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63" r:id="rId3"/>
    <p:sldId id="260" r:id="rId4"/>
    <p:sldId id="267" r:id="rId5"/>
    <p:sldId id="268" r:id="rId6"/>
    <p:sldId id="271" r:id="rId7"/>
    <p:sldId id="272" r:id="rId8"/>
    <p:sldId id="258" r:id="rId9"/>
    <p:sldId id="275" r:id="rId10"/>
    <p:sldId id="277" r:id="rId11"/>
    <p:sldId id="288" r:id="rId12"/>
    <p:sldId id="289" r:id="rId13"/>
    <p:sldId id="292" r:id="rId14"/>
    <p:sldId id="293" r:id="rId15"/>
    <p:sldId id="286" r:id="rId16"/>
    <p:sldId id="287" r:id="rId17"/>
    <p:sldId id="290" r:id="rId18"/>
    <p:sldId id="29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2" d="100"/>
          <a:sy n="72" d="100"/>
        </p:scale>
        <p:origin x="-20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interSettings" Target="printerSettings/printerSettings1.bin"/><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AE8AE3-D300-9842-8143-32EBAA732984}" type="datetimeFigureOut">
              <a:rPr lang="en-US" smtClean="0"/>
              <a:t>30/11/17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7357EA-90CC-A545-8860-68BF1E50A33B}" type="slidenum">
              <a:rPr lang="en-US" smtClean="0"/>
              <a:t>‹#›</a:t>
            </a:fld>
            <a:endParaRPr lang="en-US"/>
          </a:p>
        </p:txBody>
      </p:sp>
    </p:spTree>
    <p:extLst>
      <p:ext uri="{BB962C8B-B14F-4D97-AF65-F5344CB8AC3E}">
        <p14:creationId xmlns:p14="http://schemas.microsoft.com/office/powerpoint/2010/main" val="254643938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 I am Costin</a:t>
            </a:r>
            <a:r>
              <a:rPr lang="en-US" baseline="0" dirty="0" smtClean="0"/>
              <a:t> Raiciu, I finished my PhD at University College London and I am associate professor at the </a:t>
            </a:r>
            <a:r>
              <a:rPr lang="en-US" baseline="0" dirty="0" err="1" smtClean="0"/>
              <a:t>Politehnica</a:t>
            </a:r>
            <a:r>
              <a:rPr lang="en-US" baseline="0" dirty="0" smtClean="0"/>
              <a:t> of Bucharest. Today I would like to tell you about my vision to obtain provably correct networks.</a:t>
            </a:r>
            <a:endParaRPr lang="en-US" dirty="0"/>
          </a:p>
        </p:txBody>
      </p:sp>
      <p:sp>
        <p:nvSpPr>
          <p:cNvPr id="4" name="Slide Number Placeholder 3"/>
          <p:cNvSpPr>
            <a:spLocks noGrp="1"/>
          </p:cNvSpPr>
          <p:nvPr>
            <p:ph type="sldNum" sz="quarter" idx="10"/>
          </p:nvPr>
        </p:nvSpPr>
        <p:spPr/>
        <p:txBody>
          <a:bodyPr/>
          <a:lstStyle/>
          <a:p>
            <a:fld id="{F2074F40-B9E8-F243-AF13-6C543ED4C458}" type="slidenum">
              <a:rPr lang="en-US" smtClean="0"/>
              <a:t>1</a:t>
            </a:fld>
            <a:endParaRPr lang="en-US"/>
          </a:p>
        </p:txBody>
      </p:sp>
    </p:spTree>
    <p:extLst>
      <p:ext uri="{BB962C8B-B14F-4D97-AF65-F5344CB8AC3E}">
        <p14:creationId xmlns:p14="http://schemas.microsoft.com/office/powerpoint/2010/main" val="1167209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74F40-B9E8-F243-AF13-6C543ED4C458}" type="slidenum">
              <a:rPr lang="en-US" smtClean="0"/>
              <a:t>2</a:t>
            </a:fld>
            <a:endParaRPr lang="en-US"/>
          </a:p>
        </p:txBody>
      </p:sp>
    </p:spTree>
    <p:extLst>
      <p:ext uri="{BB962C8B-B14F-4D97-AF65-F5344CB8AC3E}">
        <p14:creationId xmlns:p14="http://schemas.microsoft.com/office/powerpoint/2010/main" val="26434451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074F40-B9E8-F243-AF13-6C543ED4C458}" type="slidenum">
              <a:rPr lang="en-US" smtClean="0"/>
              <a:t>3</a:t>
            </a:fld>
            <a:endParaRPr lang="en-US"/>
          </a:p>
        </p:txBody>
      </p:sp>
    </p:spTree>
    <p:extLst>
      <p:ext uri="{BB962C8B-B14F-4D97-AF65-F5344CB8AC3E}">
        <p14:creationId xmlns:p14="http://schemas.microsoft.com/office/powerpoint/2010/main" val="2179088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have a closer look at one of these boxes: its functionality is split between a control plane and a data plane. The control plane includes routing protocols</a:t>
            </a:r>
            <a:r>
              <a:rPr lang="en-US" baseline="0" dirty="0" smtClean="0"/>
              <a:t> and</a:t>
            </a:r>
            <a:r>
              <a:rPr lang="en-US" dirty="0" smtClean="0"/>
              <a:t> network</a:t>
            </a:r>
            <a:r>
              <a:rPr lang="en-US" baseline="0" dirty="0" smtClean="0"/>
              <a:t> controllers that decides how the traffic should be handled by the network. The dataplane simply processes the traffic as quickly as possible, either in ASICs, programmable hardware or x86. When the user decides to change the configuration, the control plane generates new rules that it pushes to the data-plane. The control plane also reacts to triggers from neighboring routers, again updating the data plane.</a:t>
            </a:r>
            <a:endParaRPr lang="en-US" dirty="0"/>
          </a:p>
        </p:txBody>
      </p:sp>
      <p:sp>
        <p:nvSpPr>
          <p:cNvPr id="4" name="Slide Number Placeholder 3"/>
          <p:cNvSpPr>
            <a:spLocks noGrp="1"/>
          </p:cNvSpPr>
          <p:nvPr>
            <p:ph type="sldNum" sz="quarter" idx="10"/>
          </p:nvPr>
        </p:nvSpPr>
        <p:spPr/>
        <p:txBody>
          <a:bodyPr/>
          <a:lstStyle/>
          <a:p>
            <a:fld id="{F2074F40-B9E8-F243-AF13-6C543ED4C458}" type="slidenum">
              <a:rPr lang="en-US" smtClean="0"/>
              <a:t>4</a:t>
            </a:fld>
            <a:endParaRPr lang="en-US"/>
          </a:p>
        </p:txBody>
      </p:sp>
    </p:spTree>
    <p:extLst>
      <p:ext uri="{BB962C8B-B14F-4D97-AF65-F5344CB8AC3E}">
        <p14:creationId xmlns:p14="http://schemas.microsoft.com/office/powerpoint/2010/main" val="823175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74F40-B9E8-F243-AF13-6C543ED4C458}" type="slidenum">
              <a:rPr lang="en-US" smtClean="0"/>
              <a:t>5</a:t>
            </a:fld>
            <a:endParaRPr lang="en-US"/>
          </a:p>
        </p:txBody>
      </p:sp>
    </p:spTree>
    <p:extLst>
      <p:ext uri="{BB962C8B-B14F-4D97-AF65-F5344CB8AC3E}">
        <p14:creationId xmlns:p14="http://schemas.microsoft.com/office/powerpoint/2010/main" val="1679965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74F40-B9E8-F243-AF13-6C543ED4C458}" type="slidenum">
              <a:rPr lang="en-US" smtClean="0"/>
              <a:t>6</a:t>
            </a:fld>
            <a:endParaRPr lang="en-US"/>
          </a:p>
        </p:txBody>
      </p:sp>
    </p:spTree>
    <p:extLst>
      <p:ext uri="{BB962C8B-B14F-4D97-AF65-F5344CB8AC3E}">
        <p14:creationId xmlns:p14="http://schemas.microsoft.com/office/powerpoint/2010/main" val="1679965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2074F40-B9E8-F243-AF13-6C543ED4C458}" type="slidenum">
              <a:rPr lang="en-US" smtClean="0"/>
              <a:t>7</a:t>
            </a:fld>
            <a:endParaRPr lang="en-US"/>
          </a:p>
        </p:txBody>
      </p:sp>
    </p:spTree>
    <p:extLst>
      <p:ext uri="{BB962C8B-B14F-4D97-AF65-F5344CB8AC3E}">
        <p14:creationId xmlns:p14="http://schemas.microsoft.com/office/powerpoint/2010/main" val="16799657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Tested on CISCO routers;</a:t>
            </a:r>
            <a:r>
              <a:rPr lang="en-US" baseline="0" dirty="0" smtClean="0"/>
              <a:t> mechanisms available already; enable debug mode; syslog server.</a:t>
            </a:r>
          </a:p>
          <a:p>
            <a:r>
              <a:rPr lang="en-US" baseline="0" dirty="0" smtClean="0"/>
              <a:t>Provenance: mention it earlier.</a:t>
            </a:r>
            <a:endParaRPr lang="en-US" dirty="0"/>
          </a:p>
        </p:txBody>
      </p:sp>
      <p:sp>
        <p:nvSpPr>
          <p:cNvPr id="4" name="Slide Number Placeholder 3"/>
          <p:cNvSpPr>
            <a:spLocks noGrp="1"/>
          </p:cNvSpPr>
          <p:nvPr>
            <p:ph type="sldNum" sz="quarter" idx="10"/>
          </p:nvPr>
        </p:nvSpPr>
        <p:spPr/>
        <p:txBody>
          <a:bodyPr/>
          <a:lstStyle/>
          <a:p>
            <a:fld id="{C47357EA-90CC-A545-8860-68BF1E50A33B}" type="slidenum">
              <a:rPr lang="en-US" smtClean="0"/>
              <a:t>12</a:t>
            </a:fld>
            <a:endParaRPr lang="en-US"/>
          </a:p>
        </p:txBody>
      </p:sp>
    </p:spTree>
    <p:extLst>
      <p:ext uri="{BB962C8B-B14F-4D97-AF65-F5344CB8AC3E}">
        <p14:creationId xmlns:p14="http://schemas.microsoft.com/office/powerpoint/2010/main" val="383245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Tested on CISCO routers;</a:t>
            </a:r>
            <a:r>
              <a:rPr lang="en-US" baseline="0" dirty="0" smtClean="0"/>
              <a:t> mechanisms available already; enable debug mode; syslog server.</a:t>
            </a:r>
          </a:p>
          <a:p>
            <a:r>
              <a:rPr lang="en-US" baseline="0" dirty="0" smtClean="0"/>
              <a:t>Provenance: mention it earlier.</a:t>
            </a:r>
            <a:endParaRPr lang="en-US" dirty="0"/>
          </a:p>
        </p:txBody>
      </p:sp>
      <p:sp>
        <p:nvSpPr>
          <p:cNvPr id="4" name="Slide Number Placeholder 3"/>
          <p:cNvSpPr>
            <a:spLocks noGrp="1"/>
          </p:cNvSpPr>
          <p:nvPr>
            <p:ph type="sldNum" sz="quarter" idx="10"/>
          </p:nvPr>
        </p:nvSpPr>
        <p:spPr/>
        <p:txBody>
          <a:bodyPr/>
          <a:lstStyle/>
          <a:p>
            <a:fld id="{C47357EA-90CC-A545-8860-68BF1E50A33B}" type="slidenum">
              <a:rPr lang="en-US" smtClean="0"/>
              <a:t>18</a:t>
            </a:fld>
            <a:endParaRPr lang="en-US"/>
          </a:p>
        </p:txBody>
      </p:sp>
    </p:spTree>
    <p:extLst>
      <p:ext uri="{BB962C8B-B14F-4D97-AF65-F5344CB8AC3E}">
        <p14:creationId xmlns:p14="http://schemas.microsoft.com/office/powerpoint/2010/main" val="383245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0F45C49-4763-F645-B866-1CFCE9466687}" type="datetimeFigureOut">
              <a:rPr lang="en-US" smtClean="0"/>
              <a:t>30/11/17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3208252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45C49-4763-F645-B866-1CFCE9466687}" type="datetimeFigureOut">
              <a:rPr lang="en-US" smtClean="0"/>
              <a:t>30/11/17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11093053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45C49-4763-F645-B866-1CFCE9466687}" type="datetimeFigureOut">
              <a:rPr lang="en-US" smtClean="0"/>
              <a:t>30/11/17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1743933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F45C49-4763-F645-B866-1CFCE9466687}" type="datetimeFigureOut">
              <a:rPr lang="en-US" smtClean="0"/>
              <a:t>30/11/17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39692561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F45C49-4763-F645-B866-1CFCE9466687}" type="datetimeFigureOut">
              <a:rPr lang="en-US" smtClean="0"/>
              <a:t>30/11/17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2481729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0F45C49-4763-F645-B866-1CFCE9466687}" type="datetimeFigureOut">
              <a:rPr lang="en-US" smtClean="0"/>
              <a:t>30/11/17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34495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0F45C49-4763-F645-B866-1CFCE9466687}" type="datetimeFigureOut">
              <a:rPr lang="en-US" smtClean="0"/>
              <a:t>30/11/17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376615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0F45C49-4763-F645-B866-1CFCE9466687}" type="datetimeFigureOut">
              <a:rPr lang="en-US" smtClean="0"/>
              <a:t>30/11/17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1952457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F45C49-4763-F645-B866-1CFCE9466687}" type="datetimeFigureOut">
              <a:rPr lang="en-US" smtClean="0"/>
              <a:t>30/11/17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862188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45C49-4763-F645-B866-1CFCE9466687}" type="datetimeFigureOut">
              <a:rPr lang="en-US" smtClean="0"/>
              <a:t>30/11/17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35018060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F45C49-4763-F645-B866-1CFCE9466687}" type="datetimeFigureOut">
              <a:rPr lang="en-US" smtClean="0"/>
              <a:t>30/11/17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19EA093-7E9B-A948-AE49-997726BEA1D3}" type="slidenum">
              <a:rPr lang="en-US" smtClean="0"/>
              <a:t>‹#›</a:t>
            </a:fld>
            <a:endParaRPr lang="en-US"/>
          </a:p>
        </p:txBody>
      </p:sp>
    </p:spTree>
    <p:extLst>
      <p:ext uri="{BB962C8B-B14F-4D97-AF65-F5344CB8AC3E}">
        <p14:creationId xmlns:p14="http://schemas.microsoft.com/office/powerpoint/2010/main" val="328399225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F45C49-4763-F645-B866-1CFCE9466687}" type="datetimeFigureOut">
              <a:rPr lang="en-US" smtClean="0"/>
              <a:t>30/11/17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9EA093-7E9B-A948-AE49-997726BEA1D3}" type="slidenum">
              <a:rPr lang="en-US" smtClean="0"/>
              <a:t>‹#›</a:t>
            </a:fld>
            <a:endParaRPr lang="en-US"/>
          </a:p>
        </p:txBody>
      </p:sp>
    </p:spTree>
    <p:extLst>
      <p:ext uri="{BB962C8B-B14F-4D97-AF65-F5344CB8AC3E}">
        <p14:creationId xmlns:p14="http://schemas.microsoft.com/office/powerpoint/2010/main" val="6924555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8"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0.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4"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549" y="1730583"/>
            <a:ext cx="8616951" cy="1470025"/>
          </a:xfrm>
        </p:spPr>
        <p:txBody>
          <a:bodyPr/>
          <a:lstStyle/>
          <a:p>
            <a:r>
              <a:rPr lang="en-US" b="1" dirty="0"/>
              <a:t>Integrating Verification and Repair into the Control Plane </a:t>
            </a:r>
            <a:endParaRPr lang="en-US" dirty="0"/>
          </a:p>
        </p:txBody>
      </p:sp>
      <p:sp>
        <p:nvSpPr>
          <p:cNvPr id="3" name="Subtitle 2"/>
          <p:cNvSpPr>
            <a:spLocks noGrp="1"/>
          </p:cNvSpPr>
          <p:nvPr>
            <p:ph type="subTitle" idx="1"/>
          </p:nvPr>
        </p:nvSpPr>
        <p:spPr>
          <a:xfrm>
            <a:off x="2651446" y="3330706"/>
            <a:ext cx="3711354" cy="1567921"/>
          </a:xfrm>
        </p:spPr>
        <p:txBody>
          <a:bodyPr>
            <a:normAutofit/>
          </a:bodyPr>
          <a:lstStyle/>
          <a:p>
            <a:r>
              <a:rPr lang="en-US" sz="2800" b="1" dirty="0" smtClean="0">
                <a:solidFill>
                  <a:schemeClr val="tx1"/>
                </a:solidFill>
              </a:rPr>
              <a:t>Costin Raiciu</a:t>
            </a:r>
          </a:p>
          <a:p>
            <a:r>
              <a:rPr lang="en-US" sz="2400" dirty="0" smtClean="0">
                <a:solidFill>
                  <a:schemeClr val="tx1">
                    <a:lumMod val="50000"/>
                    <a:lumOff val="50000"/>
                  </a:schemeClr>
                </a:solidFill>
              </a:rPr>
              <a:t>University </a:t>
            </a:r>
            <a:r>
              <a:rPr lang="en-US" sz="2400" dirty="0" err="1" smtClean="0">
                <a:solidFill>
                  <a:schemeClr val="tx1">
                    <a:lumMod val="50000"/>
                    <a:lumOff val="50000"/>
                  </a:schemeClr>
                </a:solidFill>
              </a:rPr>
              <a:t>Politehnica</a:t>
            </a:r>
            <a:r>
              <a:rPr lang="en-US" sz="2400" dirty="0" smtClean="0">
                <a:solidFill>
                  <a:schemeClr val="tx1">
                    <a:lumMod val="50000"/>
                    <a:lumOff val="50000"/>
                  </a:schemeClr>
                </a:solidFill>
              </a:rPr>
              <a:t> of Bucharest</a:t>
            </a:r>
            <a:endParaRPr lang="en-US" sz="2400" dirty="0">
              <a:solidFill>
                <a:schemeClr val="tx1">
                  <a:lumMod val="50000"/>
                  <a:lumOff val="50000"/>
                </a:schemeClr>
              </a:solidFill>
            </a:endParaRPr>
          </a:p>
        </p:txBody>
      </p:sp>
      <p:sp>
        <p:nvSpPr>
          <p:cNvPr id="5" name="Rectangle 4"/>
          <p:cNvSpPr/>
          <p:nvPr/>
        </p:nvSpPr>
        <p:spPr>
          <a:xfrm>
            <a:off x="3307995" y="5681831"/>
            <a:ext cx="2719765" cy="646331"/>
          </a:xfrm>
          <a:prstGeom prst="rect">
            <a:avLst/>
          </a:prstGeom>
        </p:spPr>
        <p:txBody>
          <a:bodyPr wrap="none">
            <a:spAutoFit/>
          </a:bodyPr>
          <a:lstStyle/>
          <a:p>
            <a:pPr lvl="0" algn="ctr" defTabSz="914400">
              <a:spcBef>
                <a:spcPct val="0"/>
              </a:spcBef>
              <a:defRPr/>
            </a:pPr>
            <a:r>
              <a:rPr lang="en-US" sz="3600" i="1" dirty="0" err="1" smtClean="0">
                <a:solidFill>
                  <a:srgbClr val="1F497D"/>
                </a:solidFill>
                <a:latin typeface="Gill Sans"/>
                <a:cs typeface="Gill Sans"/>
              </a:rPr>
              <a:t>Hotnets</a:t>
            </a:r>
            <a:r>
              <a:rPr lang="en-US" sz="3600" i="1" dirty="0" smtClean="0">
                <a:solidFill>
                  <a:srgbClr val="1F497D"/>
                </a:solidFill>
                <a:latin typeface="Gill Sans"/>
                <a:cs typeface="Gill Sans"/>
              </a:rPr>
              <a:t> 2017</a:t>
            </a:r>
            <a:endParaRPr lang="en-US" sz="3600" i="1" dirty="0">
              <a:solidFill>
                <a:srgbClr val="1F497D"/>
              </a:solidFill>
              <a:latin typeface="Gill Sans"/>
              <a:cs typeface="Gill Sans"/>
            </a:endParaRPr>
          </a:p>
        </p:txBody>
      </p:sp>
      <p:pic>
        <p:nvPicPr>
          <p:cNvPr id="6" name="Picture 5" descr="Sigla_UPB_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3874" y="368033"/>
            <a:ext cx="990316" cy="990316"/>
          </a:xfrm>
          <a:prstGeom prst="rect">
            <a:avLst/>
          </a:prstGeom>
        </p:spPr>
      </p:pic>
      <p:sp>
        <p:nvSpPr>
          <p:cNvPr id="7" name="Subtitle 2"/>
          <p:cNvSpPr txBox="1">
            <a:spLocks/>
          </p:cNvSpPr>
          <p:nvPr/>
        </p:nvSpPr>
        <p:spPr>
          <a:xfrm>
            <a:off x="110328" y="4639921"/>
            <a:ext cx="3768949" cy="15679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Aaron </a:t>
            </a:r>
            <a:r>
              <a:rPr lang="en-US" sz="2800" dirty="0" err="1" smtClean="0">
                <a:solidFill>
                  <a:schemeClr val="tx1"/>
                </a:solidFill>
              </a:rPr>
              <a:t>Gember</a:t>
            </a:r>
            <a:r>
              <a:rPr lang="en-US" sz="2800" dirty="0" smtClean="0">
                <a:solidFill>
                  <a:schemeClr val="tx1"/>
                </a:solidFill>
              </a:rPr>
              <a:t> Jacobson</a:t>
            </a:r>
          </a:p>
          <a:p>
            <a:r>
              <a:rPr lang="en-US" sz="2400" dirty="0" smtClean="0">
                <a:solidFill>
                  <a:schemeClr val="tx1">
                    <a:lumMod val="50000"/>
                    <a:lumOff val="50000"/>
                  </a:schemeClr>
                </a:solidFill>
              </a:rPr>
              <a:t>Colgate University</a:t>
            </a:r>
            <a:endParaRPr lang="en-US" sz="2400" dirty="0">
              <a:solidFill>
                <a:schemeClr val="tx1">
                  <a:lumMod val="50000"/>
                  <a:lumOff val="50000"/>
                </a:schemeClr>
              </a:solidFill>
            </a:endParaRPr>
          </a:p>
        </p:txBody>
      </p:sp>
      <p:sp>
        <p:nvSpPr>
          <p:cNvPr id="8" name="Subtitle 2"/>
          <p:cNvSpPr txBox="1">
            <a:spLocks/>
          </p:cNvSpPr>
          <p:nvPr/>
        </p:nvSpPr>
        <p:spPr>
          <a:xfrm>
            <a:off x="5612285" y="4639921"/>
            <a:ext cx="3489850" cy="1567921"/>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2800" dirty="0" smtClean="0">
                <a:solidFill>
                  <a:schemeClr val="tx1"/>
                </a:solidFill>
              </a:rPr>
              <a:t>Laurent </a:t>
            </a:r>
            <a:r>
              <a:rPr lang="en-US" sz="2800" dirty="0" err="1" smtClean="0">
                <a:solidFill>
                  <a:schemeClr val="tx1"/>
                </a:solidFill>
              </a:rPr>
              <a:t>Vanbever</a:t>
            </a:r>
            <a:endParaRPr lang="en-US" sz="2800" dirty="0" smtClean="0">
              <a:solidFill>
                <a:schemeClr val="tx1"/>
              </a:solidFill>
            </a:endParaRPr>
          </a:p>
          <a:p>
            <a:r>
              <a:rPr lang="en-US" sz="2400" dirty="0" smtClean="0">
                <a:solidFill>
                  <a:schemeClr val="tx1">
                    <a:lumMod val="50000"/>
                    <a:lumOff val="50000"/>
                  </a:schemeClr>
                </a:solidFill>
              </a:rPr>
              <a:t>ETH Zurich</a:t>
            </a:r>
            <a:endParaRPr lang="en-US" sz="2400" dirty="0">
              <a:solidFill>
                <a:schemeClr val="tx1">
                  <a:lumMod val="50000"/>
                  <a:lumOff val="50000"/>
                </a:schemeClr>
              </a:solidFill>
            </a:endParaRPr>
          </a:p>
        </p:txBody>
      </p:sp>
      <p:pic>
        <p:nvPicPr>
          <p:cNvPr id="4" name="Picture 3" descr="colgat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6652" y="297469"/>
            <a:ext cx="1069117" cy="1083500"/>
          </a:xfrm>
          <a:prstGeom prst="rect">
            <a:avLst/>
          </a:prstGeom>
        </p:spPr>
      </p:pic>
      <p:pic>
        <p:nvPicPr>
          <p:cNvPr id="9" name="Picture 8" descr="eth.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4042" y="368033"/>
            <a:ext cx="1980630" cy="990315"/>
          </a:xfrm>
          <a:prstGeom prst="rect">
            <a:avLst/>
          </a:prstGeom>
        </p:spPr>
      </p:pic>
      <p:sp>
        <p:nvSpPr>
          <p:cNvPr id="10" name="TextBox 9"/>
          <p:cNvSpPr txBox="1"/>
          <p:nvPr/>
        </p:nvSpPr>
        <p:spPr>
          <a:xfrm>
            <a:off x="1837758" y="6509587"/>
            <a:ext cx="1339630" cy="338554"/>
          </a:xfrm>
          <a:prstGeom prst="rect">
            <a:avLst/>
          </a:prstGeom>
          <a:noFill/>
        </p:spPr>
        <p:txBody>
          <a:bodyPr wrap="none" rtlCol="0">
            <a:spAutoFit/>
          </a:bodyPr>
          <a:lstStyle/>
          <a:p>
            <a:r>
              <a:rPr lang="en-US" sz="1600" dirty="0" smtClean="0">
                <a:latin typeface="Gill Sans"/>
                <a:cs typeface="Gill Sans"/>
              </a:rPr>
              <a:t>THANKS TO:</a:t>
            </a:r>
            <a:endParaRPr lang="en-US" sz="1600" dirty="0">
              <a:latin typeface="Gill Sans"/>
              <a:cs typeface="Gill Sans"/>
            </a:endParaRPr>
          </a:p>
        </p:txBody>
      </p:sp>
      <p:sp>
        <p:nvSpPr>
          <p:cNvPr id="11" name="TextBox 10"/>
          <p:cNvSpPr txBox="1"/>
          <p:nvPr/>
        </p:nvSpPr>
        <p:spPr>
          <a:xfrm>
            <a:off x="3514289" y="6466050"/>
            <a:ext cx="2083961" cy="369332"/>
          </a:xfrm>
          <a:prstGeom prst="rect">
            <a:avLst/>
          </a:prstGeom>
          <a:noFill/>
        </p:spPr>
        <p:txBody>
          <a:bodyPr wrap="none" rtlCol="0">
            <a:spAutoFit/>
          </a:bodyPr>
          <a:lstStyle/>
          <a:p>
            <a:r>
              <a:rPr lang="en-US" b="1" dirty="0" err="1" smtClean="0">
                <a:solidFill>
                  <a:schemeClr val="tx1">
                    <a:lumMod val="65000"/>
                    <a:lumOff val="35000"/>
                  </a:schemeClr>
                </a:solidFill>
              </a:rPr>
              <a:t>Superfluidity</a:t>
            </a:r>
            <a:r>
              <a:rPr lang="en-US" b="1" dirty="0" smtClean="0">
                <a:solidFill>
                  <a:schemeClr val="tx1">
                    <a:lumMod val="65000"/>
                    <a:lumOff val="35000"/>
                  </a:schemeClr>
                </a:solidFill>
              </a:rPr>
              <a:t> H2020</a:t>
            </a:r>
            <a:endParaRPr lang="en-US" b="1" dirty="0">
              <a:solidFill>
                <a:schemeClr val="tx1">
                  <a:lumMod val="65000"/>
                  <a:lumOff val="35000"/>
                </a:schemeClr>
              </a:solidFill>
            </a:endParaRPr>
          </a:p>
        </p:txBody>
      </p:sp>
      <p:sp>
        <p:nvSpPr>
          <p:cNvPr id="12" name="TextBox 11"/>
          <p:cNvSpPr txBox="1"/>
          <p:nvPr/>
        </p:nvSpPr>
        <p:spPr>
          <a:xfrm>
            <a:off x="5815960" y="6474305"/>
            <a:ext cx="1839829" cy="646331"/>
          </a:xfrm>
          <a:prstGeom prst="rect">
            <a:avLst/>
          </a:prstGeom>
          <a:noFill/>
        </p:spPr>
        <p:txBody>
          <a:bodyPr wrap="none" rtlCol="0">
            <a:spAutoFit/>
          </a:bodyPr>
          <a:lstStyle/>
          <a:p>
            <a:r>
              <a:rPr lang="en-US" b="1" dirty="0" smtClean="0">
                <a:solidFill>
                  <a:schemeClr val="tx1">
                    <a:lumMod val="65000"/>
                    <a:lumOff val="35000"/>
                  </a:schemeClr>
                </a:solidFill>
              </a:rPr>
              <a:t>NSF </a:t>
            </a:r>
            <a:r>
              <a:rPr lang="en-US" b="1" dirty="0">
                <a:solidFill>
                  <a:schemeClr val="tx1">
                    <a:lumMod val="65000"/>
                    <a:lumOff val="35000"/>
                  </a:schemeClr>
                </a:solidFill>
              </a:rPr>
              <a:t>CCF-1637427 </a:t>
            </a:r>
            <a:endParaRPr lang="en-US" b="1" dirty="0">
              <a:solidFill>
                <a:schemeClr val="tx1">
                  <a:lumMod val="65000"/>
                  <a:lumOff val="35000"/>
                </a:schemeClr>
              </a:solidFill>
            </a:endParaRPr>
          </a:p>
          <a:p>
            <a:endParaRPr lang="en-US" b="1" dirty="0">
              <a:solidFill>
                <a:schemeClr val="tx1">
                  <a:lumMod val="65000"/>
                  <a:lumOff val="35000"/>
                </a:schemeClr>
              </a:solidFill>
            </a:endParaRPr>
          </a:p>
        </p:txBody>
      </p:sp>
    </p:spTree>
    <p:extLst>
      <p:ext uri="{BB962C8B-B14F-4D97-AF65-F5344CB8AC3E}">
        <p14:creationId xmlns:p14="http://schemas.microsoft.com/office/powerpoint/2010/main" val="337572986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70636" y="2977204"/>
            <a:ext cx="493190" cy="495674"/>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dirty="0" smtClean="0">
                <a:latin typeface="Arial" charset="0"/>
                <a:ea typeface="Arial" charset="0"/>
                <a:cs typeface="Arial" charset="0"/>
              </a:rPr>
              <a:t>R</a:t>
            </a:r>
            <a:r>
              <a:rPr lang="en-US" sz="1600" baseline="-25000" dirty="0">
                <a:latin typeface="Arial" charset="0"/>
                <a:ea typeface="Arial" charset="0"/>
                <a:cs typeface="Arial" charset="0"/>
              </a:rPr>
              <a:t>1</a:t>
            </a:r>
          </a:p>
        </p:txBody>
      </p:sp>
      <p:sp>
        <p:nvSpPr>
          <p:cNvPr id="6" name="Oval 5"/>
          <p:cNvSpPr/>
          <p:nvPr/>
        </p:nvSpPr>
        <p:spPr>
          <a:xfrm>
            <a:off x="5567151" y="2977204"/>
            <a:ext cx="493190" cy="495674"/>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dirty="0" smtClean="0">
                <a:latin typeface="Arial" charset="0"/>
                <a:ea typeface="Arial" charset="0"/>
                <a:cs typeface="Arial" charset="0"/>
              </a:rPr>
              <a:t>R</a:t>
            </a:r>
            <a:r>
              <a:rPr lang="en-US" sz="1600" baseline="-25000" dirty="0">
                <a:latin typeface="Arial" charset="0"/>
                <a:ea typeface="Arial" charset="0"/>
                <a:cs typeface="Arial" charset="0"/>
              </a:rPr>
              <a:t>2</a:t>
            </a:r>
          </a:p>
        </p:txBody>
      </p:sp>
      <p:cxnSp>
        <p:nvCxnSpPr>
          <p:cNvPr id="8" name="Straight Connector 7"/>
          <p:cNvCxnSpPr>
            <a:stCxn id="4" idx="6"/>
            <a:endCxn id="6" idx="2"/>
          </p:cNvCxnSpPr>
          <p:nvPr/>
        </p:nvCxnSpPr>
        <p:spPr>
          <a:xfrm>
            <a:off x="3863826" y="3225042"/>
            <a:ext cx="17033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4" idx="2"/>
            <a:endCxn id="4" idx="0"/>
          </p:cNvCxnSpPr>
          <p:nvPr/>
        </p:nvCxnSpPr>
        <p:spPr>
          <a:xfrm flipH="1">
            <a:off x="3617232" y="2511093"/>
            <a:ext cx="707533" cy="46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Cloud 63"/>
          <p:cNvSpPr/>
          <p:nvPr/>
        </p:nvSpPr>
        <p:spPr>
          <a:xfrm>
            <a:off x="4322324" y="2289894"/>
            <a:ext cx="786906" cy="442397"/>
          </a:xfrm>
          <a:prstGeom prst="cloud">
            <a:avLst/>
          </a:prstGeom>
          <a:solidFill>
            <a:srgbClr val="EBEBEB"/>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smtClean="0">
                <a:latin typeface="Arial" charset="0"/>
                <a:ea typeface="Arial" charset="0"/>
                <a:cs typeface="Arial" charset="0"/>
              </a:rPr>
              <a:t>P</a:t>
            </a:r>
            <a:endParaRPr lang="en-US" sz="1600" dirty="0">
              <a:latin typeface="Arial" charset="0"/>
              <a:ea typeface="Arial" charset="0"/>
              <a:cs typeface="Arial" charset="0"/>
            </a:endParaRPr>
          </a:p>
        </p:txBody>
      </p:sp>
      <p:cxnSp>
        <p:nvCxnSpPr>
          <p:cNvPr id="65" name="Straight Connector 64"/>
          <p:cNvCxnSpPr>
            <a:stCxn id="64" idx="0"/>
            <a:endCxn id="6" idx="0"/>
          </p:cNvCxnSpPr>
          <p:nvPr/>
        </p:nvCxnSpPr>
        <p:spPr>
          <a:xfrm>
            <a:off x="5108574" y="2511093"/>
            <a:ext cx="705173" cy="46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805889" y="3360556"/>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smtClean="0">
                <a:latin typeface="Arial" charset="0"/>
                <a:ea typeface="Arial" charset="0"/>
                <a:cs typeface="Arial" charset="0"/>
              </a:rPr>
              <a:t>iBGP</a:t>
            </a:r>
            <a:endParaRPr lang="en-US" sz="1600" dirty="0">
              <a:latin typeface="Arial" charset="0"/>
              <a:ea typeface="Arial" charset="0"/>
              <a:cs typeface="Arial" charset="0"/>
            </a:endParaRPr>
          </a:p>
        </p:txBody>
      </p:sp>
      <p:cxnSp>
        <p:nvCxnSpPr>
          <p:cNvPr id="15" name="Straight Connector 14"/>
          <p:cNvCxnSpPr>
            <a:stCxn id="52" idx="3"/>
            <a:endCxn id="36" idx="1"/>
          </p:cNvCxnSpPr>
          <p:nvPr/>
        </p:nvCxnSpPr>
        <p:spPr>
          <a:xfrm>
            <a:off x="3617230" y="3502407"/>
            <a:ext cx="2188659" cy="1"/>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019339" y="3360555"/>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smtClean="0">
                <a:latin typeface="Arial" charset="0"/>
                <a:ea typeface="Arial" charset="0"/>
                <a:cs typeface="Arial" charset="0"/>
              </a:rPr>
              <a:t>iBGP</a:t>
            </a:r>
            <a:endParaRPr lang="en-US" sz="1600" dirty="0">
              <a:latin typeface="Arial" charset="0"/>
              <a:ea typeface="Arial" charset="0"/>
              <a:cs typeface="Arial" charset="0"/>
            </a:endParaRPr>
          </a:p>
        </p:txBody>
      </p:sp>
      <p:sp>
        <p:nvSpPr>
          <p:cNvPr id="119" name="Rounded Rectangle 118"/>
          <p:cNvSpPr/>
          <p:nvPr/>
        </p:nvSpPr>
        <p:spPr>
          <a:xfrm>
            <a:off x="5805889" y="2823038"/>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sp>
        <p:nvSpPr>
          <p:cNvPr id="120" name="Rounded Rectangle 119"/>
          <p:cNvSpPr/>
          <p:nvPr/>
        </p:nvSpPr>
        <p:spPr>
          <a:xfrm>
            <a:off x="3019339" y="2823036"/>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sp>
        <p:nvSpPr>
          <p:cNvPr id="121" name="Rounded Rectangle 120"/>
          <p:cNvSpPr/>
          <p:nvPr/>
        </p:nvSpPr>
        <p:spPr>
          <a:xfrm>
            <a:off x="4413300" y="2047397"/>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cxnSp>
        <p:nvCxnSpPr>
          <p:cNvPr id="126" name="Straight Connector 125"/>
          <p:cNvCxnSpPr>
            <a:stCxn id="120" idx="0"/>
            <a:endCxn id="121" idx="1"/>
          </p:cNvCxnSpPr>
          <p:nvPr/>
        </p:nvCxnSpPr>
        <p:spPr>
          <a:xfrm flipV="1">
            <a:off x="3318286" y="2189249"/>
            <a:ext cx="1095015" cy="633787"/>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1" idx="3"/>
            <a:endCxn id="119" idx="0"/>
          </p:cNvCxnSpPr>
          <p:nvPr/>
        </p:nvCxnSpPr>
        <p:spPr>
          <a:xfrm>
            <a:off x="5011191" y="2189249"/>
            <a:ext cx="1093644" cy="633788"/>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a:xfrm rot="2016392">
            <a:off x="5286281" y="2330416"/>
            <a:ext cx="444066" cy="246222"/>
            <a:chOff x="4712004" y="1647529"/>
            <a:chExt cx="339666" cy="188335"/>
          </a:xfrm>
        </p:grpSpPr>
        <p:sp>
          <p:nvSpPr>
            <p:cNvPr id="137" name="TextBox 136"/>
            <p:cNvSpPr txBox="1"/>
            <p:nvPr/>
          </p:nvSpPr>
          <p:spPr>
            <a:xfrm>
              <a:off x="4712004" y="1647529"/>
              <a:ext cx="206931" cy="188335"/>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a:t>
              </a:r>
            </a:p>
          </p:txBody>
        </p:sp>
        <p:sp>
          <p:nvSpPr>
            <p:cNvPr id="138" name="Left Arrow 137"/>
            <p:cNvSpPr/>
            <p:nvPr/>
          </p:nvSpPr>
          <p:spPr>
            <a:xfrm flipH="1">
              <a:off x="4930217" y="1704986"/>
              <a:ext cx="121453" cy="7789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42" name="Group 141"/>
          <p:cNvGrpSpPr/>
          <p:nvPr/>
        </p:nvGrpSpPr>
        <p:grpSpPr>
          <a:xfrm>
            <a:off x="4226182" y="3391752"/>
            <a:ext cx="1119192" cy="246222"/>
            <a:chOff x="4062866" y="1657057"/>
            <a:chExt cx="856070" cy="188335"/>
          </a:xfrm>
        </p:grpSpPr>
        <p:sp>
          <p:nvSpPr>
            <p:cNvPr id="143" name="TextBox 142"/>
            <p:cNvSpPr txBox="1"/>
            <p:nvPr/>
          </p:nvSpPr>
          <p:spPr>
            <a:xfrm>
              <a:off x="4181232" y="1657057"/>
              <a:ext cx="737704" cy="188335"/>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a:t>
              </a:r>
            </a:p>
          </p:txBody>
        </p:sp>
        <p:sp>
          <p:nvSpPr>
            <p:cNvPr id="144" name="Left Arrow 143"/>
            <p:cNvSpPr/>
            <p:nvPr/>
          </p:nvSpPr>
          <p:spPr>
            <a:xfrm>
              <a:off x="4062866" y="1700619"/>
              <a:ext cx="121453" cy="7789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49" name="TextBox 148"/>
          <p:cNvSpPr txBox="1"/>
          <p:nvPr/>
        </p:nvSpPr>
        <p:spPr>
          <a:xfrm>
            <a:off x="6469431" y="3106742"/>
            <a:ext cx="1489235" cy="255020"/>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Ext</a:t>
            </a:r>
            <a:endParaRPr lang="en-US" sz="1600" baseline="-25000" dirty="0" smtClean="0">
              <a:latin typeface="Arial" charset="0"/>
              <a:ea typeface="Arial" charset="0"/>
              <a:cs typeface="Arial" charset="0"/>
            </a:endParaRPr>
          </a:p>
        </p:txBody>
      </p:sp>
      <p:sp>
        <p:nvSpPr>
          <p:cNvPr id="151" name="TextBox 150"/>
          <p:cNvSpPr txBox="1"/>
          <p:nvPr/>
        </p:nvSpPr>
        <p:spPr>
          <a:xfrm>
            <a:off x="2396983" y="3115540"/>
            <a:ext cx="575177" cy="246222"/>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R</a:t>
            </a:r>
            <a:r>
              <a:rPr lang="en-US" sz="1600" baseline="-25000" dirty="0">
                <a:latin typeface="Arial" charset="0"/>
                <a:ea typeface="Arial" charset="0"/>
                <a:cs typeface="Arial" charset="0"/>
              </a:rPr>
              <a:t>2</a:t>
            </a:r>
            <a:endParaRPr lang="en-US" sz="1600" baseline="-25000" dirty="0" smtClean="0">
              <a:latin typeface="Arial" charset="0"/>
              <a:ea typeface="Arial" charset="0"/>
              <a:cs typeface="Arial" charset="0"/>
            </a:endParaRPr>
          </a:p>
        </p:txBody>
      </p:sp>
      <p:sp>
        <p:nvSpPr>
          <p:cNvPr id="158" name="TextBox 157"/>
          <p:cNvSpPr txBox="1"/>
          <p:nvPr/>
        </p:nvSpPr>
        <p:spPr>
          <a:xfrm>
            <a:off x="6469432" y="3391752"/>
            <a:ext cx="1489235"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 Ext</a:t>
            </a:r>
            <a:endParaRPr lang="en-US" sz="1600" baseline="-25000" dirty="0" smtClean="0">
              <a:latin typeface="Arial" charset="0"/>
              <a:ea typeface="Arial" charset="0"/>
              <a:cs typeface="Arial" charset="0"/>
            </a:endParaRPr>
          </a:p>
        </p:txBody>
      </p:sp>
      <p:sp>
        <p:nvSpPr>
          <p:cNvPr id="159" name="TextBox 158"/>
          <p:cNvSpPr txBox="1"/>
          <p:nvPr/>
        </p:nvSpPr>
        <p:spPr>
          <a:xfrm>
            <a:off x="1548191" y="3405083"/>
            <a:ext cx="1424919"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 R</a:t>
            </a:r>
            <a:r>
              <a:rPr lang="en-US" sz="1600" baseline="-25000" dirty="0" smtClean="0">
                <a:latin typeface="Arial" charset="0"/>
                <a:ea typeface="Arial" charset="0"/>
                <a:cs typeface="Arial" charset="0"/>
              </a:rPr>
              <a:t>2</a:t>
            </a:r>
          </a:p>
        </p:txBody>
      </p:sp>
      <p:grpSp>
        <p:nvGrpSpPr>
          <p:cNvPr id="38" name="Group 37"/>
          <p:cNvGrpSpPr/>
          <p:nvPr/>
        </p:nvGrpSpPr>
        <p:grpSpPr>
          <a:xfrm rot="19800000">
            <a:off x="3642115" y="2361132"/>
            <a:ext cx="547449" cy="246221"/>
            <a:chOff x="4586717" y="1666986"/>
            <a:chExt cx="332218" cy="149418"/>
          </a:xfrm>
        </p:grpSpPr>
        <p:sp>
          <p:nvSpPr>
            <p:cNvPr id="39" name="TextBox 38"/>
            <p:cNvSpPr txBox="1"/>
            <p:nvPr/>
          </p:nvSpPr>
          <p:spPr>
            <a:xfrm>
              <a:off x="4712004" y="1666986"/>
              <a:ext cx="206931" cy="149418"/>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a:t>
              </a:r>
            </a:p>
          </p:txBody>
        </p:sp>
        <p:sp>
          <p:nvSpPr>
            <p:cNvPr id="40" name="Left Arrow 39"/>
            <p:cNvSpPr/>
            <p:nvPr/>
          </p:nvSpPr>
          <p:spPr>
            <a:xfrm>
              <a:off x="4586717" y="1704383"/>
              <a:ext cx="121453" cy="7789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p:cNvSpPr txBox="1"/>
          <p:nvPr/>
        </p:nvSpPr>
        <p:spPr>
          <a:xfrm>
            <a:off x="1548191" y="3657105"/>
            <a:ext cx="1424920"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=20, Ext</a:t>
            </a:r>
            <a:endParaRPr lang="en-US" sz="1600" baseline="-25000" dirty="0" smtClean="0">
              <a:latin typeface="Arial" charset="0"/>
              <a:ea typeface="Arial" charset="0"/>
              <a:cs typeface="Arial" charset="0"/>
            </a:endParaRPr>
          </a:p>
        </p:txBody>
      </p:sp>
      <p:cxnSp>
        <p:nvCxnSpPr>
          <p:cNvPr id="5" name="Straight Arrow Connector 4"/>
          <p:cNvCxnSpPr>
            <a:stCxn id="6" idx="0"/>
            <a:endCxn id="64" idx="3"/>
          </p:cNvCxnSpPr>
          <p:nvPr/>
        </p:nvCxnSpPr>
        <p:spPr>
          <a:xfrm flipH="1" flipV="1">
            <a:off x="4715777" y="2315188"/>
            <a:ext cx="1097969" cy="662016"/>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48" name="Straight Arrow Connector 47"/>
          <p:cNvCxnSpPr>
            <a:endCxn id="6" idx="2"/>
          </p:cNvCxnSpPr>
          <p:nvPr/>
        </p:nvCxnSpPr>
        <p:spPr>
          <a:xfrm flipV="1">
            <a:off x="3885548" y="3225041"/>
            <a:ext cx="1681603" cy="1"/>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53" name="Title 1"/>
          <p:cNvSpPr txBox="1">
            <a:spLocks/>
          </p:cNvSpPr>
          <p:nvPr/>
        </p:nvSpPr>
        <p:spPr>
          <a:xfrm>
            <a:off x="457200" y="274638"/>
            <a:ext cx="840861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A running example</a:t>
            </a:r>
            <a:endParaRPr lang="en-US" dirty="0"/>
          </a:p>
        </p:txBody>
      </p:sp>
      <p:sp>
        <p:nvSpPr>
          <p:cNvPr id="16" name="TextBox 15"/>
          <p:cNvSpPr txBox="1"/>
          <p:nvPr/>
        </p:nvSpPr>
        <p:spPr>
          <a:xfrm>
            <a:off x="1197916" y="1235638"/>
            <a:ext cx="6963677" cy="461665"/>
          </a:xfrm>
          <a:prstGeom prst="rect">
            <a:avLst/>
          </a:prstGeom>
          <a:noFill/>
        </p:spPr>
        <p:txBody>
          <a:bodyPr wrap="none" rtlCol="0">
            <a:spAutoFit/>
          </a:bodyPr>
          <a:lstStyle/>
          <a:p>
            <a:r>
              <a:rPr lang="en-US" sz="2400" i="1" dirty="0" smtClean="0"/>
              <a:t>Policy: A should reach P directly via R</a:t>
            </a:r>
            <a:r>
              <a:rPr lang="en-US" sz="2400" i="1" baseline="-25000" dirty="0" smtClean="0"/>
              <a:t>2</a:t>
            </a:r>
            <a:r>
              <a:rPr lang="en-US" sz="2400" i="1" dirty="0" smtClean="0"/>
              <a:t> when link is up.</a:t>
            </a:r>
            <a:endParaRPr lang="en-US" sz="2400" i="1" dirty="0"/>
          </a:p>
        </p:txBody>
      </p:sp>
      <p:sp>
        <p:nvSpPr>
          <p:cNvPr id="18" name="Cloud 17"/>
          <p:cNvSpPr/>
          <p:nvPr/>
        </p:nvSpPr>
        <p:spPr>
          <a:xfrm>
            <a:off x="4977450" y="4541047"/>
            <a:ext cx="1764838" cy="110231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Network</a:t>
            </a:r>
          </a:p>
          <a:p>
            <a:pPr algn="ctr"/>
            <a:r>
              <a:rPr lang="en-US" sz="2000" dirty="0" smtClean="0"/>
              <a:t>A</a:t>
            </a:r>
            <a:endParaRPr lang="en-US" sz="2000" dirty="0"/>
          </a:p>
        </p:txBody>
      </p:sp>
      <p:cxnSp>
        <p:nvCxnSpPr>
          <p:cNvPr id="60" name="Straight Arrow Connector 59"/>
          <p:cNvCxnSpPr>
            <a:stCxn id="18" idx="3"/>
            <a:endCxn id="36" idx="1"/>
          </p:cNvCxnSpPr>
          <p:nvPr/>
        </p:nvCxnSpPr>
        <p:spPr>
          <a:xfrm flipH="1" flipV="1">
            <a:off x="5805889" y="3502408"/>
            <a:ext cx="53980" cy="1101665"/>
          </a:xfrm>
          <a:prstGeom prst="straightConnector1">
            <a:avLst/>
          </a:pr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13235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13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42"/>
                                        </p:tgtEl>
                                        <p:attrNameLst>
                                          <p:attrName>style.visibility</p:attrName>
                                        </p:attrNameLst>
                                      </p:cBhvr>
                                      <p:to>
                                        <p:strVal val="hidden"/>
                                      </p:to>
                                    </p:set>
                                  </p:childTnLst>
                                </p:cTn>
                              </p:par>
                              <p:par>
                                <p:cTn id="27" presetID="1" presetClass="entr" presetSubtype="0" fill="hold" grpId="0" nodeType="withEffect">
                                  <p:stCondLst>
                                    <p:cond delay="0"/>
                                  </p:stCondLst>
                                  <p:childTnLst>
                                    <p:set>
                                      <p:cBhvr>
                                        <p:cTn id="28" dur="1" fill="hold">
                                          <p:stCondLst>
                                            <p:cond delay="0"/>
                                          </p:stCondLst>
                                        </p:cTn>
                                        <p:tgtEl>
                                          <p:spTgt spid="15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nodeType="clickEffect">
                                  <p:stCondLst>
                                    <p:cond delay="0"/>
                                  </p:stCondLst>
                                  <p:childTnLst>
                                    <p:set>
                                      <p:cBhvr>
                                        <p:cTn id="40" dur="1" fill="hold">
                                          <p:stCondLst>
                                            <p:cond delay="0"/>
                                          </p:stCondLst>
                                        </p:cTn>
                                        <p:tgtEl>
                                          <p:spTgt spid="38"/>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51" grpId="0" animBg="1"/>
      <p:bldP spid="158" grpId="0" animBg="1"/>
      <p:bldP spid="159" grpId="0" animBg="1"/>
      <p:bldP spid="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370636" y="2977204"/>
            <a:ext cx="493190" cy="495674"/>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dirty="0" smtClean="0">
                <a:latin typeface="Arial" charset="0"/>
                <a:ea typeface="Arial" charset="0"/>
                <a:cs typeface="Arial" charset="0"/>
              </a:rPr>
              <a:t>R</a:t>
            </a:r>
            <a:r>
              <a:rPr lang="en-US" sz="1600" baseline="-25000" dirty="0">
                <a:latin typeface="Arial" charset="0"/>
                <a:ea typeface="Arial" charset="0"/>
                <a:cs typeface="Arial" charset="0"/>
              </a:rPr>
              <a:t>1</a:t>
            </a:r>
          </a:p>
        </p:txBody>
      </p:sp>
      <p:sp>
        <p:nvSpPr>
          <p:cNvPr id="6" name="Oval 5"/>
          <p:cNvSpPr/>
          <p:nvPr/>
        </p:nvSpPr>
        <p:spPr>
          <a:xfrm>
            <a:off x="5567151" y="2977204"/>
            <a:ext cx="493190" cy="495674"/>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dirty="0" smtClean="0">
                <a:latin typeface="Arial" charset="0"/>
                <a:ea typeface="Arial" charset="0"/>
                <a:cs typeface="Arial" charset="0"/>
              </a:rPr>
              <a:t>R</a:t>
            </a:r>
            <a:r>
              <a:rPr lang="en-US" sz="1600" baseline="-25000" dirty="0">
                <a:latin typeface="Arial" charset="0"/>
                <a:ea typeface="Arial" charset="0"/>
                <a:cs typeface="Arial" charset="0"/>
              </a:rPr>
              <a:t>2</a:t>
            </a:r>
          </a:p>
        </p:txBody>
      </p:sp>
      <p:cxnSp>
        <p:nvCxnSpPr>
          <p:cNvPr id="8" name="Straight Connector 7"/>
          <p:cNvCxnSpPr>
            <a:stCxn id="4" idx="6"/>
            <a:endCxn id="6" idx="2"/>
          </p:cNvCxnSpPr>
          <p:nvPr/>
        </p:nvCxnSpPr>
        <p:spPr>
          <a:xfrm>
            <a:off x="3863826" y="3225042"/>
            <a:ext cx="17033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4" idx="2"/>
            <a:endCxn id="4" idx="0"/>
          </p:cNvCxnSpPr>
          <p:nvPr/>
        </p:nvCxnSpPr>
        <p:spPr>
          <a:xfrm flipH="1">
            <a:off x="3617232" y="2511093"/>
            <a:ext cx="707533" cy="46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Cloud 63"/>
          <p:cNvSpPr/>
          <p:nvPr/>
        </p:nvSpPr>
        <p:spPr>
          <a:xfrm>
            <a:off x="4322324" y="2289894"/>
            <a:ext cx="786906" cy="442397"/>
          </a:xfrm>
          <a:prstGeom prst="cloud">
            <a:avLst/>
          </a:prstGeom>
          <a:solidFill>
            <a:srgbClr val="EBEBEB"/>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smtClean="0">
                <a:latin typeface="Arial" charset="0"/>
                <a:ea typeface="Arial" charset="0"/>
                <a:cs typeface="Arial" charset="0"/>
              </a:rPr>
              <a:t>P</a:t>
            </a:r>
            <a:endParaRPr lang="en-US" sz="1600" dirty="0">
              <a:latin typeface="Arial" charset="0"/>
              <a:ea typeface="Arial" charset="0"/>
              <a:cs typeface="Arial" charset="0"/>
            </a:endParaRPr>
          </a:p>
        </p:txBody>
      </p:sp>
      <p:cxnSp>
        <p:nvCxnSpPr>
          <p:cNvPr id="65" name="Straight Connector 64"/>
          <p:cNvCxnSpPr>
            <a:stCxn id="64" idx="0"/>
            <a:endCxn id="6" idx="0"/>
          </p:cNvCxnSpPr>
          <p:nvPr/>
        </p:nvCxnSpPr>
        <p:spPr>
          <a:xfrm>
            <a:off x="5108574" y="2511093"/>
            <a:ext cx="705173" cy="46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805889" y="3360556"/>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smtClean="0">
                <a:latin typeface="Arial" charset="0"/>
                <a:ea typeface="Arial" charset="0"/>
                <a:cs typeface="Arial" charset="0"/>
              </a:rPr>
              <a:t>iBGP</a:t>
            </a:r>
            <a:endParaRPr lang="en-US" sz="1600" dirty="0">
              <a:latin typeface="Arial" charset="0"/>
              <a:ea typeface="Arial" charset="0"/>
              <a:cs typeface="Arial" charset="0"/>
            </a:endParaRPr>
          </a:p>
        </p:txBody>
      </p:sp>
      <p:cxnSp>
        <p:nvCxnSpPr>
          <p:cNvPr id="15" name="Straight Connector 14"/>
          <p:cNvCxnSpPr>
            <a:stCxn id="52" idx="3"/>
            <a:endCxn id="36" idx="1"/>
          </p:cNvCxnSpPr>
          <p:nvPr/>
        </p:nvCxnSpPr>
        <p:spPr>
          <a:xfrm>
            <a:off x="3617230" y="3502407"/>
            <a:ext cx="2188659" cy="1"/>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019339" y="3360555"/>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smtClean="0">
                <a:latin typeface="Arial" charset="0"/>
                <a:ea typeface="Arial" charset="0"/>
                <a:cs typeface="Arial" charset="0"/>
              </a:rPr>
              <a:t>iBGP</a:t>
            </a:r>
            <a:endParaRPr lang="en-US" sz="1600" dirty="0">
              <a:latin typeface="Arial" charset="0"/>
              <a:ea typeface="Arial" charset="0"/>
              <a:cs typeface="Arial" charset="0"/>
            </a:endParaRPr>
          </a:p>
        </p:txBody>
      </p:sp>
      <p:sp>
        <p:nvSpPr>
          <p:cNvPr id="119" name="Rounded Rectangle 118"/>
          <p:cNvSpPr/>
          <p:nvPr/>
        </p:nvSpPr>
        <p:spPr>
          <a:xfrm>
            <a:off x="5805889" y="2823038"/>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sp>
        <p:nvSpPr>
          <p:cNvPr id="120" name="Rounded Rectangle 119"/>
          <p:cNvSpPr/>
          <p:nvPr/>
        </p:nvSpPr>
        <p:spPr>
          <a:xfrm>
            <a:off x="3019339" y="2823036"/>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sp>
        <p:nvSpPr>
          <p:cNvPr id="121" name="Rounded Rectangle 120"/>
          <p:cNvSpPr/>
          <p:nvPr/>
        </p:nvSpPr>
        <p:spPr>
          <a:xfrm>
            <a:off x="4413300" y="2047397"/>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cxnSp>
        <p:nvCxnSpPr>
          <p:cNvPr id="126" name="Straight Connector 125"/>
          <p:cNvCxnSpPr>
            <a:stCxn id="120" idx="0"/>
            <a:endCxn id="121" idx="1"/>
          </p:cNvCxnSpPr>
          <p:nvPr/>
        </p:nvCxnSpPr>
        <p:spPr>
          <a:xfrm flipV="1">
            <a:off x="3318286" y="2189249"/>
            <a:ext cx="1095015" cy="633787"/>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1" idx="3"/>
            <a:endCxn id="119" idx="0"/>
          </p:cNvCxnSpPr>
          <p:nvPr/>
        </p:nvCxnSpPr>
        <p:spPr>
          <a:xfrm>
            <a:off x="5011191" y="2189249"/>
            <a:ext cx="1093644" cy="633788"/>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396983" y="3115540"/>
            <a:ext cx="575177" cy="246222"/>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R</a:t>
            </a:r>
            <a:r>
              <a:rPr lang="en-US" sz="1600" baseline="-25000" dirty="0">
                <a:latin typeface="Arial" charset="0"/>
                <a:ea typeface="Arial" charset="0"/>
                <a:cs typeface="Arial" charset="0"/>
              </a:rPr>
              <a:t>2</a:t>
            </a:r>
            <a:endParaRPr lang="en-US" sz="1600" baseline="-25000" dirty="0" smtClean="0">
              <a:latin typeface="Arial" charset="0"/>
              <a:ea typeface="Arial" charset="0"/>
              <a:cs typeface="Arial" charset="0"/>
            </a:endParaRPr>
          </a:p>
        </p:txBody>
      </p:sp>
      <p:sp>
        <p:nvSpPr>
          <p:cNvPr id="159" name="TextBox 158"/>
          <p:cNvSpPr txBox="1"/>
          <p:nvPr/>
        </p:nvSpPr>
        <p:spPr>
          <a:xfrm>
            <a:off x="1548191" y="3405083"/>
            <a:ext cx="1424919"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 R</a:t>
            </a:r>
            <a:r>
              <a:rPr lang="en-US" sz="1600" baseline="-25000" dirty="0" smtClean="0">
                <a:latin typeface="Arial" charset="0"/>
                <a:ea typeface="Arial" charset="0"/>
                <a:cs typeface="Arial" charset="0"/>
              </a:rPr>
              <a:t>2</a:t>
            </a:r>
          </a:p>
        </p:txBody>
      </p:sp>
      <p:sp>
        <p:nvSpPr>
          <p:cNvPr id="41" name="TextBox 40"/>
          <p:cNvSpPr txBox="1"/>
          <p:nvPr/>
        </p:nvSpPr>
        <p:spPr>
          <a:xfrm>
            <a:off x="1548191" y="3657105"/>
            <a:ext cx="1424920"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=20, Ext</a:t>
            </a:r>
            <a:endParaRPr lang="en-US" sz="1600" baseline="-25000" dirty="0" smtClean="0">
              <a:latin typeface="Arial" charset="0"/>
              <a:ea typeface="Arial" charset="0"/>
              <a:cs typeface="Arial" charset="0"/>
            </a:endParaRPr>
          </a:p>
        </p:txBody>
      </p:sp>
      <p:sp>
        <p:nvSpPr>
          <p:cNvPr id="42" name="TextBox 41"/>
          <p:cNvSpPr txBox="1"/>
          <p:nvPr/>
        </p:nvSpPr>
        <p:spPr>
          <a:xfrm>
            <a:off x="6469431" y="3106742"/>
            <a:ext cx="1489235" cy="255020"/>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Ext</a:t>
            </a:r>
            <a:endParaRPr lang="en-US" sz="1600" baseline="-25000" dirty="0" smtClean="0">
              <a:latin typeface="Arial" charset="0"/>
              <a:ea typeface="Arial" charset="0"/>
              <a:cs typeface="Arial" charset="0"/>
            </a:endParaRPr>
          </a:p>
        </p:txBody>
      </p:sp>
      <p:sp>
        <p:nvSpPr>
          <p:cNvPr id="44" name="TextBox 43"/>
          <p:cNvSpPr txBox="1"/>
          <p:nvPr/>
        </p:nvSpPr>
        <p:spPr>
          <a:xfrm>
            <a:off x="6469432" y="3391752"/>
            <a:ext cx="1489235"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 Ext</a:t>
            </a:r>
            <a:endParaRPr lang="en-US" sz="1600" baseline="-25000" dirty="0" smtClean="0">
              <a:latin typeface="Arial" charset="0"/>
              <a:ea typeface="Arial" charset="0"/>
              <a:cs typeface="Arial" charset="0"/>
            </a:endParaRPr>
          </a:p>
        </p:txBody>
      </p:sp>
      <p:grpSp>
        <p:nvGrpSpPr>
          <p:cNvPr id="9" name="Group 8"/>
          <p:cNvGrpSpPr/>
          <p:nvPr/>
        </p:nvGrpSpPr>
        <p:grpSpPr>
          <a:xfrm>
            <a:off x="2289577" y="3654791"/>
            <a:ext cx="394926" cy="522955"/>
            <a:chOff x="7261360" y="3360555"/>
            <a:chExt cx="394926" cy="522955"/>
          </a:xfrm>
        </p:grpSpPr>
        <p:sp>
          <p:nvSpPr>
            <p:cNvPr id="46" name="TextBox 45"/>
            <p:cNvSpPr txBox="1"/>
            <p:nvPr/>
          </p:nvSpPr>
          <p:spPr>
            <a:xfrm>
              <a:off x="7261360" y="3637289"/>
              <a:ext cx="394926" cy="246221"/>
            </a:xfrm>
            <a:prstGeom prst="rect">
              <a:avLst/>
            </a:prstGeom>
            <a:noFill/>
          </p:spPr>
          <p:txBody>
            <a:bodyPr wrap="square" lIns="0" tIns="0" rIns="0" bIns="0" rtlCol="0">
              <a:spAutoFit/>
            </a:bodyPr>
            <a:lstStyle/>
            <a:p>
              <a:r>
                <a:rPr lang="en-US" sz="1600" b="1" dirty="0">
                  <a:solidFill>
                    <a:srgbClr val="FF0000"/>
                  </a:solidFill>
                  <a:latin typeface="Arial" charset="0"/>
                  <a:ea typeface="Arial" charset="0"/>
                  <a:cs typeface="Arial" charset="0"/>
                </a:rPr>
                <a:t>5</a:t>
              </a:r>
              <a:r>
                <a:rPr lang="en-US" sz="1600" b="1" dirty="0" smtClean="0">
                  <a:solidFill>
                    <a:srgbClr val="FF0000"/>
                  </a:solidFill>
                  <a:latin typeface="Arial" charset="0"/>
                  <a:ea typeface="Arial" charset="0"/>
                  <a:cs typeface="Arial" charset="0"/>
                </a:rPr>
                <a:t>0</a:t>
              </a:r>
              <a:endParaRPr lang="en-US" sz="1600" b="1" dirty="0">
                <a:solidFill>
                  <a:srgbClr val="FF0000"/>
                </a:solidFill>
                <a:latin typeface="Arial" charset="0"/>
                <a:ea typeface="Arial" charset="0"/>
                <a:cs typeface="Arial" charset="0"/>
              </a:endParaRPr>
            </a:p>
          </p:txBody>
        </p:sp>
        <p:cxnSp>
          <p:nvCxnSpPr>
            <p:cNvPr id="3" name="Straight Connector 2"/>
            <p:cNvCxnSpPr/>
            <p:nvPr/>
          </p:nvCxnSpPr>
          <p:spPr>
            <a:xfrm flipV="1">
              <a:off x="7261360" y="3360555"/>
              <a:ext cx="237687" cy="2907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63" name="TextBox 62"/>
          <p:cNvSpPr txBox="1"/>
          <p:nvPr/>
        </p:nvSpPr>
        <p:spPr>
          <a:xfrm>
            <a:off x="2152952" y="3117766"/>
            <a:ext cx="828035" cy="246221"/>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EXT</a:t>
            </a:r>
            <a:endParaRPr lang="en-US" sz="1600" baseline="-25000" dirty="0" smtClean="0">
              <a:latin typeface="Arial" charset="0"/>
              <a:ea typeface="Arial" charset="0"/>
              <a:cs typeface="Arial" charset="0"/>
            </a:endParaRPr>
          </a:p>
        </p:txBody>
      </p:sp>
      <p:grpSp>
        <p:nvGrpSpPr>
          <p:cNvPr id="66" name="Group 65"/>
          <p:cNvGrpSpPr/>
          <p:nvPr/>
        </p:nvGrpSpPr>
        <p:grpSpPr>
          <a:xfrm>
            <a:off x="4186117" y="3372537"/>
            <a:ext cx="1169594" cy="246221"/>
            <a:chOff x="3887430" y="1620772"/>
            <a:chExt cx="1169594" cy="246221"/>
          </a:xfrm>
        </p:grpSpPr>
        <p:sp>
          <p:nvSpPr>
            <p:cNvPr id="67" name="TextBox 66"/>
            <p:cNvSpPr txBox="1"/>
            <p:nvPr/>
          </p:nvSpPr>
          <p:spPr>
            <a:xfrm>
              <a:off x="3887430" y="1620772"/>
              <a:ext cx="1031506" cy="246221"/>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=50</a:t>
              </a:r>
            </a:p>
          </p:txBody>
        </p:sp>
        <p:sp>
          <p:nvSpPr>
            <p:cNvPr id="68" name="Left Arrow 67"/>
            <p:cNvSpPr/>
            <p:nvPr/>
          </p:nvSpPr>
          <p:spPr>
            <a:xfrm flipH="1">
              <a:off x="4935571" y="1702749"/>
              <a:ext cx="121453" cy="7789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72" name="TextBox 71"/>
          <p:cNvSpPr txBox="1"/>
          <p:nvPr/>
        </p:nvSpPr>
        <p:spPr>
          <a:xfrm>
            <a:off x="6469431" y="3112350"/>
            <a:ext cx="1489235" cy="255020"/>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R</a:t>
            </a:r>
            <a:r>
              <a:rPr lang="en-US" sz="1600" baseline="-25000" dirty="0" smtClean="0">
                <a:latin typeface="Arial" charset="0"/>
                <a:ea typeface="Arial" charset="0"/>
                <a:cs typeface="Arial" charset="0"/>
              </a:rPr>
              <a:t>1</a:t>
            </a:r>
          </a:p>
        </p:txBody>
      </p:sp>
      <p:cxnSp>
        <p:nvCxnSpPr>
          <p:cNvPr id="74" name="Straight Arrow Connector 73"/>
          <p:cNvCxnSpPr/>
          <p:nvPr/>
        </p:nvCxnSpPr>
        <p:spPr>
          <a:xfrm flipH="1" flipV="1">
            <a:off x="4715777" y="2315188"/>
            <a:ext cx="1097969" cy="662016"/>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3885548" y="3225041"/>
            <a:ext cx="1681603" cy="1"/>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4" idx="3"/>
          </p:cNvCxnSpPr>
          <p:nvPr/>
        </p:nvCxnSpPr>
        <p:spPr>
          <a:xfrm flipV="1">
            <a:off x="3729000" y="2315188"/>
            <a:ext cx="986777" cy="662019"/>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4" idx="6"/>
          </p:cNvCxnSpPr>
          <p:nvPr/>
        </p:nvCxnSpPr>
        <p:spPr>
          <a:xfrm flipH="1" flipV="1">
            <a:off x="3863826" y="3225041"/>
            <a:ext cx="1703326" cy="1"/>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9" name="Title 1"/>
          <p:cNvSpPr txBox="1">
            <a:spLocks/>
          </p:cNvSpPr>
          <p:nvPr/>
        </p:nvSpPr>
        <p:spPr>
          <a:xfrm>
            <a:off x="457200" y="274638"/>
            <a:ext cx="840861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A running example</a:t>
            </a:r>
            <a:endParaRPr lang="en-US" dirty="0"/>
          </a:p>
        </p:txBody>
      </p:sp>
      <p:sp>
        <p:nvSpPr>
          <p:cNvPr id="38" name="TextBox 37"/>
          <p:cNvSpPr txBox="1"/>
          <p:nvPr/>
        </p:nvSpPr>
        <p:spPr>
          <a:xfrm>
            <a:off x="6469432" y="3398902"/>
            <a:ext cx="1489235"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=50, Ext</a:t>
            </a:r>
            <a:endParaRPr lang="en-US" sz="1600" baseline="-25000" dirty="0" smtClean="0">
              <a:latin typeface="Arial" charset="0"/>
              <a:ea typeface="Arial" charset="0"/>
              <a:cs typeface="Arial" charset="0"/>
            </a:endParaRPr>
          </a:p>
        </p:txBody>
      </p:sp>
      <p:sp>
        <p:nvSpPr>
          <p:cNvPr id="39" name="Cloud 38"/>
          <p:cNvSpPr/>
          <p:nvPr/>
        </p:nvSpPr>
        <p:spPr>
          <a:xfrm>
            <a:off x="4977450" y="4541047"/>
            <a:ext cx="1764838" cy="1102313"/>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t>Network</a:t>
            </a:r>
          </a:p>
          <a:p>
            <a:pPr algn="ctr"/>
            <a:r>
              <a:rPr lang="en-US" sz="2000" dirty="0" smtClean="0"/>
              <a:t>A</a:t>
            </a:r>
            <a:endParaRPr lang="en-US" sz="2000" dirty="0"/>
          </a:p>
        </p:txBody>
      </p:sp>
      <p:cxnSp>
        <p:nvCxnSpPr>
          <p:cNvPr id="40" name="Straight Arrow Connector 39"/>
          <p:cNvCxnSpPr>
            <a:stCxn id="39" idx="3"/>
          </p:cNvCxnSpPr>
          <p:nvPr/>
        </p:nvCxnSpPr>
        <p:spPr>
          <a:xfrm flipH="1" flipV="1">
            <a:off x="5805889" y="3502408"/>
            <a:ext cx="53980" cy="1101665"/>
          </a:xfrm>
          <a:prstGeom prst="straightConnector1">
            <a:avLst/>
          </a:prstGeom>
          <a:ln w="5715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grpSp>
        <p:nvGrpSpPr>
          <p:cNvPr id="43" name="Group 42"/>
          <p:cNvGrpSpPr/>
          <p:nvPr/>
        </p:nvGrpSpPr>
        <p:grpSpPr>
          <a:xfrm>
            <a:off x="5078518" y="3648198"/>
            <a:ext cx="1682305" cy="926119"/>
            <a:chOff x="2784470" y="4387274"/>
            <a:chExt cx="1048621" cy="577272"/>
          </a:xfrm>
        </p:grpSpPr>
        <p:sp>
          <p:nvSpPr>
            <p:cNvPr id="45" name="Explosion 1 44"/>
            <p:cNvSpPr/>
            <p:nvPr/>
          </p:nvSpPr>
          <p:spPr>
            <a:xfrm>
              <a:off x="2784470" y="4387274"/>
              <a:ext cx="1048621" cy="577272"/>
            </a:xfrm>
            <a:prstGeom prst="irregularSeal1">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7" name="TextBox 46"/>
            <p:cNvSpPr txBox="1"/>
            <p:nvPr/>
          </p:nvSpPr>
          <p:spPr>
            <a:xfrm>
              <a:off x="3017578" y="4472768"/>
              <a:ext cx="761446" cy="461665"/>
            </a:xfrm>
            <a:prstGeom prst="rect">
              <a:avLst/>
            </a:prstGeom>
            <a:noFill/>
          </p:spPr>
          <p:txBody>
            <a:bodyPr wrap="none" rtlCol="0">
              <a:spAutoFit/>
            </a:bodyPr>
            <a:lstStyle/>
            <a:p>
              <a:r>
                <a:rPr lang="en-US" sz="2400" dirty="0" smtClean="0">
                  <a:solidFill>
                    <a:schemeClr val="bg1"/>
                  </a:solidFill>
                </a:rPr>
                <a:t>fault</a:t>
              </a:r>
              <a:endParaRPr lang="en-US" sz="2400" dirty="0">
                <a:solidFill>
                  <a:schemeClr val="bg1"/>
                </a:solidFill>
              </a:endParaRPr>
            </a:p>
          </p:txBody>
        </p:sp>
      </p:grpSp>
      <p:sp>
        <p:nvSpPr>
          <p:cNvPr id="48" name="TextBox 47"/>
          <p:cNvSpPr txBox="1"/>
          <p:nvPr/>
        </p:nvSpPr>
        <p:spPr>
          <a:xfrm>
            <a:off x="1197916" y="1235638"/>
            <a:ext cx="6963677" cy="461665"/>
          </a:xfrm>
          <a:prstGeom prst="rect">
            <a:avLst/>
          </a:prstGeom>
          <a:noFill/>
        </p:spPr>
        <p:txBody>
          <a:bodyPr wrap="none" rtlCol="0">
            <a:spAutoFit/>
          </a:bodyPr>
          <a:lstStyle/>
          <a:p>
            <a:r>
              <a:rPr lang="en-US" sz="2400" i="1" dirty="0" smtClean="0"/>
              <a:t>Policy: A should reach P directly via R</a:t>
            </a:r>
            <a:r>
              <a:rPr lang="en-US" sz="2400" i="1" baseline="-25000" dirty="0" smtClean="0"/>
              <a:t>2</a:t>
            </a:r>
            <a:r>
              <a:rPr lang="en-US" sz="2400" i="1" dirty="0" smtClean="0"/>
              <a:t> when link is up.</a:t>
            </a:r>
            <a:endParaRPr lang="en-US" sz="2400" i="1" dirty="0"/>
          </a:p>
        </p:txBody>
      </p:sp>
    </p:spTree>
    <p:extLst>
      <p:ext uri="{BB962C8B-B14F-4D97-AF65-F5344CB8AC3E}">
        <p14:creationId xmlns:p14="http://schemas.microsoft.com/office/powerpoint/2010/main" val="31231450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76"/>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66"/>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72"/>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74"/>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7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72"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0" name="Group 139"/>
          <p:cNvGrpSpPr/>
          <p:nvPr/>
        </p:nvGrpSpPr>
        <p:grpSpPr>
          <a:xfrm>
            <a:off x="4376888" y="938713"/>
            <a:ext cx="4960936" cy="6022629"/>
            <a:chOff x="4376888" y="938713"/>
            <a:chExt cx="4960936" cy="6022629"/>
          </a:xfrm>
        </p:grpSpPr>
        <p:sp>
          <p:nvSpPr>
            <p:cNvPr id="95" name="Rectangle 94"/>
            <p:cNvSpPr/>
            <p:nvPr/>
          </p:nvSpPr>
          <p:spPr>
            <a:xfrm>
              <a:off x="6863346" y="943127"/>
              <a:ext cx="2474478" cy="5914873"/>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6" name="Rectangle 95"/>
            <p:cNvSpPr/>
            <p:nvPr/>
          </p:nvSpPr>
          <p:spPr>
            <a:xfrm>
              <a:off x="4376888" y="938713"/>
              <a:ext cx="2474478" cy="5919287"/>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20" name="TextBox 119"/>
            <p:cNvSpPr txBox="1"/>
            <p:nvPr/>
          </p:nvSpPr>
          <p:spPr>
            <a:xfrm>
              <a:off x="5088496" y="948458"/>
              <a:ext cx="973043" cy="461665"/>
            </a:xfrm>
            <a:prstGeom prst="rect">
              <a:avLst/>
            </a:prstGeom>
            <a:noFill/>
          </p:spPr>
          <p:txBody>
            <a:bodyPr wrap="none" rtlCol="0">
              <a:spAutoFit/>
            </a:bodyPr>
            <a:lstStyle/>
            <a:p>
              <a:r>
                <a:rPr lang="en-US" sz="2400" b="1" dirty="0" smtClean="0"/>
                <a:t>R</a:t>
              </a:r>
              <a:r>
                <a:rPr lang="en-US" sz="2400" b="1" baseline="-25000" dirty="0" smtClean="0"/>
                <a:t>1</a:t>
              </a:r>
              <a:r>
                <a:rPr lang="en-US" sz="2400" b="1" dirty="0" smtClean="0"/>
                <a:t> Log</a:t>
              </a:r>
              <a:endParaRPr lang="en-US" sz="2400" b="1" dirty="0"/>
            </a:p>
          </p:txBody>
        </p:sp>
        <p:sp>
          <p:nvSpPr>
            <p:cNvPr id="121" name="TextBox 120"/>
            <p:cNvSpPr txBox="1"/>
            <p:nvPr/>
          </p:nvSpPr>
          <p:spPr>
            <a:xfrm>
              <a:off x="7433212" y="952872"/>
              <a:ext cx="973043" cy="461665"/>
            </a:xfrm>
            <a:prstGeom prst="rect">
              <a:avLst/>
            </a:prstGeom>
            <a:noFill/>
          </p:spPr>
          <p:txBody>
            <a:bodyPr wrap="none" rtlCol="0">
              <a:spAutoFit/>
            </a:bodyPr>
            <a:lstStyle/>
            <a:p>
              <a:r>
                <a:rPr lang="en-US" sz="2400" b="1" dirty="0" smtClean="0"/>
                <a:t>R</a:t>
              </a:r>
              <a:r>
                <a:rPr lang="en-US" sz="2400" b="1" baseline="-25000" dirty="0" smtClean="0"/>
                <a:t>2</a:t>
              </a:r>
              <a:r>
                <a:rPr lang="en-US" sz="2400" b="1" dirty="0" smtClean="0"/>
                <a:t> Log</a:t>
              </a:r>
              <a:endParaRPr lang="en-US" sz="2400" b="1" dirty="0"/>
            </a:p>
          </p:txBody>
        </p:sp>
        <p:cxnSp>
          <p:nvCxnSpPr>
            <p:cNvPr id="122" name="Straight Connector 121"/>
            <p:cNvCxnSpPr/>
            <p:nvPr/>
          </p:nvCxnSpPr>
          <p:spPr>
            <a:xfrm>
              <a:off x="6911266" y="943127"/>
              <a:ext cx="0" cy="6018215"/>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grpSp>
      <p:sp>
        <p:nvSpPr>
          <p:cNvPr id="2" name="TextBox 1"/>
          <p:cNvSpPr txBox="1"/>
          <p:nvPr/>
        </p:nvSpPr>
        <p:spPr>
          <a:xfrm>
            <a:off x="332589" y="1556251"/>
            <a:ext cx="1670391"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configuration change</a:t>
            </a:r>
            <a:endParaRPr lang="en-US" sz="1400" dirty="0">
              <a:latin typeface="Arial" charset="0"/>
              <a:ea typeface="Arial" charset="0"/>
              <a:cs typeface="Arial" charset="0"/>
            </a:endParaRPr>
          </a:p>
        </p:txBody>
      </p:sp>
      <p:sp>
        <p:nvSpPr>
          <p:cNvPr id="5" name="Title 1"/>
          <p:cNvSpPr txBox="1">
            <a:spLocks/>
          </p:cNvSpPr>
          <p:nvPr/>
        </p:nvSpPr>
        <p:spPr>
          <a:xfrm>
            <a:off x="318531" y="135975"/>
            <a:ext cx="8614228" cy="114300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Building a global </a:t>
            </a:r>
            <a:r>
              <a:rPr lang="en-US" b="1" dirty="0" smtClean="0"/>
              <a:t>Happens-Before Graph</a:t>
            </a:r>
            <a:endParaRPr lang="en-US" b="1" dirty="0"/>
          </a:p>
        </p:txBody>
      </p:sp>
      <p:grpSp>
        <p:nvGrpSpPr>
          <p:cNvPr id="14" name="Group 13"/>
          <p:cNvGrpSpPr/>
          <p:nvPr/>
        </p:nvGrpSpPr>
        <p:grpSpPr>
          <a:xfrm>
            <a:off x="332589" y="2079471"/>
            <a:ext cx="1670391" cy="841649"/>
            <a:chOff x="5422336" y="2056190"/>
            <a:chExt cx="1670391" cy="841649"/>
          </a:xfrm>
        </p:grpSpPr>
        <p:sp>
          <p:nvSpPr>
            <p:cNvPr id="3" name="TextBox 2"/>
            <p:cNvSpPr txBox="1"/>
            <p:nvPr/>
          </p:nvSpPr>
          <p:spPr>
            <a:xfrm>
              <a:off x="5422336" y="2374619"/>
              <a:ext cx="1670391"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update P ➡ 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LP=50 in BGP RIB</a:t>
              </a:r>
              <a:endParaRPr lang="en-US" sz="1400" dirty="0">
                <a:latin typeface="Arial" charset="0"/>
                <a:ea typeface="Arial" charset="0"/>
                <a:cs typeface="Arial" charset="0"/>
              </a:endParaRPr>
            </a:p>
          </p:txBody>
        </p:sp>
        <p:cxnSp>
          <p:nvCxnSpPr>
            <p:cNvPr id="13" name="Straight Arrow Connector 12"/>
            <p:cNvCxnSpPr>
              <a:stCxn id="3" idx="0"/>
            </p:cNvCxnSpPr>
            <p:nvPr/>
          </p:nvCxnSpPr>
          <p:spPr>
            <a:xfrm flipV="1">
              <a:off x="6257532" y="2056190"/>
              <a:ext cx="0" cy="31842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332589" y="3804073"/>
            <a:ext cx="1670391" cy="853676"/>
            <a:chOff x="5422336" y="2965196"/>
            <a:chExt cx="1670391" cy="853676"/>
          </a:xfrm>
        </p:grpSpPr>
        <p:sp>
          <p:nvSpPr>
            <p:cNvPr id="6" name="TextBox 5"/>
            <p:cNvSpPr txBox="1"/>
            <p:nvPr/>
          </p:nvSpPr>
          <p:spPr>
            <a:xfrm>
              <a:off x="5422336" y="3295652"/>
              <a:ext cx="1670391"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send </a:t>
              </a:r>
              <a:r>
                <a:rPr lang="en-US" sz="1400" dirty="0" err="1" smtClean="0">
                  <a:latin typeface="Arial" charset="0"/>
                  <a:ea typeface="Arial" charset="0"/>
                  <a:cs typeface="Arial" charset="0"/>
                </a:rPr>
                <a:t>iBGP</a:t>
              </a:r>
              <a:r>
                <a:rPr lang="en-US" sz="1400" dirty="0" smtClean="0">
                  <a:latin typeface="Arial" charset="0"/>
                  <a:ea typeface="Arial" charset="0"/>
                  <a:cs typeface="Arial" charset="0"/>
                </a:rPr>
                <a:t> ad </a:t>
              </a:r>
              <a:br>
                <a:rPr lang="en-US" sz="1400" dirty="0" smtClean="0">
                  <a:latin typeface="Arial" charset="0"/>
                  <a:ea typeface="Arial" charset="0"/>
                  <a:cs typeface="Arial" charset="0"/>
                </a:rPr>
              </a:br>
              <a:r>
                <a:rPr lang="en-US" sz="1400" dirty="0" smtClean="0">
                  <a:latin typeface="Arial" charset="0"/>
                  <a:ea typeface="Arial" charset="0"/>
                  <a:cs typeface="Arial" charset="0"/>
                </a:rPr>
                <a:t>P ➡ 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LP=50</a:t>
              </a:r>
              <a:endParaRPr lang="en-US" sz="1400" dirty="0">
                <a:latin typeface="Arial" charset="0"/>
                <a:ea typeface="Arial" charset="0"/>
                <a:cs typeface="Arial" charset="0"/>
              </a:endParaRPr>
            </a:p>
          </p:txBody>
        </p:sp>
        <p:cxnSp>
          <p:nvCxnSpPr>
            <p:cNvPr id="15" name="Straight Arrow Connector 14"/>
            <p:cNvCxnSpPr>
              <a:stCxn id="6" idx="0"/>
              <a:endCxn id="8" idx="2"/>
            </p:cNvCxnSpPr>
            <p:nvPr/>
          </p:nvCxnSpPr>
          <p:spPr>
            <a:xfrm flipH="1" flipV="1">
              <a:off x="6253847" y="2965196"/>
              <a:ext cx="3685" cy="330456"/>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1167785" y="4657749"/>
            <a:ext cx="3021171" cy="739840"/>
            <a:chOff x="4078925" y="4006264"/>
            <a:chExt cx="3021171" cy="739840"/>
          </a:xfrm>
        </p:grpSpPr>
        <p:sp>
          <p:nvSpPr>
            <p:cNvPr id="4" name="TextBox 3"/>
            <p:cNvSpPr txBox="1"/>
            <p:nvPr/>
          </p:nvSpPr>
          <p:spPr>
            <a:xfrm>
              <a:off x="5422336" y="4222884"/>
              <a:ext cx="1677760"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smtClean="0">
                  <a:latin typeface="Arial" charset="0"/>
                  <a:ea typeface="Arial" charset="0"/>
                  <a:cs typeface="Arial" charset="0"/>
                </a:rPr>
                <a:t>1</a:t>
              </a:r>
              <a:r>
                <a:rPr lang="en-US" sz="1400" dirty="0" smtClean="0">
                  <a:latin typeface="Arial" charset="0"/>
                  <a:ea typeface="Arial" charset="0"/>
                  <a:cs typeface="Arial" charset="0"/>
                </a:rPr>
                <a:t> </a:t>
              </a:r>
              <a:r>
                <a:rPr lang="en-US" sz="1400" dirty="0" err="1" smtClean="0">
                  <a:latin typeface="Arial" charset="0"/>
                  <a:ea typeface="Arial" charset="0"/>
                  <a:cs typeface="Arial" charset="0"/>
                </a:rPr>
                <a:t>recv</a:t>
              </a:r>
              <a:r>
                <a:rPr lang="en-US" sz="1400" dirty="0" smtClean="0">
                  <a:latin typeface="Arial" charset="0"/>
                  <a:ea typeface="Arial" charset="0"/>
                  <a:cs typeface="Arial" charset="0"/>
                </a:rPr>
                <a:t> </a:t>
              </a:r>
              <a:r>
                <a:rPr lang="en-US" sz="1400" dirty="0" err="1" smtClean="0">
                  <a:latin typeface="Arial" charset="0"/>
                  <a:ea typeface="Arial" charset="0"/>
                  <a:cs typeface="Arial" charset="0"/>
                </a:rPr>
                <a:t>iBGP</a:t>
              </a:r>
              <a:r>
                <a:rPr lang="en-US" sz="1400" dirty="0" smtClean="0">
                  <a:latin typeface="Arial" charset="0"/>
                  <a:ea typeface="Arial" charset="0"/>
                  <a:cs typeface="Arial" charset="0"/>
                </a:rPr>
                <a:t> </a:t>
              </a:r>
              <a:r>
                <a:rPr lang="en-US" sz="1400" dirty="0">
                  <a:latin typeface="Arial" charset="0"/>
                  <a:ea typeface="Arial" charset="0"/>
                  <a:cs typeface="Arial" charset="0"/>
                </a:rPr>
                <a:t>ad </a:t>
              </a:r>
              <a:br>
                <a:rPr lang="en-US" sz="1400" dirty="0">
                  <a:latin typeface="Arial" charset="0"/>
                  <a:ea typeface="Arial" charset="0"/>
                  <a:cs typeface="Arial" charset="0"/>
                </a:rPr>
              </a:br>
              <a:r>
                <a:rPr lang="en-US" sz="1400" dirty="0">
                  <a:latin typeface="Arial" charset="0"/>
                  <a:ea typeface="Arial" charset="0"/>
                  <a:cs typeface="Arial" charset="0"/>
                </a:rPr>
                <a:t>P ➡ R</a:t>
              </a:r>
              <a:r>
                <a:rPr lang="en-US" sz="1400" baseline="-25000" dirty="0">
                  <a:latin typeface="Arial" charset="0"/>
                  <a:ea typeface="Arial" charset="0"/>
                  <a:cs typeface="Arial" charset="0"/>
                </a:rPr>
                <a:t>2</a:t>
              </a:r>
              <a:r>
                <a:rPr lang="en-US" sz="1400" dirty="0">
                  <a:latin typeface="Arial" charset="0"/>
                  <a:ea typeface="Arial" charset="0"/>
                  <a:cs typeface="Arial" charset="0"/>
                </a:rPr>
                <a:t>, LP</a:t>
              </a:r>
              <a:r>
                <a:rPr lang="en-US" sz="1400" dirty="0" smtClean="0">
                  <a:latin typeface="Arial" charset="0"/>
                  <a:ea typeface="Arial" charset="0"/>
                  <a:cs typeface="Arial" charset="0"/>
                </a:rPr>
                <a:t>=10</a:t>
              </a:r>
              <a:endParaRPr lang="en-US" sz="1400" dirty="0">
                <a:latin typeface="Arial" charset="0"/>
                <a:ea typeface="Arial" charset="0"/>
                <a:cs typeface="Arial" charset="0"/>
              </a:endParaRPr>
            </a:p>
          </p:txBody>
        </p:sp>
        <p:cxnSp>
          <p:nvCxnSpPr>
            <p:cNvPr id="19" name="Straight Arrow Connector 18"/>
            <p:cNvCxnSpPr>
              <a:stCxn id="4" idx="0"/>
              <a:endCxn id="6" idx="2"/>
            </p:cNvCxnSpPr>
            <p:nvPr/>
          </p:nvCxnSpPr>
          <p:spPr>
            <a:xfrm flipH="1" flipV="1">
              <a:off x="4078925" y="4006264"/>
              <a:ext cx="2182291" cy="2166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511196" y="5397589"/>
            <a:ext cx="1677760" cy="834543"/>
            <a:chOff x="2337860" y="4546891"/>
            <a:chExt cx="1677760" cy="834543"/>
          </a:xfrm>
        </p:grpSpPr>
        <p:sp>
          <p:nvSpPr>
            <p:cNvPr id="7" name="TextBox 6"/>
            <p:cNvSpPr txBox="1"/>
            <p:nvPr/>
          </p:nvSpPr>
          <p:spPr>
            <a:xfrm>
              <a:off x="2337860" y="4858214"/>
              <a:ext cx="1677760"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update P ➡ R</a:t>
              </a:r>
              <a:r>
                <a:rPr lang="en-US" sz="1400" baseline="-25000" dirty="0" smtClean="0">
                  <a:latin typeface="Arial" charset="0"/>
                  <a:ea typeface="Arial" charset="0"/>
                  <a:cs typeface="Arial" charset="0"/>
                </a:rPr>
                <a:t>2</a:t>
              </a:r>
              <a:r>
                <a:rPr lang="en-US" sz="1400" dirty="0" smtClean="0">
                  <a:latin typeface="Arial" charset="0"/>
                  <a:ea typeface="Arial" charset="0"/>
                  <a:cs typeface="Arial" charset="0"/>
                </a:rPr>
                <a:t>, LP=10 in BGP RIB</a:t>
              </a:r>
              <a:endParaRPr lang="en-US" sz="1400" dirty="0">
                <a:latin typeface="Arial" charset="0"/>
                <a:ea typeface="Arial" charset="0"/>
                <a:cs typeface="Arial" charset="0"/>
              </a:endParaRPr>
            </a:p>
          </p:txBody>
        </p:sp>
        <p:cxnSp>
          <p:nvCxnSpPr>
            <p:cNvPr id="22" name="Straight Arrow Connector 21"/>
            <p:cNvCxnSpPr>
              <a:stCxn id="7" idx="0"/>
              <a:endCxn id="4" idx="2"/>
            </p:cNvCxnSpPr>
            <p:nvPr/>
          </p:nvCxnSpPr>
          <p:spPr>
            <a:xfrm flipV="1">
              <a:off x="3176740" y="4546891"/>
              <a:ext cx="0" cy="31132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325220" y="2921120"/>
            <a:ext cx="1677760" cy="882953"/>
            <a:chOff x="2337860" y="5381434"/>
            <a:chExt cx="1677760" cy="882953"/>
          </a:xfrm>
        </p:grpSpPr>
        <p:sp>
          <p:nvSpPr>
            <p:cNvPr id="8" name="TextBox 7"/>
            <p:cNvSpPr txBox="1"/>
            <p:nvPr/>
          </p:nvSpPr>
          <p:spPr>
            <a:xfrm>
              <a:off x="2337860" y="5741167"/>
              <a:ext cx="1677760"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install P ➡ Ext</a:t>
              </a:r>
              <a:r>
                <a:rPr lang="en-US" sz="1400" dirty="0">
                  <a:latin typeface="Arial" charset="0"/>
                  <a:ea typeface="Arial" charset="0"/>
                  <a:cs typeface="Arial" charset="0"/>
                </a:rPr>
                <a:t/>
              </a:r>
              <a:br>
                <a:rPr lang="en-US" sz="1400" dirty="0">
                  <a:latin typeface="Arial" charset="0"/>
                  <a:ea typeface="Arial" charset="0"/>
                  <a:cs typeface="Arial" charset="0"/>
                </a:rPr>
              </a:br>
              <a:r>
                <a:rPr lang="en-US" sz="1400" dirty="0" smtClean="0">
                  <a:latin typeface="Arial" charset="0"/>
                  <a:ea typeface="Arial" charset="0"/>
                  <a:cs typeface="Arial" charset="0"/>
                </a:rPr>
                <a:t>in FIB</a:t>
              </a:r>
              <a:endParaRPr lang="en-US" sz="1400" dirty="0">
                <a:latin typeface="Arial" charset="0"/>
                <a:ea typeface="Arial" charset="0"/>
                <a:cs typeface="Arial" charset="0"/>
              </a:endParaRPr>
            </a:p>
          </p:txBody>
        </p:sp>
        <p:cxnSp>
          <p:nvCxnSpPr>
            <p:cNvPr id="25" name="Straight Arrow Connector 24"/>
            <p:cNvCxnSpPr>
              <a:stCxn id="8" idx="0"/>
              <a:endCxn id="3" idx="2"/>
            </p:cNvCxnSpPr>
            <p:nvPr/>
          </p:nvCxnSpPr>
          <p:spPr>
            <a:xfrm flipV="1">
              <a:off x="3176740" y="5381434"/>
              <a:ext cx="15665" cy="3597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2725718" y="5960813"/>
            <a:ext cx="1048621" cy="577272"/>
            <a:chOff x="2784470" y="4387274"/>
            <a:chExt cx="1048621" cy="577272"/>
          </a:xfrm>
        </p:grpSpPr>
        <p:sp>
          <p:nvSpPr>
            <p:cNvPr id="10" name="Explosion 1 9"/>
            <p:cNvSpPr/>
            <p:nvPr/>
          </p:nvSpPr>
          <p:spPr>
            <a:xfrm>
              <a:off x="2784470" y="4387274"/>
              <a:ext cx="1048621" cy="577272"/>
            </a:xfrm>
            <a:prstGeom prst="irregularSeal1">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p:cNvSpPr txBox="1"/>
            <p:nvPr/>
          </p:nvSpPr>
          <p:spPr>
            <a:xfrm>
              <a:off x="2957836" y="4427957"/>
              <a:ext cx="761446" cy="461665"/>
            </a:xfrm>
            <a:prstGeom prst="rect">
              <a:avLst/>
            </a:prstGeom>
            <a:noFill/>
          </p:spPr>
          <p:txBody>
            <a:bodyPr wrap="none" rtlCol="0">
              <a:spAutoFit/>
            </a:bodyPr>
            <a:lstStyle/>
            <a:p>
              <a:r>
                <a:rPr lang="en-US" sz="2400" dirty="0" smtClean="0">
                  <a:solidFill>
                    <a:schemeClr val="bg1"/>
                  </a:solidFill>
                </a:rPr>
                <a:t>fault</a:t>
              </a:r>
              <a:endParaRPr lang="en-US" sz="2400" dirty="0">
                <a:solidFill>
                  <a:schemeClr val="bg1"/>
                </a:solidFill>
              </a:endParaRPr>
            </a:p>
          </p:txBody>
        </p:sp>
      </p:grpSp>
      <p:cxnSp>
        <p:nvCxnSpPr>
          <p:cNvPr id="33" name="Straight Connector 32"/>
          <p:cNvCxnSpPr/>
          <p:nvPr/>
        </p:nvCxnSpPr>
        <p:spPr>
          <a:xfrm>
            <a:off x="2263730" y="1278975"/>
            <a:ext cx="0" cy="5199124"/>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392894" y="916275"/>
            <a:ext cx="1610086" cy="523220"/>
          </a:xfrm>
          <a:prstGeom prst="rect">
            <a:avLst/>
          </a:prstGeom>
          <a:noFill/>
        </p:spPr>
        <p:txBody>
          <a:bodyPr wrap="none" rtlCol="0">
            <a:spAutoFit/>
          </a:bodyPr>
          <a:lstStyle/>
          <a:p>
            <a:r>
              <a:rPr lang="en-US" sz="2800" b="1" dirty="0" smtClean="0"/>
              <a:t>Router R</a:t>
            </a:r>
            <a:r>
              <a:rPr lang="en-US" sz="2800" b="1" baseline="-25000" dirty="0" smtClean="0"/>
              <a:t>1</a:t>
            </a:r>
            <a:endParaRPr lang="en-US" sz="2800" b="1" dirty="0"/>
          </a:p>
        </p:txBody>
      </p:sp>
      <p:sp>
        <p:nvSpPr>
          <p:cNvPr id="36" name="TextBox 35"/>
          <p:cNvSpPr txBox="1"/>
          <p:nvPr/>
        </p:nvSpPr>
        <p:spPr>
          <a:xfrm>
            <a:off x="2725718" y="913211"/>
            <a:ext cx="1610086" cy="523220"/>
          </a:xfrm>
          <a:prstGeom prst="rect">
            <a:avLst/>
          </a:prstGeom>
          <a:noFill/>
        </p:spPr>
        <p:txBody>
          <a:bodyPr wrap="none" rtlCol="0">
            <a:spAutoFit/>
          </a:bodyPr>
          <a:lstStyle/>
          <a:p>
            <a:r>
              <a:rPr lang="en-US" sz="2800" b="1" dirty="0" smtClean="0"/>
              <a:t>Router R</a:t>
            </a:r>
            <a:r>
              <a:rPr lang="en-US" sz="2800" b="1" baseline="-25000" dirty="0"/>
              <a:t>2</a:t>
            </a:r>
            <a:endParaRPr lang="en-US" sz="2800" b="1" dirty="0"/>
          </a:p>
        </p:txBody>
      </p:sp>
      <p:cxnSp>
        <p:nvCxnSpPr>
          <p:cNvPr id="100" name="Straight Arrow Connector 99"/>
          <p:cNvCxnSpPr>
            <a:stCxn id="97" idx="2"/>
            <a:endCxn id="113" idx="0"/>
          </p:cNvCxnSpPr>
          <p:nvPr/>
        </p:nvCxnSpPr>
        <p:spPr>
          <a:xfrm>
            <a:off x="7994936" y="4052837"/>
            <a:ext cx="8124" cy="595995"/>
          </a:xfrm>
          <a:prstGeom prst="straightConnector1">
            <a:avLst/>
          </a:prstGeom>
          <a:ln w="38100" cmpd="sng">
            <a:solidFill>
              <a:srgbClr val="800000"/>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cxnSp>
        <p:nvCxnSpPr>
          <p:cNvPr id="112" name="Straight Arrow Connector 111"/>
          <p:cNvCxnSpPr>
            <a:endCxn id="113" idx="1"/>
          </p:cNvCxnSpPr>
          <p:nvPr/>
        </p:nvCxnSpPr>
        <p:spPr>
          <a:xfrm>
            <a:off x="5628833" y="4557304"/>
            <a:ext cx="1550211" cy="291583"/>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grpSp>
        <p:nvGrpSpPr>
          <p:cNvPr id="141" name="Group 140"/>
          <p:cNvGrpSpPr/>
          <p:nvPr/>
        </p:nvGrpSpPr>
        <p:grpSpPr>
          <a:xfrm>
            <a:off x="4388868" y="1606485"/>
            <a:ext cx="4520378" cy="4265004"/>
            <a:chOff x="4388868" y="1606485"/>
            <a:chExt cx="4520378" cy="4265004"/>
          </a:xfrm>
        </p:grpSpPr>
        <p:sp>
          <p:nvSpPr>
            <p:cNvPr id="97" name="TextBox 96"/>
            <p:cNvSpPr txBox="1"/>
            <p:nvPr/>
          </p:nvSpPr>
          <p:spPr>
            <a:xfrm>
              <a:off x="7080626" y="3652727"/>
              <a:ext cx="1828620"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R</a:t>
              </a:r>
              <a:r>
                <a:rPr lang="en-US" sz="2000" baseline="-25000" dirty="0" smtClean="0"/>
                <a:t>1</a:t>
              </a:r>
              <a:r>
                <a:rPr lang="en-US" sz="2000" dirty="0" smtClean="0"/>
                <a:t> </a:t>
              </a:r>
              <a:r>
                <a:rPr lang="en-US" sz="2000" dirty="0" err="1" smtClean="0"/>
                <a:t>localpref</a:t>
              </a:r>
              <a:r>
                <a:rPr lang="en-US" sz="2000" dirty="0" smtClean="0"/>
                <a:t> =</a:t>
              </a:r>
              <a:r>
                <a:rPr lang="en-US" sz="2000" dirty="0"/>
                <a:t>5</a:t>
              </a:r>
              <a:r>
                <a:rPr lang="en-US" sz="2000" dirty="0" smtClean="0"/>
                <a:t>0</a:t>
              </a:r>
              <a:endParaRPr lang="en-US" sz="2000" baseline="-25000" dirty="0"/>
            </a:p>
          </p:txBody>
        </p:sp>
        <p:sp>
          <p:nvSpPr>
            <p:cNvPr id="98" name="TextBox 97"/>
            <p:cNvSpPr txBox="1"/>
            <p:nvPr/>
          </p:nvSpPr>
          <p:spPr>
            <a:xfrm>
              <a:off x="7356719" y="5489764"/>
              <a:ext cx="1363724" cy="38172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FIB: P via R</a:t>
              </a:r>
              <a:r>
                <a:rPr lang="en-US" sz="2000" baseline="-25000" dirty="0" smtClean="0"/>
                <a:t>1</a:t>
              </a:r>
              <a:endParaRPr lang="en-US" sz="2000" baseline="-25000" dirty="0"/>
            </a:p>
          </p:txBody>
        </p:sp>
        <p:sp>
          <p:nvSpPr>
            <p:cNvPr id="106" name="TextBox 105"/>
            <p:cNvSpPr txBox="1"/>
            <p:nvPr/>
          </p:nvSpPr>
          <p:spPr>
            <a:xfrm>
              <a:off x="4938372" y="1606485"/>
              <a:ext cx="1369314" cy="38172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err="1" smtClean="0"/>
                <a:t>Config</a:t>
              </a:r>
              <a:r>
                <a:rPr lang="en-US" sz="2000" dirty="0" smtClean="0"/>
                <a:t> TTY0</a:t>
              </a:r>
              <a:endParaRPr lang="en-US" sz="2000" baseline="-25000" dirty="0"/>
            </a:p>
          </p:txBody>
        </p:sp>
        <p:sp>
          <p:nvSpPr>
            <p:cNvPr id="107" name="TextBox 106"/>
            <p:cNvSpPr txBox="1"/>
            <p:nvPr/>
          </p:nvSpPr>
          <p:spPr>
            <a:xfrm>
              <a:off x="4388868" y="2345794"/>
              <a:ext cx="2401592" cy="383266"/>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P: soft reconfiguration</a:t>
              </a:r>
              <a:endParaRPr lang="en-US" sz="2000" baseline="-25000" dirty="0"/>
            </a:p>
          </p:txBody>
        </p:sp>
        <p:sp>
          <p:nvSpPr>
            <p:cNvPr id="108" name="TextBox 107"/>
            <p:cNvSpPr txBox="1"/>
            <p:nvPr/>
          </p:nvSpPr>
          <p:spPr>
            <a:xfrm>
              <a:off x="5050046" y="3283225"/>
              <a:ext cx="1145967"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FIB: P Ext</a:t>
              </a:r>
              <a:endParaRPr lang="en-US" sz="2000" baseline="-25000" dirty="0"/>
            </a:p>
          </p:txBody>
        </p:sp>
        <p:sp>
          <p:nvSpPr>
            <p:cNvPr id="109" name="TextBox 108"/>
            <p:cNvSpPr txBox="1"/>
            <p:nvPr/>
          </p:nvSpPr>
          <p:spPr>
            <a:xfrm>
              <a:off x="4736656" y="4157194"/>
              <a:ext cx="1706016"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Route: P via R</a:t>
              </a:r>
              <a:r>
                <a:rPr lang="en-US" sz="2000" baseline="-25000" dirty="0" smtClean="0"/>
                <a:t>1</a:t>
              </a:r>
              <a:endParaRPr lang="en-US" sz="2000" baseline="-25000" dirty="0"/>
            </a:p>
          </p:txBody>
        </p:sp>
        <p:sp>
          <p:nvSpPr>
            <p:cNvPr id="113" name="TextBox 112"/>
            <p:cNvSpPr txBox="1"/>
            <p:nvPr/>
          </p:nvSpPr>
          <p:spPr>
            <a:xfrm>
              <a:off x="7179044" y="4648832"/>
              <a:ext cx="1648032"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err="1" smtClean="0"/>
                <a:t>Route:P</a:t>
              </a:r>
              <a:r>
                <a:rPr lang="en-US" sz="2000" dirty="0" smtClean="0"/>
                <a:t> via R</a:t>
              </a:r>
              <a:r>
                <a:rPr lang="en-US" sz="2000" baseline="-25000" dirty="0" smtClean="0"/>
                <a:t>1</a:t>
              </a:r>
              <a:endParaRPr lang="en-US" sz="2000" baseline="-25000" dirty="0"/>
            </a:p>
          </p:txBody>
        </p:sp>
      </p:grpSp>
      <p:grpSp>
        <p:nvGrpSpPr>
          <p:cNvPr id="149" name="Group 148"/>
          <p:cNvGrpSpPr/>
          <p:nvPr/>
        </p:nvGrpSpPr>
        <p:grpSpPr>
          <a:xfrm>
            <a:off x="5612328" y="2727519"/>
            <a:ext cx="2426253" cy="2762245"/>
            <a:chOff x="5612328" y="2727519"/>
            <a:chExt cx="2426253" cy="2762245"/>
          </a:xfrm>
        </p:grpSpPr>
        <p:cxnSp>
          <p:nvCxnSpPr>
            <p:cNvPr id="101" name="Straight Arrow Connector 100"/>
            <p:cNvCxnSpPr>
              <a:stCxn id="113" idx="2"/>
              <a:endCxn id="98" idx="0"/>
            </p:cNvCxnSpPr>
            <p:nvPr/>
          </p:nvCxnSpPr>
          <p:spPr>
            <a:xfrm>
              <a:off x="8003060" y="5048942"/>
              <a:ext cx="35521" cy="440822"/>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4" name="Straight Arrow Connector 113"/>
            <p:cNvCxnSpPr>
              <a:endCxn id="108" idx="0"/>
            </p:cNvCxnSpPr>
            <p:nvPr/>
          </p:nvCxnSpPr>
          <p:spPr>
            <a:xfrm>
              <a:off x="5623030" y="2727519"/>
              <a:ext cx="0" cy="555706"/>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cxnSp>
          <p:nvCxnSpPr>
            <p:cNvPr id="116" name="Straight Arrow Connector 115"/>
            <p:cNvCxnSpPr/>
            <p:nvPr/>
          </p:nvCxnSpPr>
          <p:spPr>
            <a:xfrm>
              <a:off x="5612328" y="3674143"/>
              <a:ext cx="22682" cy="460386"/>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53" name="Group 152"/>
          <p:cNvGrpSpPr/>
          <p:nvPr/>
        </p:nvGrpSpPr>
        <p:grpSpPr>
          <a:xfrm>
            <a:off x="5592893" y="1964246"/>
            <a:ext cx="3053708" cy="3518853"/>
            <a:chOff x="5604873" y="1940282"/>
            <a:chExt cx="3053708" cy="3518853"/>
          </a:xfrm>
        </p:grpSpPr>
        <p:sp>
          <p:nvSpPr>
            <p:cNvPr id="103" name="TextBox 102"/>
            <p:cNvSpPr txBox="1"/>
            <p:nvPr/>
          </p:nvSpPr>
          <p:spPr>
            <a:xfrm>
              <a:off x="7991108" y="4144981"/>
              <a:ext cx="619856" cy="400110"/>
            </a:xfrm>
            <a:prstGeom prst="rect">
              <a:avLst/>
            </a:prstGeom>
            <a:noFill/>
          </p:spPr>
          <p:txBody>
            <a:bodyPr wrap="none" rtlCol="0">
              <a:spAutoFit/>
            </a:bodyPr>
            <a:lstStyle/>
            <a:p>
              <a:r>
                <a:rPr lang="en-US" sz="2000" dirty="0" smtClean="0"/>
                <a:t>8ms</a:t>
              </a:r>
              <a:endParaRPr lang="en-US" sz="2000" dirty="0"/>
            </a:p>
          </p:txBody>
        </p:sp>
        <p:sp>
          <p:nvSpPr>
            <p:cNvPr id="104" name="TextBox 103"/>
            <p:cNvSpPr txBox="1"/>
            <p:nvPr/>
          </p:nvSpPr>
          <p:spPr>
            <a:xfrm>
              <a:off x="8038725" y="5059025"/>
              <a:ext cx="619856" cy="400110"/>
            </a:xfrm>
            <a:prstGeom prst="rect">
              <a:avLst/>
            </a:prstGeom>
            <a:noFill/>
          </p:spPr>
          <p:txBody>
            <a:bodyPr wrap="none" rtlCol="0">
              <a:spAutoFit/>
            </a:bodyPr>
            <a:lstStyle/>
            <a:p>
              <a:r>
                <a:rPr lang="en-US" sz="2000" dirty="0" smtClean="0"/>
                <a:t>8ms</a:t>
              </a:r>
              <a:endParaRPr lang="en-US" sz="2000" dirty="0"/>
            </a:p>
          </p:txBody>
        </p:sp>
        <p:sp>
          <p:nvSpPr>
            <p:cNvPr id="111" name="TextBox 110"/>
            <p:cNvSpPr txBox="1"/>
            <p:nvPr/>
          </p:nvSpPr>
          <p:spPr>
            <a:xfrm>
              <a:off x="5609772" y="1940282"/>
              <a:ext cx="544966" cy="400110"/>
            </a:xfrm>
            <a:prstGeom prst="rect">
              <a:avLst/>
            </a:prstGeom>
            <a:noFill/>
          </p:spPr>
          <p:txBody>
            <a:bodyPr wrap="none" rtlCol="0">
              <a:spAutoFit/>
            </a:bodyPr>
            <a:lstStyle/>
            <a:p>
              <a:r>
                <a:rPr lang="en-US" sz="2000" dirty="0" smtClean="0"/>
                <a:t>25s</a:t>
              </a:r>
              <a:endParaRPr lang="en-US" sz="2000" dirty="0"/>
            </a:p>
          </p:txBody>
        </p:sp>
        <p:sp>
          <p:nvSpPr>
            <p:cNvPr id="115" name="TextBox 114"/>
            <p:cNvSpPr txBox="1"/>
            <p:nvPr/>
          </p:nvSpPr>
          <p:spPr>
            <a:xfrm>
              <a:off x="5604873" y="2787429"/>
              <a:ext cx="619856" cy="400110"/>
            </a:xfrm>
            <a:prstGeom prst="rect">
              <a:avLst/>
            </a:prstGeom>
            <a:noFill/>
          </p:spPr>
          <p:txBody>
            <a:bodyPr wrap="none" rtlCol="0">
              <a:spAutoFit/>
            </a:bodyPr>
            <a:lstStyle/>
            <a:p>
              <a:r>
                <a:rPr lang="en-US" sz="2000" dirty="0" smtClean="0"/>
                <a:t>4ms</a:t>
              </a:r>
              <a:endParaRPr lang="en-US" sz="2000" dirty="0"/>
            </a:p>
          </p:txBody>
        </p:sp>
        <p:sp>
          <p:nvSpPr>
            <p:cNvPr id="117" name="TextBox 116"/>
            <p:cNvSpPr txBox="1"/>
            <p:nvPr/>
          </p:nvSpPr>
          <p:spPr>
            <a:xfrm>
              <a:off x="5635010" y="3674143"/>
              <a:ext cx="619856" cy="400110"/>
            </a:xfrm>
            <a:prstGeom prst="rect">
              <a:avLst/>
            </a:prstGeom>
            <a:noFill/>
          </p:spPr>
          <p:txBody>
            <a:bodyPr wrap="none" rtlCol="0">
              <a:spAutoFit/>
            </a:bodyPr>
            <a:lstStyle/>
            <a:p>
              <a:r>
                <a:rPr lang="en-US" sz="2000" dirty="0"/>
                <a:t>0</a:t>
              </a:r>
              <a:r>
                <a:rPr lang="en-US" sz="2000" dirty="0" smtClean="0"/>
                <a:t>ms</a:t>
              </a:r>
              <a:endParaRPr lang="en-US" sz="2000" dirty="0"/>
            </a:p>
          </p:txBody>
        </p:sp>
      </p:grpSp>
      <p:sp>
        <p:nvSpPr>
          <p:cNvPr id="138" name="Freeform 137"/>
          <p:cNvSpPr/>
          <p:nvPr/>
        </p:nvSpPr>
        <p:spPr>
          <a:xfrm>
            <a:off x="1106258" y="1988210"/>
            <a:ext cx="2176358" cy="4062526"/>
          </a:xfrm>
          <a:custGeom>
            <a:avLst/>
            <a:gdLst>
              <a:gd name="connsiteX0" fmla="*/ 2218866 w 2258852"/>
              <a:gd name="connsiteY0" fmla="*/ 4193579 h 4193579"/>
              <a:gd name="connsiteX1" fmla="*/ 2135004 w 2258852"/>
              <a:gd name="connsiteY1" fmla="*/ 3139193 h 4193579"/>
              <a:gd name="connsiteX2" fmla="*/ 2111043 w 2258852"/>
              <a:gd name="connsiteY2" fmla="*/ 3031358 h 4193579"/>
              <a:gd name="connsiteX3" fmla="*/ 170227 w 2258852"/>
              <a:gd name="connsiteY3" fmla="*/ 2791725 h 4193579"/>
              <a:gd name="connsiteX4" fmla="*/ 86364 w 2258852"/>
              <a:gd name="connsiteY4" fmla="*/ 2707854 h 4193579"/>
              <a:gd name="connsiteX5" fmla="*/ 62404 w 2258852"/>
              <a:gd name="connsiteY5" fmla="*/ 0 h 4193579"/>
              <a:gd name="connsiteX0" fmla="*/ 2188593 w 2188593"/>
              <a:gd name="connsiteY0" fmla="*/ 4193579 h 4193579"/>
              <a:gd name="connsiteX1" fmla="*/ 2104731 w 2188593"/>
              <a:gd name="connsiteY1" fmla="*/ 3139193 h 4193579"/>
              <a:gd name="connsiteX2" fmla="*/ 1661458 w 2188593"/>
              <a:gd name="connsiteY2" fmla="*/ 2959468 h 4193579"/>
              <a:gd name="connsiteX3" fmla="*/ 139954 w 2188593"/>
              <a:gd name="connsiteY3" fmla="*/ 2791725 h 4193579"/>
              <a:gd name="connsiteX4" fmla="*/ 56091 w 2188593"/>
              <a:gd name="connsiteY4" fmla="*/ 2707854 h 4193579"/>
              <a:gd name="connsiteX5" fmla="*/ 32131 w 2188593"/>
              <a:gd name="connsiteY5" fmla="*/ 0 h 4193579"/>
              <a:gd name="connsiteX0" fmla="*/ 2193899 w 2193899"/>
              <a:gd name="connsiteY0" fmla="*/ 4193579 h 4193579"/>
              <a:gd name="connsiteX1" fmla="*/ 2110037 w 2193899"/>
              <a:gd name="connsiteY1" fmla="*/ 3139193 h 4193579"/>
              <a:gd name="connsiteX2" fmla="*/ 1666764 w 2193899"/>
              <a:gd name="connsiteY2" fmla="*/ 2959468 h 4193579"/>
              <a:gd name="connsiteX3" fmla="*/ 145260 w 2193899"/>
              <a:gd name="connsiteY3" fmla="*/ 2791725 h 4193579"/>
              <a:gd name="connsiteX4" fmla="*/ 49416 w 2193899"/>
              <a:gd name="connsiteY4" fmla="*/ 2288496 h 4193579"/>
              <a:gd name="connsiteX5" fmla="*/ 37437 w 2193899"/>
              <a:gd name="connsiteY5" fmla="*/ 0 h 4193579"/>
              <a:gd name="connsiteX0" fmla="*/ 2176358 w 2176358"/>
              <a:gd name="connsiteY0" fmla="*/ 4193579 h 4193579"/>
              <a:gd name="connsiteX1" fmla="*/ 2092496 w 2176358"/>
              <a:gd name="connsiteY1" fmla="*/ 3139193 h 4193579"/>
              <a:gd name="connsiteX2" fmla="*/ 1649223 w 2176358"/>
              <a:gd name="connsiteY2" fmla="*/ 2959468 h 4193579"/>
              <a:gd name="connsiteX3" fmla="*/ 403267 w 2176358"/>
              <a:gd name="connsiteY3" fmla="*/ 2839651 h 4193579"/>
              <a:gd name="connsiteX4" fmla="*/ 31875 w 2176358"/>
              <a:gd name="connsiteY4" fmla="*/ 2288496 h 4193579"/>
              <a:gd name="connsiteX5" fmla="*/ 19896 w 2176358"/>
              <a:gd name="connsiteY5" fmla="*/ 0 h 419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358" h="4193579">
                <a:moveTo>
                  <a:pt x="2176358" y="4193579"/>
                </a:moveTo>
                <a:cubicBezTo>
                  <a:pt x="2143412" y="3763237"/>
                  <a:pt x="2180352" y="3344878"/>
                  <a:pt x="2092496" y="3139193"/>
                </a:cubicBezTo>
                <a:cubicBezTo>
                  <a:pt x="2004640" y="2933508"/>
                  <a:pt x="1930761" y="3009392"/>
                  <a:pt x="1649223" y="2959468"/>
                </a:cubicBezTo>
                <a:cubicBezTo>
                  <a:pt x="1367685" y="2909544"/>
                  <a:pt x="672825" y="2951480"/>
                  <a:pt x="403267" y="2839651"/>
                </a:cubicBezTo>
                <a:cubicBezTo>
                  <a:pt x="133709" y="2727822"/>
                  <a:pt x="95770" y="2761771"/>
                  <a:pt x="31875" y="2288496"/>
                </a:cubicBezTo>
                <a:cubicBezTo>
                  <a:pt x="-32020" y="1815221"/>
                  <a:pt x="19896" y="0"/>
                  <a:pt x="19896" y="0"/>
                </a:cubicBezTo>
              </a:path>
            </a:pathLst>
          </a:custGeom>
          <a:ln w="76200" cmpd="sng">
            <a:solidFill>
              <a:srgbClr val="800000"/>
            </a:solidFill>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39" name="TextBox 138"/>
          <p:cNvSpPr txBox="1"/>
          <p:nvPr/>
        </p:nvSpPr>
        <p:spPr>
          <a:xfrm>
            <a:off x="344569" y="1556251"/>
            <a:ext cx="1670391" cy="523220"/>
          </a:xfrm>
          <a:prstGeom prst="rect">
            <a:avLst/>
          </a:prstGeom>
          <a:ln/>
        </p:spPr>
        <p:style>
          <a:lnRef idx="2">
            <a:schemeClr val="accent2">
              <a:shade val="50000"/>
            </a:schemeClr>
          </a:lnRef>
          <a:fillRef idx="1">
            <a:schemeClr val="accent2"/>
          </a:fillRef>
          <a:effectRef idx="0">
            <a:schemeClr val="accent2"/>
          </a:effectRef>
          <a:fontRef idx="minor">
            <a:schemeClr val="lt1"/>
          </a:fontRef>
        </p:style>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configuration change</a:t>
            </a:r>
            <a:endParaRPr lang="en-US" sz="1400" dirty="0">
              <a:latin typeface="Arial" charset="0"/>
              <a:ea typeface="Arial" charset="0"/>
              <a:cs typeface="Arial" charset="0"/>
            </a:endParaRPr>
          </a:p>
        </p:txBody>
      </p:sp>
      <p:grpSp>
        <p:nvGrpSpPr>
          <p:cNvPr id="145" name="Group 144"/>
          <p:cNvGrpSpPr/>
          <p:nvPr/>
        </p:nvGrpSpPr>
        <p:grpSpPr>
          <a:xfrm>
            <a:off x="4497356" y="5247695"/>
            <a:ext cx="1752327" cy="400110"/>
            <a:chOff x="4497356" y="5247695"/>
            <a:chExt cx="1752327" cy="400110"/>
          </a:xfrm>
        </p:grpSpPr>
        <p:cxnSp>
          <p:nvCxnSpPr>
            <p:cNvPr id="142" name="Straight Arrow Connector 141"/>
            <p:cNvCxnSpPr/>
            <p:nvPr/>
          </p:nvCxnSpPr>
          <p:spPr>
            <a:xfrm>
              <a:off x="4497356" y="5468307"/>
              <a:ext cx="591140" cy="0"/>
            </a:xfrm>
            <a:prstGeom prst="straightConnector1">
              <a:avLst/>
            </a:prstGeom>
            <a:ln>
              <a:solidFill>
                <a:schemeClr val="tx1"/>
              </a:solidFill>
              <a:headEnd type="arrow"/>
              <a:tailEnd type="none"/>
            </a:ln>
          </p:spPr>
          <p:style>
            <a:lnRef idx="2">
              <a:schemeClr val="accent1"/>
            </a:lnRef>
            <a:fillRef idx="0">
              <a:schemeClr val="accent1"/>
            </a:fillRef>
            <a:effectRef idx="1">
              <a:schemeClr val="accent1"/>
            </a:effectRef>
            <a:fontRef idx="minor">
              <a:schemeClr val="tx1"/>
            </a:fontRef>
          </p:style>
        </p:cxnSp>
        <p:sp>
          <p:nvSpPr>
            <p:cNvPr id="144" name="TextBox 143"/>
            <p:cNvSpPr txBox="1"/>
            <p:nvPr/>
          </p:nvSpPr>
          <p:spPr>
            <a:xfrm>
              <a:off x="5045983" y="5247695"/>
              <a:ext cx="1203700" cy="400110"/>
            </a:xfrm>
            <a:prstGeom prst="rect">
              <a:avLst/>
            </a:prstGeom>
            <a:noFill/>
          </p:spPr>
          <p:txBody>
            <a:bodyPr wrap="none" rtlCol="0">
              <a:spAutoFit/>
            </a:bodyPr>
            <a:lstStyle/>
            <a:p>
              <a:r>
                <a:rPr lang="en-US" sz="2000" dirty="0" smtClean="0"/>
                <a:t>Messages</a:t>
              </a:r>
              <a:endParaRPr lang="en-US" sz="2000" dirty="0"/>
            </a:p>
          </p:txBody>
        </p:sp>
      </p:grpSp>
      <p:grpSp>
        <p:nvGrpSpPr>
          <p:cNvPr id="148" name="Group 147"/>
          <p:cNvGrpSpPr/>
          <p:nvPr/>
        </p:nvGrpSpPr>
        <p:grpSpPr>
          <a:xfrm>
            <a:off x="4509336" y="5572253"/>
            <a:ext cx="1963590" cy="400110"/>
            <a:chOff x="4509336" y="5572253"/>
            <a:chExt cx="1963590" cy="400110"/>
          </a:xfrm>
        </p:grpSpPr>
        <p:sp>
          <p:nvSpPr>
            <p:cNvPr id="146" name="TextBox 145"/>
            <p:cNvSpPr txBox="1"/>
            <p:nvPr/>
          </p:nvSpPr>
          <p:spPr>
            <a:xfrm>
              <a:off x="5058456" y="5572253"/>
              <a:ext cx="1414470" cy="400110"/>
            </a:xfrm>
            <a:prstGeom prst="rect">
              <a:avLst/>
            </a:prstGeom>
            <a:noFill/>
          </p:spPr>
          <p:txBody>
            <a:bodyPr wrap="none" rtlCol="0">
              <a:spAutoFit/>
            </a:bodyPr>
            <a:lstStyle/>
            <a:p>
              <a:r>
                <a:rPr lang="en-US" sz="2000" dirty="0" smtClean="0">
                  <a:solidFill>
                    <a:srgbClr val="FF0000"/>
                  </a:solidFill>
                </a:rPr>
                <a:t>Same prefix</a:t>
              </a:r>
              <a:endParaRPr lang="en-US" sz="2000" dirty="0">
                <a:solidFill>
                  <a:srgbClr val="FF0000"/>
                </a:solidFill>
              </a:endParaRPr>
            </a:p>
          </p:txBody>
        </p:sp>
        <p:cxnSp>
          <p:nvCxnSpPr>
            <p:cNvPr id="147" name="Straight Arrow Connector 146"/>
            <p:cNvCxnSpPr/>
            <p:nvPr/>
          </p:nvCxnSpPr>
          <p:spPr>
            <a:xfrm>
              <a:off x="4509336" y="5812890"/>
              <a:ext cx="591140" cy="0"/>
            </a:xfrm>
            <a:prstGeom prst="straightConnector1">
              <a:avLst/>
            </a:prstGeom>
            <a:ln>
              <a:solidFill>
                <a:srgbClr val="FF0000"/>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50" name="Group 149"/>
          <p:cNvGrpSpPr/>
          <p:nvPr/>
        </p:nvGrpSpPr>
        <p:grpSpPr>
          <a:xfrm>
            <a:off x="4509336" y="5924435"/>
            <a:ext cx="1999156" cy="400110"/>
            <a:chOff x="4509336" y="5572253"/>
            <a:chExt cx="1999156" cy="400110"/>
          </a:xfrm>
        </p:grpSpPr>
        <p:sp>
          <p:nvSpPr>
            <p:cNvPr id="151" name="TextBox 150"/>
            <p:cNvSpPr txBox="1"/>
            <p:nvPr/>
          </p:nvSpPr>
          <p:spPr>
            <a:xfrm>
              <a:off x="5058456" y="5572253"/>
              <a:ext cx="1450036" cy="400110"/>
            </a:xfrm>
            <a:prstGeom prst="rect">
              <a:avLst/>
            </a:prstGeom>
            <a:noFill/>
          </p:spPr>
          <p:txBody>
            <a:bodyPr wrap="none" rtlCol="0">
              <a:spAutoFit/>
            </a:bodyPr>
            <a:lstStyle/>
            <a:p>
              <a:r>
                <a:rPr lang="en-US" sz="2000" dirty="0" smtClean="0">
                  <a:solidFill>
                    <a:srgbClr val="800000"/>
                  </a:solidFill>
                </a:rPr>
                <a:t>Timestamps</a:t>
              </a:r>
              <a:endParaRPr lang="en-US" sz="2000" dirty="0">
                <a:solidFill>
                  <a:srgbClr val="800000"/>
                </a:solidFill>
              </a:endParaRPr>
            </a:p>
          </p:txBody>
        </p:sp>
        <p:cxnSp>
          <p:nvCxnSpPr>
            <p:cNvPr id="152" name="Straight Arrow Connector 151"/>
            <p:cNvCxnSpPr/>
            <p:nvPr/>
          </p:nvCxnSpPr>
          <p:spPr>
            <a:xfrm>
              <a:off x="4509336" y="5812890"/>
              <a:ext cx="591140" cy="0"/>
            </a:xfrm>
            <a:prstGeom prst="straightConnector1">
              <a:avLst/>
            </a:prstGeom>
            <a:ln w="38100" cmpd="sng">
              <a:solidFill>
                <a:srgbClr val="800000"/>
              </a:solidFill>
              <a:prstDash val="sysDash"/>
              <a:headEnd type="triangle"/>
              <a:tailEnd type="none"/>
            </a:ln>
          </p:spPr>
          <p:style>
            <a:lnRef idx="2">
              <a:schemeClr val="accent1"/>
            </a:lnRef>
            <a:fillRef idx="0">
              <a:schemeClr val="accent1"/>
            </a:fillRef>
            <a:effectRef idx="1">
              <a:schemeClr val="accent1"/>
            </a:effectRef>
            <a:fontRef idx="minor">
              <a:schemeClr val="tx1"/>
            </a:fontRef>
          </p:style>
        </p:cxnSp>
      </p:grpSp>
      <p:cxnSp>
        <p:nvCxnSpPr>
          <p:cNvPr id="154" name="Straight Arrow Connector 153"/>
          <p:cNvCxnSpPr/>
          <p:nvPr/>
        </p:nvCxnSpPr>
        <p:spPr>
          <a:xfrm flipH="1">
            <a:off x="5577684" y="2012174"/>
            <a:ext cx="33366" cy="357584"/>
          </a:xfrm>
          <a:prstGeom prst="straightConnector1">
            <a:avLst/>
          </a:prstGeom>
          <a:ln>
            <a:solidFill>
              <a:srgbClr val="0000FF"/>
            </a:solidFill>
            <a:headEnd type="arrow"/>
            <a:tailEnd type="none"/>
          </a:ln>
        </p:spPr>
        <p:style>
          <a:lnRef idx="2">
            <a:schemeClr val="accent1"/>
          </a:lnRef>
          <a:fillRef idx="0">
            <a:schemeClr val="accent1"/>
          </a:fillRef>
          <a:effectRef idx="1">
            <a:schemeClr val="accent1"/>
          </a:effectRef>
          <a:fontRef idx="minor">
            <a:schemeClr val="tx1"/>
          </a:fontRef>
        </p:style>
      </p:cxnSp>
      <p:grpSp>
        <p:nvGrpSpPr>
          <p:cNvPr id="155" name="Group 154"/>
          <p:cNvGrpSpPr/>
          <p:nvPr/>
        </p:nvGrpSpPr>
        <p:grpSpPr>
          <a:xfrm>
            <a:off x="4509336" y="6278044"/>
            <a:ext cx="2177115" cy="400110"/>
            <a:chOff x="4509336" y="5572253"/>
            <a:chExt cx="2177115" cy="400110"/>
          </a:xfrm>
        </p:grpSpPr>
        <p:sp>
          <p:nvSpPr>
            <p:cNvPr id="156" name="TextBox 155"/>
            <p:cNvSpPr txBox="1"/>
            <p:nvPr/>
          </p:nvSpPr>
          <p:spPr>
            <a:xfrm>
              <a:off x="5058456" y="5572253"/>
              <a:ext cx="1627995" cy="400110"/>
            </a:xfrm>
            <a:prstGeom prst="rect">
              <a:avLst/>
            </a:prstGeom>
            <a:noFill/>
          </p:spPr>
          <p:txBody>
            <a:bodyPr wrap="none" rtlCol="0">
              <a:spAutoFit/>
            </a:bodyPr>
            <a:lstStyle/>
            <a:p>
              <a:r>
                <a:rPr lang="en-US" sz="2000" dirty="0" smtClean="0">
                  <a:solidFill>
                    <a:srgbClr val="0000FF"/>
                  </a:solidFill>
                </a:rPr>
                <a:t>Inferred HBRs</a:t>
              </a:r>
              <a:endParaRPr lang="en-US" sz="2000" dirty="0">
                <a:solidFill>
                  <a:srgbClr val="0000FF"/>
                </a:solidFill>
              </a:endParaRPr>
            </a:p>
          </p:txBody>
        </p:sp>
        <p:cxnSp>
          <p:nvCxnSpPr>
            <p:cNvPr id="157" name="Straight Arrow Connector 156"/>
            <p:cNvCxnSpPr/>
            <p:nvPr/>
          </p:nvCxnSpPr>
          <p:spPr>
            <a:xfrm>
              <a:off x="4509336" y="5812890"/>
              <a:ext cx="591140" cy="0"/>
            </a:xfrm>
            <a:prstGeom prst="straightConnector1">
              <a:avLst/>
            </a:prstGeom>
            <a:ln>
              <a:solidFill>
                <a:srgbClr val="0000FF"/>
              </a:solidFill>
              <a:headEnd type="arrow"/>
              <a:tailEnd type="none"/>
            </a:ln>
          </p:spPr>
          <p:style>
            <a:lnRef idx="2">
              <a:schemeClr val="accent1"/>
            </a:lnRef>
            <a:fillRef idx="0">
              <a:schemeClr val="accent1"/>
            </a:fillRef>
            <a:effectRef idx="1">
              <a:schemeClr val="accent1"/>
            </a:effectRef>
            <a:fontRef idx="minor">
              <a:schemeClr val="tx1"/>
            </a:fontRef>
          </p:style>
        </p:cxnSp>
      </p:grpSp>
      <p:grpSp>
        <p:nvGrpSpPr>
          <p:cNvPr id="164" name="Group 163"/>
          <p:cNvGrpSpPr/>
          <p:nvPr/>
        </p:nvGrpSpPr>
        <p:grpSpPr>
          <a:xfrm>
            <a:off x="5577684" y="1898287"/>
            <a:ext cx="3021300" cy="4475551"/>
            <a:chOff x="5577684" y="1898287"/>
            <a:chExt cx="3021300" cy="4475551"/>
          </a:xfrm>
        </p:grpSpPr>
        <p:grpSp>
          <p:nvGrpSpPr>
            <p:cNvPr id="158" name="Group 157"/>
            <p:cNvGrpSpPr/>
            <p:nvPr/>
          </p:nvGrpSpPr>
          <p:grpSpPr>
            <a:xfrm>
              <a:off x="7550363" y="5796566"/>
              <a:ext cx="1048621" cy="577272"/>
              <a:chOff x="2784470" y="4387274"/>
              <a:chExt cx="1048621" cy="577272"/>
            </a:xfrm>
          </p:grpSpPr>
          <p:sp>
            <p:nvSpPr>
              <p:cNvPr id="159" name="Explosion 1 158"/>
              <p:cNvSpPr/>
              <p:nvPr/>
            </p:nvSpPr>
            <p:spPr>
              <a:xfrm>
                <a:off x="2784470" y="4387274"/>
                <a:ext cx="1048621" cy="577272"/>
              </a:xfrm>
              <a:prstGeom prst="irregularSeal1">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60" name="TextBox 159"/>
              <p:cNvSpPr txBox="1"/>
              <p:nvPr/>
            </p:nvSpPr>
            <p:spPr>
              <a:xfrm>
                <a:off x="2957836" y="4427957"/>
                <a:ext cx="761446" cy="461665"/>
              </a:xfrm>
              <a:prstGeom prst="rect">
                <a:avLst/>
              </a:prstGeom>
              <a:noFill/>
            </p:spPr>
            <p:txBody>
              <a:bodyPr wrap="none" rtlCol="0">
                <a:spAutoFit/>
              </a:bodyPr>
              <a:lstStyle/>
              <a:p>
                <a:r>
                  <a:rPr lang="en-US" sz="2400" dirty="0" smtClean="0">
                    <a:solidFill>
                      <a:schemeClr val="bg1"/>
                    </a:solidFill>
                  </a:rPr>
                  <a:t>fault</a:t>
                </a:r>
                <a:endParaRPr lang="en-US" sz="2400" dirty="0">
                  <a:solidFill>
                    <a:schemeClr val="bg1"/>
                  </a:solidFill>
                </a:endParaRPr>
              </a:p>
            </p:txBody>
          </p:sp>
        </p:grpSp>
        <p:sp>
          <p:nvSpPr>
            <p:cNvPr id="161" name="Freeform 160"/>
            <p:cNvSpPr/>
            <p:nvPr/>
          </p:nvSpPr>
          <p:spPr>
            <a:xfrm>
              <a:off x="5577684" y="1898287"/>
              <a:ext cx="2425376" cy="4062526"/>
            </a:xfrm>
            <a:custGeom>
              <a:avLst/>
              <a:gdLst>
                <a:gd name="connsiteX0" fmla="*/ 2218866 w 2258852"/>
                <a:gd name="connsiteY0" fmla="*/ 4193579 h 4193579"/>
                <a:gd name="connsiteX1" fmla="*/ 2135004 w 2258852"/>
                <a:gd name="connsiteY1" fmla="*/ 3139193 h 4193579"/>
                <a:gd name="connsiteX2" fmla="*/ 2111043 w 2258852"/>
                <a:gd name="connsiteY2" fmla="*/ 3031358 h 4193579"/>
                <a:gd name="connsiteX3" fmla="*/ 170227 w 2258852"/>
                <a:gd name="connsiteY3" fmla="*/ 2791725 h 4193579"/>
                <a:gd name="connsiteX4" fmla="*/ 86364 w 2258852"/>
                <a:gd name="connsiteY4" fmla="*/ 2707854 h 4193579"/>
                <a:gd name="connsiteX5" fmla="*/ 62404 w 2258852"/>
                <a:gd name="connsiteY5" fmla="*/ 0 h 4193579"/>
                <a:gd name="connsiteX0" fmla="*/ 2188593 w 2188593"/>
                <a:gd name="connsiteY0" fmla="*/ 4193579 h 4193579"/>
                <a:gd name="connsiteX1" fmla="*/ 2104731 w 2188593"/>
                <a:gd name="connsiteY1" fmla="*/ 3139193 h 4193579"/>
                <a:gd name="connsiteX2" fmla="*/ 1661458 w 2188593"/>
                <a:gd name="connsiteY2" fmla="*/ 2959468 h 4193579"/>
                <a:gd name="connsiteX3" fmla="*/ 139954 w 2188593"/>
                <a:gd name="connsiteY3" fmla="*/ 2791725 h 4193579"/>
                <a:gd name="connsiteX4" fmla="*/ 56091 w 2188593"/>
                <a:gd name="connsiteY4" fmla="*/ 2707854 h 4193579"/>
                <a:gd name="connsiteX5" fmla="*/ 32131 w 2188593"/>
                <a:gd name="connsiteY5" fmla="*/ 0 h 4193579"/>
                <a:gd name="connsiteX0" fmla="*/ 2193899 w 2193899"/>
                <a:gd name="connsiteY0" fmla="*/ 4193579 h 4193579"/>
                <a:gd name="connsiteX1" fmla="*/ 2110037 w 2193899"/>
                <a:gd name="connsiteY1" fmla="*/ 3139193 h 4193579"/>
                <a:gd name="connsiteX2" fmla="*/ 1666764 w 2193899"/>
                <a:gd name="connsiteY2" fmla="*/ 2959468 h 4193579"/>
                <a:gd name="connsiteX3" fmla="*/ 145260 w 2193899"/>
                <a:gd name="connsiteY3" fmla="*/ 2791725 h 4193579"/>
                <a:gd name="connsiteX4" fmla="*/ 49416 w 2193899"/>
                <a:gd name="connsiteY4" fmla="*/ 2288496 h 4193579"/>
                <a:gd name="connsiteX5" fmla="*/ 37437 w 2193899"/>
                <a:gd name="connsiteY5" fmla="*/ 0 h 4193579"/>
                <a:gd name="connsiteX0" fmla="*/ 2176358 w 2176358"/>
                <a:gd name="connsiteY0" fmla="*/ 4193579 h 4193579"/>
                <a:gd name="connsiteX1" fmla="*/ 2092496 w 2176358"/>
                <a:gd name="connsiteY1" fmla="*/ 3139193 h 4193579"/>
                <a:gd name="connsiteX2" fmla="*/ 1649223 w 2176358"/>
                <a:gd name="connsiteY2" fmla="*/ 2959468 h 4193579"/>
                <a:gd name="connsiteX3" fmla="*/ 403267 w 2176358"/>
                <a:gd name="connsiteY3" fmla="*/ 2839651 h 4193579"/>
                <a:gd name="connsiteX4" fmla="*/ 31875 w 2176358"/>
                <a:gd name="connsiteY4" fmla="*/ 2288496 h 4193579"/>
                <a:gd name="connsiteX5" fmla="*/ 19896 w 2176358"/>
                <a:gd name="connsiteY5" fmla="*/ 0 h 4193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6358" h="4193579">
                  <a:moveTo>
                    <a:pt x="2176358" y="4193579"/>
                  </a:moveTo>
                  <a:cubicBezTo>
                    <a:pt x="2143412" y="3763237"/>
                    <a:pt x="2180352" y="3344878"/>
                    <a:pt x="2092496" y="3139193"/>
                  </a:cubicBezTo>
                  <a:cubicBezTo>
                    <a:pt x="2004640" y="2933508"/>
                    <a:pt x="1930761" y="3009392"/>
                    <a:pt x="1649223" y="2959468"/>
                  </a:cubicBezTo>
                  <a:cubicBezTo>
                    <a:pt x="1367685" y="2909544"/>
                    <a:pt x="672825" y="2951480"/>
                    <a:pt x="403267" y="2839651"/>
                  </a:cubicBezTo>
                  <a:cubicBezTo>
                    <a:pt x="133709" y="2727822"/>
                    <a:pt x="95770" y="2761771"/>
                    <a:pt x="31875" y="2288496"/>
                  </a:cubicBezTo>
                  <a:cubicBezTo>
                    <a:pt x="-32020" y="1815221"/>
                    <a:pt x="19896" y="0"/>
                    <a:pt x="19896" y="0"/>
                  </a:cubicBezTo>
                </a:path>
              </a:pathLst>
            </a:custGeom>
            <a:ln w="76200" cmpd="sng">
              <a:solidFill>
                <a:srgbClr val="800000"/>
              </a:solidFill>
              <a:prstDash val="dash"/>
              <a:headEnd type="none"/>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63" name="Straight Arrow Connector 162"/>
            <p:cNvCxnSpPr>
              <a:stCxn id="161" idx="0"/>
              <a:endCxn id="97" idx="2"/>
            </p:cNvCxnSpPr>
            <p:nvPr/>
          </p:nvCxnSpPr>
          <p:spPr>
            <a:xfrm flipH="1" flipV="1">
              <a:off x="7994936" y="4052837"/>
              <a:ext cx="8124" cy="1907976"/>
            </a:xfrm>
            <a:prstGeom prst="straightConnector1">
              <a:avLst/>
            </a:prstGeom>
            <a:ln w="76200" cmpd="sng">
              <a:solidFill>
                <a:srgbClr val="800000"/>
              </a:solidFill>
              <a:prstDash val="dash"/>
              <a:tailEnd type="arrow"/>
            </a:ln>
          </p:spPr>
          <p:style>
            <a:lnRef idx="2">
              <a:schemeClr val="accent1"/>
            </a:lnRef>
            <a:fillRef idx="0">
              <a:schemeClr val="accent1"/>
            </a:fillRef>
            <a:effectRef idx="1">
              <a:schemeClr val="accent1"/>
            </a:effectRef>
            <a:fontRef idx="minor">
              <a:schemeClr val="tx1"/>
            </a:fontRef>
          </p:style>
        </p:cxnSp>
      </p:grpSp>
      <p:grpSp>
        <p:nvGrpSpPr>
          <p:cNvPr id="167" name="Group 166"/>
          <p:cNvGrpSpPr/>
          <p:nvPr/>
        </p:nvGrpSpPr>
        <p:grpSpPr>
          <a:xfrm>
            <a:off x="4938373" y="1606485"/>
            <a:ext cx="3967533" cy="2442986"/>
            <a:chOff x="4938373" y="1606485"/>
            <a:chExt cx="3967533" cy="2442986"/>
          </a:xfrm>
        </p:grpSpPr>
        <p:sp>
          <p:nvSpPr>
            <p:cNvPr id="165" name="TextBox 164"/>
            <p:cNvSpPr txBox="1"/>
            <p:nvPr/>
          </p:nvSpPr>
          <p:spPr>
            <a:xfrm>
              <a:off x="4938373" y="1606485"/>
              <a:ext cx="1369314" cy="38172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000" dirty="0" err="1" smtClean="0"/>
                <a:t>Config</a:t>
              </a:r>
              <a:r>
                <a:rPr lang="en-US" sz="2000" dirty="0" smtClean="0"/>
                <a:t> TTY0</a:t>
              </a:r>
              <a:endParaRPr lang="en-US" sz="2000" baseline="-25000" dirty="0"/>
            </a:p>
          </p:txBody>
        </p:sp>
        <p:sp>
          <p:nvSpPr>
            <p:cNvPr id="166" name="TextBox 165"/>
            <p:cNvSpPr txBox="1"/>
            <p:nvPr/>
          </p:nvSpPr>
          <p:spPr>
            <a:xfrm>
              <a:off x="7077286" y="3649361"/>
              <a:ext cx="1828620" cy="40011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US" sz="2000" dirty="0" smtClean="0"/>
                <a:t>R</a:t>
              </a:r>
              <a:r>
                <a:rPr lang="en-US" sz="2000" baseline="-25000" dirty="0" smtClean="0"/>
                <a:t>1</a:t>
              </a:r>
              <a:r>
                <a:rPr lang="en-US" sz="2000" dirty="0" smtClean="0"/>
                <a:t> </a:t>
              </a:r>
              <a:r>
                <a:rPr lang="en-US" sz="2000" dirty="0" err="1" smtClean="0"/>
                <a:t>localpref</a:t>
              </a:r>
              <a:r>
                <a:rPr lang="en-US" sz="2000" dirty="0" smtClean="0"/>
                <a:t> =</a:t>
              </a:r>
              <a:r>
                <a:rPr lang="en-US" sz="2000" dirty="0"/>
                <a:t>5</a:t>
              </a:r>
              <a:r>
                <a:rPr lang="en-US" sz="2000" dirty="0" smtClean="0"/>
                <a:t>0</a:t>
              </a:r>
              <a:endParaRPr lang="en-US" sz="2000" baseline="-25000" dirty="0"/>
            </a:p>
          </p:txBody>
        </p:sp>
      </p:grpSp>
    </p:spTree>
    <p:extLst>
      <p:ext uri="{BB962C8B-B14F-4D97-AF65-F5344CB8AC3E}">
        <p14:creationId xmlns:p14="http://schemas.microsoft.com/office/powerpoint/2010/main" val="30067689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4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50"/>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53"/>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100"/>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155"/>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154"/>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64"/>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41"/>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 grpId="0" animBg="1"/>
      <p:bldP spid="1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Dealing with faults</a:t>
            </a:r>
            <a:endParaRPr lang="en-US" dirty="0"/>
          </a:p>
        </p:txBody>
      </p:sp>
      <p:sp>
        <p:nvSpPr>
          <p:cNvPr id="4" name="Rectangle 3"/>
          <p:cNvSpPr/>
          <p:nvPr/>
        </p:nvSpPr>
        <p:spPr>
          <a:xfrm>
            <a:off x="937462" y="2059692"/>
            <a:ext cx="2877624" cy="3619613"/>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Rectangle 4"/>
          <p:cNvSpPr/>
          <p:nvPr/>
        </p:nvSpPr>
        <p:spPr>
          <a:xfrm>
            <a:off x="1488791" y="2185856"/>
            <a:ext cx="1740243" cy="76635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BGP instance</a:t>
            </a:r>
            <a:endParaRPr lang="en-US" dirty="0"/>
          </a:p>
        </p:txBody>
      </p:sp>
      <p:sp>
        <p:nvSpPr>
          <p:cNvPr id="6" name="Rectangle 5"/>
          <p:cNvSpPr/>
          <p:nvPr/>
        </p:nvSpPr>
        <p:spPr>
          <a:xfrm>
            <a:off x="1086192" y="5090326"/>
            <a:ext cx="2563056" cy="444803"/>
          </a:xfrm>
          <a:prstGeom prst="rect">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FIB</a:t>
            </a:r>
            <a:endParaRPr lang="en-US" dirty="0">
              <a:solidFill>
                <a:schemeClr val="tx1"/>
              </a:solidFill>
            </a:endParaRPr>
          </a:p>
        </p:txBody>
      </p:sp>
      <p:sp>
        <p:nvSpPr>
          <p:cNvPr id="8" name="Right Arrow 7"/>
          <p:cNvSpPr/>
          <p:nvPr/>
        </p:nvSpPr>
        <p:spPr>
          <a:xfrm>
            <a:off x="457200" y="2185858"/>
            <a:ext cx="1028026" cy="321867"/>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9" name="Right Arrow 8"/>
          <p:cNvSpPr/>
          <p:nvPr/>
        </p:nvSpPr>
        <p:spPr>
          <a:xfrm rot="10800000">
            <a:off x="457200" y="2614277"/>
            <a:ext cx="1028025" cy="295960"/>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5" name="Rectangle 14"/>
          <p:cNvSpPr/>
          <p:nvPr/>
        </p:nvSpPr>
        <p:spPr>
          <a:xfrm>
            <a:off x="1481833" y="3385241"/>
            <a:ext cx="1747199" cy="450817"/>
          </a:xfrm>
          <a:prstGeom prst="rect">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BGP RIB</a:t>
            </a:r>
            <a:endParaRPr lang="en-US" dirty="0">
              <a:solidFill>
                <a:schemeClr val="tx1"/>
              </a:solidFill>
            </a:endParaRPr>
          </a:p>
        </p:txBody>
      </p:sp>
      <p:sp>
        <p:nvSpPr>
          <p:cNvPr id="17" name="Right Arrow 16"/>
          <p:cNvSpPr/>
          <p:nvPr/>
        </p:nvSpPr>
        <p:spPr>
          <a:xfrm rot="5400000">
            <a:off x="2096896" y="4713312"/>
            <a:ext cx="489371" cy="264659"/>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0" name="Right Arrow 19"/>
          <p:cNvSpPr/>
          <p:nvPr/>
        </p:nvSpPr>
        <p:spPr>
          <a:xfrm rot="5400000">
            <a:off x="2082615" y="3080576"/>
            <a:ext cx="480305" cy="259350"/>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TextBox 24"/>
          <p:cNvSpPr txBox="1"/>
          <p:nvPr/>
        </p:nvSpPr>
        <p:spPr>
          <a:xfrm>
            <a:off x="1545165" y="1512483"/>
            <a:ext cx="1610086" cy="523220"/>
          </a:xfrm>
          <a:prstGeom prst="rect">
            <a:avLst/>
          </a:prstGeom>
          <a:noFill/>
        </p:spPr>
        <p:txBody>
          <a:bodyPr wrap="none" rtlCol="0">
            <a:spAutoFit/>
          </a:bodyPr>
          <a:lstStyle/>
          <a:p>
            <a:r>
              <a:rPr lang="en-US" sz="2800" b="1" dirty="0" smtClean="0"/>
              <a:t>Router R</a:t>
            </a:r>
            <a:r>
              <a:rPr lang="en-US" sz="2800" b="1" baseline="-25000" dirty="0" smtClean="0"/>
              <a:t>2</a:t>
            </a:r>
            <a:endParaRPr lang="en-US" sz="2800" b="1" dirty="0"/>
          </a:p>
        </p:txBody>
      </p:sp>
      <p:pic>
        <p:nvPicPr>
          <p:cNvPr id="26" name="Picture 25" descr="server.png"/>
          <p:cNvPicPr>
            <a:picLocks noChangeAspect="1"/>
          </p:cNvPicPr>
          <p:nvPr/>
        </p:nvPicPr>
        <p:blipFill>
          <a:blip r:embed="rId2"/>
          <a:stretch>
            <a:fillRect/>
          </a:stretch>
        </p:blipFill>
        <p:spPr>
          <a:xfrm>
            <a:off x="5420509" y="3991022"/>
            <a:ext cx="1099304" cy="1099304"/>
          </a:xfrm>
          <a:prstGeom prst="rect">
            <a:avLst/>
          </a:prstGeom>
        </p:spPr>
      </p:pic>
      <p:sp>
        <p:nvSpPr>
          <p:cNvPr id="27" name="Rectangle 26"/>
          <p:cNvSpPr/>
          <p:nvPr/>
        </p:nvSpPr>
        <p:spPr>
          <a:xfrm>
            <a:off x="2269700" y="3836058"/>
            <a:ext cx="142527" cy="487275"/>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5" name="Group 34"/>
          <p:cNvGrpSpPr/>
          <p:nvPr/>
        </p:nvGrpSpPr>
        <p:grpSpPr>
          <a:xfrm>
            <a:off x="2269701" y="4323333"/>
            <a:ext cx="3361062" cy="277623"/>
            <a:chOff x="2269701" y="4323333"/>
            <a:chExt cx="3361062" cy="277623"/>
          </a:xfrm>
        </p:grpSpPr>
        <p:cxnSp>
          <p:nvCxnSpPr>
            <p:cNvPr id="30" name="Straight Arrow Connector 29"/>
            <p:cNvCxnSpPr>
              <a:stCxn id="27" idx="2"/>
            </p:cNvCxnSpPr>
            <p:nvPr/>
          </p:nvCxnSpPr>
          <p:spPr>
            <a:xfrm>
              <a:off x="2340964" y="4323333"/>
              <a:ext cx="3289799" cy="0"/>
            </a:xfrm>
            <a:prstGeom prst="straightConnector1">
              <a:avLst/>
            </a:prstGeom>
            <a:ln w="76200" cmpd="sng">
              <a:solidFill>
                <a:srgbClr val="8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H="1">
              <a:off x="2269701" y="4600956"/>
              <a:ext cx="3289182" cy="0"/>
            </a:xfrm>
            <a:prstGeom prst="straightConnector1">
              <a:avLst/>
            </a:prstGeom>
            <a:ln w="76200" cmpd="sng">
              <a:solidFill>
                <a:srgbClr val="800000"/>
              </a:solidFill>
              <a:headEnd type="none"/>
              <a:tailEnd type="none"/>
            </a:ln>
          </p:spPr>
          <p:style>
            <a:lnRef idx="2">
              <a:schemeClr val="accent1"/>
            </a:lnRef>
            <a:fillRef idx="0">
              <a:schemeClr val="accent1"/>
            </a:fillRef>
            <a:effectRef idx="1">
              <a:schemeClr val="accent1"/>
            </a:effectRef>
            <a:fontRef idx="minor">
              <a:schemeClr val="tx1"/>
            </a:fontRef>
          </p:style>
        </p:cxnSp>
      </p:grpSp>
      <p:sp>
        <p:nvSpPr>
          <p:cNvPr id="37" name="Rectangle 36"/>
          <p:cNvSpPr/>
          <p:nvPr/>
        </p:nvSpPr>
        <p:spPr>
          <a:xfrm>
            <a:off x="2266360" y="3856656"/>
            <a:ext cx="142527" cy="1103749"/>
          </a:xfrm>
          <a:prstGeom prst="rect">
            <a:avLst/>
          </a:prstGeom>
          <a:ln>
            <a:solidFill>
              <a:schemeClr val="bg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38" name="TextBox 37"/>
          <p:cNvSpPr txBox="1"/>
          <p:nvPr/>
        </p:nvSpPr>
        <p:spPr>
          <a:xfrm>
            <a:off x="2457816" y="3800112"/>
            <a:ext cx="1320970" cy="523220"/>
          </a:xfrm>
          <a:prstGeom prst="rect">
            <a:avLst/>
          </a:prstGeom>
          <a:noFill/>
        </p:spPr>
        <p:txBody>
          <a:bodyPr wrap="none" rtlCol="0">
            <a:spAutoFit/>
          </a:bodyPr>
          <a:lstStyle/>
          <a:p>
            <a:pPr algn="ctr"/>
            <a:r>
              <a:rPr lang="en-US" sz="2800" b="1" dirty="0" smtClean="0">
                <a:solidFill>
                  <a:srgbClr val="800000"/>
                </a:solidFill>
              </a:rPr>
              <a:t>P direct</a:t>
            </a:r>
            <a:endParaRPr lang="en-US" sz="2800" b="1" dirty="0">
              <a:solidFill>
                <a:srgbClr val="800000"/>
              </a:solidFill>
            </a:endParaRPr>
          </a:p>
        </p:txBody>
      </p:sp>
      <p:sp>
        <p:nvSpPr>
          <p:cNvPr id="39" name="TextBox 38"/>
          <p:cNvSpPr txBox="1"/>
          <p:nvPr/>
        </p:nvSpPr>
        <p:spPr>
          <a:xfrm>
            <a:off x="2454507" y="3796746"/>
            <a:ext cx="1296949" cy="523220"/>
          </a:xfrm>
          <a:prstGeom prst="rect">
            <a:avLst/>
          </a:prstGeom>
          <a:noFill/>
        </p:spPr>
        <p:txBody>
          <a:bodyPr wrap="none" rtlCol="0">
            <a:spAutoFit/>
          </a:bodyPr>
          <a:lstStyle/>
          <a:p>
            <a:pPr algn="ctr"/>
            <a:r>
              <a:rPr lang="en-US" sz="2800" b="1" dirty="0" smtClean="0">
                <a:solidFill>
                  <a:srgbClr val="800000"/>
                </a:solidFill>
              </a:rPr>
              <a:t>P via R</a:t>
            </a:r>
            <a:r>
              <a:rPr lang="en-US" sz="2800" b="1" baseline="-25000" dirty="0" smtClean="0">
                <a:solidFill>
                  <a:srgbClr val="800000"/>
                </a:solidFill>
              </a:rPr>
              <a:t>1</a:t>
            </a:r>
            <a:endParaRPr lang="en-US" sz="2800" b="1" dirty="0">
              <a:solidFill>
                <a:srgbClr val="800000"/>
              </a:solidFill>
            </a:endParaRPr>
          </a:p>
        </p:txBody>
      </p:sp>
      <p:sp>
        <p:nvSpPr>
          <p:cNvPr id="40" name="TextBox 39"/>
          <p:cNvSpPr txBox="1"/>
          <p:nvPr/>
        </p:nvSpPr>
        <p:spPr>
          <a:xfrm>
            <a:off x="2085272" y="4291755"/>
            <a:ext cx="518091" cy="584776"/>
          </a:xfrm>
          <a:prstGeom prst="rect">
            <a:avLst/>
          </a:prstGeom>
          <a:noFill/>
        </p:spPr>
        <p:txBody>
          <a:bodyPr wrap="none" rtlCol="0">
            <a:spAutoFit/>
          </a:bodyPr>
          <a:lstStyle/>
          <a:p>
            <a:r>
              <a:rPr lang="en-US" sz="3200" b="1" dirty="0" smtClean="0">
                <a:solidFill>
                  <a:srgbClr val="800000"/>
                </a:solidFill>
                <a:latin typeface="Arial Black"/>
                <a:cs typeface="Arial Black"/>
              </a:rPr>
              <a:t>X</a:t>
            </a:r>
            <a:endParaRPr lang="en-US" sz="3200" b="1" dirty="0">
              <a:solidFill>
                <a:srgbClr val="800000"/>
              </a:solidFill>
              <a:latin typeface="Arial Black"/>
              <a:cs typeface="Arial Black"/>
            </a:endParaRPr>
          </a:p>
        </p:txBody>
      </p:sp>
      <p:sp>
        <p:nvSpPr>
          <p:cNvPr id="41" name="TextBox 40"/>
          <p:cNvSpPr txBox="1"/>
          <p:nvPr/>
        </p:nvSpPr>
        <p:spPr>
          <a:xfrm>
            <a:off x="6447933" y="3966126"/>
            <a:ext cx="2403222" cy="1015663"/>
          </a:xfrm>
          <a:prstGeom prst="rect">
            <a:avLst/>
          </a:prstGeom>
          <a:noFill/>
        </p:spPr>
        <p:txBody>
          <a:bodyPr wrap="none" rtlCol="0">
            <a:spAutoFit/>
          </a:bodyPr>
          <a:lstStyle/>
          <a:p>
            <a:pPr marL="342900" indent="-342900">
              <a:buFont typeface="+mj-lt"/>
              <a:buAutoNum type="arabicPeriod"/>
            </a:pPr>
            <a:r>
              <a:rPr lang="en-US" sz="2000" dirty="0" smtClean="0">
                <a:latin typeface="Gill Sans"/>
                <a:cs typeface="Gill Sans"/>
              </a:rPr>
              <a:t>Alert operator</a:t>
            </a:r>
          </a:p>
          <a:p>
            <a:pPr marL="342900" indent="-342900">
              <a:buFont typeface="+mj-lt"/>
              <a:buAutoNum type="arabicPeriod"/>
            </a:pPr>
            <a:r>
              <a:rPr lang="en-US" sz="2000" dirty="0" smtClean="0">
                <a:latin typeface="Gill Sans"/>
                <a:cs typeface="Gill Sans"/>
              </a:rPr>
              <a:t>Block update</a:t>
            </a:r>
          </a:p>
          <a:p>
            <a:pPr marL="342900" indent="-342900">
              <a:buFont typeface="+mj-lt"/>
              <a:buAutoNum type="arabicPeriod"/>
            </a:pPr>
            <a:r>
              <a:rPr lang="en-US" sz="2000" dirty="0" smtClean="0">
                <a:latin typeface="Gill Sans"/>
                <a:cs typeface="Gill Sans"/>
              </a:rPr>
              <a:t>Revert root cause</a:t>
            </a:r>
            <a:endParaRPr lang="en-US" sz="2000" dirty="0">
              <a:latin typeface="Gill Sans"/>
              <a:cs typeface="Gill Sans"/>
            </a:endParaRPr>
          </a:p>
        </p:txBody>
      </p:sp>
    </p:spTree>
    <p:extLst>
      <p:ext uri="{BB962C8B-B14F-4D97-AF65-F5344CB8AC3E}">
        <p14:creationId xmlns:p14="http://schemas.microsoft.com/office/powerpoint/2010/main" val="227974460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38"/>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1">
                                            <p:txEl>
                                              <p:pRg st="1" end="1"/>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p:bldP spid="38" grpId="1"/>
      <p:bldP spid="39" grpId="0"/>
      <p:bldP spid="4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55023" y="0"/>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t>Consistent snapshots</a:t>
            </a:r>
            <a:endParaRPr lang="en-US" dirty="0"/>
          </a:p>
        </p:txBody>
      </p:sp>
      <p:pic>
        <p:nvPicPr>
          <p:cNvPr id="35" name="Picture 34" descr="server.png"/>
          <p:cNvPicPr>
            <a:picLocks noChangeAspect="1"/>
          </p:cNvPicPr>
          <p:nvPr/>
        </p:nvPicPr>
        <p:blipFill>
          <a:blip r:embed="rId2"/>
          <a:stretch>
            <a:fillRect/>
          </a:stretch>
        </p:blipFill>
        <p:spPr>
          <a:xfrm>
            <a:off x="6248597" y="1483955"/>
            <a:ext cx="1099304" cy="1099304"/>
          </a:xfrm>
          <a:prstGeom prst="rect">
            <a:avLst/>
          </a:prstGeom>
        </p:spPr>
      </p:pic>
      <p:sp>
        <p:nvSpPr>
          <p:cNvPr id="87" name="Rectangle 86"/>
          <p:cNvSpPr/>
          <p:nvPr/>
        </p:nvSpPr>
        <p:spPr>
          <a:xfrm>
            <a:off x="2830715" y="1012309"/>
            <a:ext cx="2474478" cy="567050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8" name="Rectangle 87"/>
          <p:cNvSpPr/>
          <p:nvPr/>
        </p:nvSpPr>
        <p:spPr>
          <a:xfrm>
            <a:off x="356237" y="1007895"/>
            <a:ext cx="2474478" cy="5670501"/>
          </a:xfrm>
          <a:prstGeom prst="rect">
            <a:avLst/>
          </a:prstGeom>
          <a:solidFill>
            <a:schemeClr val="bg1">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9" name="TextBox 88"/>
          <p:cNvSpPr txBox="1"/>
          <p:nvPr/>
        </p:nvSpPr>
        <p:spPr>
          <a:xfrm>
            <a:off x="3113061" y="3519630"/>
            <a:ext cx="1958614" cy="400110"/>
          </a:xfrm>
          <a:prstGeom prst="rect">
            <a:avLst/>
          </a:prstGeom>
          <a:solidFill>
            <a:schemeClr val="bg1">
              <a:lumMod val="7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solidFill>
                  <a:schemeClr val="bg1">
                    <a:lumMod val="75000"/>
                  </a:schemeClr>
                </a:solidFill>
              </a:rPr>
              <a:t>R</a:t>
            </a:r>
            <a:r>
              <a:rPr lang="en-US" sz="2000" baseline="-25000" dirty="0" smtClean="0">
                <a:solidFill>
                  <a:schemeClr val="bg1">
                    <a:lumMod val="75000"/>
                  </a:schemeClr>
                </a:solidFill>
              </a:rPr>
              <a:t>1</a:t>
            </a:r>
            <a:r>
              <a:rPr lang="en-US" sz="2000" dirty="0" smtClean="0">
                <a:solidFill>
                  <a:schemeClr val="bg1">
                    <a:lumMod val="75000"/>
                  </a:schemeClr>
                </a:solidFill>
              </a:rPr>
              <a:t> </a:t>
            </a:r>
            <a:r>
              <a:rPr lang="en-US" sz="2000" dirty="0" err="1" smtClean="0">
                <a:solidFill>
                  <a:schemeClr val="bg1">
                    <a:lumMod val="75000"/>
                  </a:schemeClr>
                </a:solidFill>
              </a:rPr>
              <a:t>localpref</a:t>
            </a:r>
            <a:r>
              <a:rPr lang="en-US" sz="2000" dirty="0" smtClean="0">
                <a:solidFill>
                  <a:schemeClr val="bg1">
                    <a:lumMod val="75000"/>
                  </a:schemeClr>
                </a:solidFill>
              </a:rPr>
              <a:t> =200</a:t>
            </a:r>
            <a:endParaRPr lang="en-US" sz="2000" baseline="-25000" dirty="0">
              <a:solidFill>
                <a:schemeClr val="bg1">
                  <a:lumMod val="75000"/>
                </a:schemeClr>
              </a:solidFill>
            </a:endParaRPr>
          </a:p>
        </p:txBody>
      </p:sp>
      <p:cxnSp>
        <p:nvCxnSpPr>
          <p:cNvPr id="92" name="Straight Arrow Connector 91"/>
          <p:cNvCxnSpPr>
            <a:stCxn id="89" idx="2"/>
            <a:endCxn id="105" idx="0"/>
          </p:cNvCxnSpPr>
          <p:nvPr/>
        </p:nvCxnSpPr>
        <p:spPr>
          <a:xfrm flipH="1">
            <a:off x="4089036" y="3919740"/>
            <a:ext cx="3332" cy="24161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93" name="Straight Arrow Connector 92"/>
          <p:cNvCxnSpPr>
            <a:stCxn id="105" idx="2"/>
            <a:endCxn id="90" idx="0"/>
          </p:cNvCxnSpPr>
          <p:nvPr/>
        </p:nvCxnSpPr>
        <p:spPr>
          <a:xfrm>
            <a:off x="4089036" y="4561466"/>
            <a:ext cx="17920" cy="256011"/>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98" name="TextBox 97"/>
          <p:cNvSpPr txBox="1"/>
          <p:nvPr/>
        </p:nvSpPr>
        <p:spPr>
          <a:xfrm>
            <a:off x="905741" y="1483955"/>
            <a:ext cx="1410838" cy="400110"/>
          </a:xfrm>
          <a:prstGeom prst="rect">
            <a:avLst/>
          </a:prstGeom>
          <a:solidFill>
            <a:schemeClr val="bg1">
              <a:lumMod val="7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err="1" smtClean="0">
                <a:solidFill>
                  <a:schemeClr val="bg1">
                    <a:lumMod val="75000"/>
                  </a:schemeClr>
                </a:solidFill>
              </a:rPr>
              <a:t>Config</a:t>
            </a:r>
            <a:r>
              <a:rPr lang="en-US" sz="2000" dirty="0" smtClean="0">
                <a:solidFill>
                  <a:schemeClr val="bg1">
                    <a:lumMod val="75000"/>
                  </a:schemeClr>
                </a:solidFill>
              </a:rPr>
              <a:t> TTY0</a:t>
            </a:r>
            <a:endParaRPr lang="en-US" sz="2000" baseline="-25000" dirty="0">
              <a:solidFill>
                <a:schemeClr val="bg1">
                  <a:lumMod val="75000"/>
                </a:schemeClr>
              </a:solidFill>
            </a:endParaRPr>
          </a:p>
        </p:txBody>
      </p:sp>
      <p:sp>
        <p:nvSpPr>
          <p:cNvPr id="99" name="TextBox 98"/>
          <p:cNvSpPr txBox="1"/>
          <p:nvPr/>
        </p:nvSpPr>
        <p:spPr>
          <a:xfrm>
            <a:off x="356237" y="2223264"/>
            <a:ext cx="2507142" cy="400110"/>
          </a:xfrm>
          <a:prstGeom prst="rect">
            <a:avLst/>
          </a:prstGeom>
          <a:solidFill>
            <a:schemeClr val="bg1">
              <a:lumMod val="7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solidFill>
                  <a:schemeClr val="bg1">
                    <a:lumMod val="75000"/>
                  </a:schemeClr>
                </a:solidFill>
              </a:rPr>
              <a:t>P: soft reconfiguration</a:t>
            </a:r>
            <a:endParaRPr lang="en-US" sz="2000" baseline="-25000" dirty="0">
              <a:solidFill>
                <a:schemeClr val="bg1">
                  <a:lumMod val="75000"/>
                </a:schemeClr>
              </a:solidFill>
            </a:endParaRPr>
          </a:p>
        </p:txBody>
      </p:sp>
      <p:sp>
        <p:nvSpPr>
          <p:cNvPr id="100" name="TextBox 99"/>
          <p:cNvSpPr txBox="1"/>
          <p:nvPr/>
        </p:nvSpPr>
        <p:spPr>
          <a:xfrm>
            <a:off x="871884" y="2894302"/>
            <a:ext cx="1387084" cy="38172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FIB: P direct</a:t>
            </a:r>
            <a:endParaRPr lang="en-US" sz="2000" baseline="-25000" dirty="0"/>
          </a:p>
        </p:txBody>
      </p:sp>
      <p:sp>
        <p:nvSpPr>
          <p:cNvPr id="101" name="TextBox 100"/>
          <p:cNvSpPr txBox="1"/>
          <p:nvPr/>
        </p:nvSpPr>
        <p:spPr>
          <a:xfrm>
            <a:off x="759301" y="3595640"/>
            <a:ext cx="1706016" cy="400110"/>
          </a:xfrm>
          <a:prstGeom prst="rect">
            <a:avLst/>
          </a:prstGeom>
          <a:solidFill>
            <a:schemeClr val="bg1">
              <a:lumMod val="7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solidFill>
                  <a:schemeClr val="bg1">
                    <a:lumMod val="75000"/>
                  </a:schemeClr>
                </a:solidFill>
              </a:rPr>
              <a:t>Route: P via R</a:t>
            </a:r>
            <a:r>
              <a:rPr lang="en-US" sz="2000" baseline="-25000" dirty="0" smtClean="0">
                <a:solidFill>
                  <a:schemeClr val="bg1">
                    <a:lumMod val="75000"/>
                  </a:schemeClr>
                </a:solidFill>
              </a:rPr>
              <a:t>1</a:t>
            </a:r>
            <a:endParaRPr lang="en-US" sz="2000" baseline="-25000" dirty="0">
              <a:solidFill>
                <a:schemeClr val="bg1">
                  <a:lumMod val="75000"/>
                </a:schemeClr>
              </a:solidFill>
            </a:endParaRPr>
          </a:p>
        </p:txBody>
      </p:sp>
      <p:cxnSp>
        <p:nvCxnSpPr>
          <p:cNvPr id="102" name="Straight Arrow Connector 101"/>
          <p:cNvCxnSpPr>
            <a:stCxn id="98" idx="2"/>
            <a:endCxn id="99" idx="0"/>
          </p:cNvCxnSpPr>
          <p:nvPr/>
        </p:nvCxnSpPr>
        <p:spPr>
          <a:xfrm flipH="1">
            <a:off x="1609808" y="1884065"/>
            <a:ext cx="1352" cy="339199"/>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4" name="Straight Arrow Connector 103"/>
          <p:cNvCxnSpPr>
            <a:stCxn id="101" idx="3"/>
            <a:endCxn id="105" idx="1"/>
          </p:cNvCxnSpPr>
          <p:nvPr/>
        </p:nvCxnSpPr>
        <p:spPr>
          <a:xfrm>
            <a:off x="2465317" y="3795695"/>
            <a:ext cx="770711" cy="565716"/>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05" name="TextBox 104"/>
          <p:cNvSpPr txBox="1"/>
          <p:nvPr/>
        </p:nvSpPr>
        <p:spPr>
          <a:xfrm>
            <a:off x="3236028" y="4161356"/>
            <a:ext cx="1706016" cy="400110"/>
          </a:xfrm>
          <a:prstGeom prst="rect">
            <a:avLst/>
          </a:prstGeom>
          <a:solidFill>
            <a:schemeClr val="bg1">
              <a:lumMod val="75000"/>
            </a:schemeClr>
          </a:solidFill>
          <a:ln>
            <a:solidFill>
              <a:schemeClr val="tx1">
                <a:lumMod val="50000"/>
                <a:lumOff val="50000"/>
              </a:schemeClr>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solidFill>
                  <a:schemeClr val="bg1">
                    <a:lumMod val="75000"/>
                  </a:schemeClr>
                </a:solidFill>
              </a:rPr>
              <a:t>Route: P via R</a:t>
            </a:r>
            <a:r>
              <a:rPr lang="en-US" sz="2000" baseline="-25000" dirty="0" smtClean="0">
                <a:solidFill>
                  <a:schemeClr val="bg1">
                    <a:lumMod val="75000"/>
                  </a:schemeClr>
                </a:solidFill>
              </a:rPr>
              <a:t>1</a:t>
            </a:r>
            <a:endParaRPr lang="en-US" sz="2000" baseline="-25000" dirty="0">
              <a:solidFill>
                <a:schemeClr val="bg1">
                  <a:lumMod val="75000"/>
                </a:schemeClr>
              </a:solidFill>
            </a:endParaRPr>
          </a:p>
        </p:txBody>
      </p:sp>
      <p:cxnSp>
        <p:nvCxnSpPr>
          <p:cNvPr id="106" name="Straight Arrow Connector 105"/>
          <p:cNvCxnSpPr>
            <a:endCxn id="100" idx="0"/>
          </p:cNvCxnSpPr>
          <p:nvPr/>
        </p:nvCxnSpPr>
        <p:spPr>
          <a:xfrm flipH="1">
            <a:off x="1565427" y="2604989"/>
            <a:ext cx="8093" cy="289313"/>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108" name="Straight Arrow Connector 107"/>
          <p:cNvCxnSpPr/>
          <p:nvPr/>
        </p:nvCxnSpPr>
        <p:spPr>
          <a:xfrm flipH="1">
            <a:off x="1559623" y="3276027"/>
            <a:ext cx="8093" cy="289313"/>
          </a:xfrm>
          <a:prstGeom prst="straightConnector1">
            <a:avLst/>
          </a:prstGeom>
          <a:ln>
            <a:solidFill>
              <a:schemeClr val="tx1">
                <a:lumMod val="50000"/>
                <a:lumOff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12" name="TextBox 111"/>
          <p:cNvSpPr txBox="1"/>
          <p:nvPr/>
        </p:nvSpPr>
        <p:spPr>
          <a:xfrm>
            <a:off x="828245" y="957730"/>
            <a:ext cx="1720662" cy="442229"/>
          </a:xfrm>
          <a:prstGeom prst="rect">
            <a:avLst/>
          </a:prstGeom>
          <a:noFill/>
        </p:spPr>
        <p:txBody>
          <a:bodyPr wrap="none" rtlCol="0">
            <a:spAutoFit/>
          </a:bodyPr>
          <a:lstStyle/>
          <a:p>
            <a:r>
              <a:rPr lang="en-US" sz="2400" b="1" dirty="0" smtClean="0"/>
              <a:t>Router 1 Log</a:t>
            </a:r>
            <a:endParaRPr lang="en-US" sz="2400" b="1" dirty="0"/>
          </a:p>
        </p:txBody>
      </p:sp>
      <p:sp>
        <p:nvSpPr>
          <p:cNvPr id="113" name="TextBox 112"/>
          <p:cNvSpPr txBox="1"/>
          <p:nvPr/>
        </p:nvSpPr>
        <p:spPr>
          <a:xfrm>
            <a:off x="3113061" y="962144"/>
            <a:ext cx="1720662" cy="442229"/>
          </a:xfrm>
          <a:prstGeom prst="rect">
            <a:avLst/>
          </a:prstGeom>
          <a:noFill/>
        </p:spPr>
        <p:txBody>
          <a:bodyPr wrap="none" rtlCol="0">
            <a:spAutoFit/>
          </a:bodyPr>
          <a:lstStyle/>
          <a:p>
            <a:r>
              <a:rPr lang="en-US" sz="2400" b="1" dirty="0" smtClean="0"/>
              <a:t>Router 2 Log</a:t>
            </a:r>
            <a:endParaRPr lang="en-US" sz="2400" b="1" dirty="0"/>
          </a:p>
        </p:txBody>
      </p:sp>
      <p:cxnSp>
        <p:nvCxnSpPr>
          <p:cNvPr id="114" name="Straight Connector 113"/>
          <p:cNvCxnSpPr/>
          <p:nvPr/>
        </p:nvCxnSpPr>
        <p:spPr>
          <a:xfrm>
            <a:off x="2830715" y="1012309"/>
            <a:ext cx="0" cy="5666087"/>
          </a:xfrm>
          <a:prstGeom prst="line">
            <a:avLst/>
          </a:prstGeom>
          <a:ln>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116" name="TextBox 115"/>
          <p:cNvSpPr txBox="1"/>
          <p:nvPr/>
        </p:nvSpPr>
        <p:spPr>
          <a:xfrm>
            <a:off x="5726615" y="916459"/>
            <a:ext cx="2095445" cy="523220"/>
          </a:xfrm>
          <a:prstGeom prst="rect">
            <a:avLst/>
          </a:prstGeom>
          <a:noFill/>
        </p:spPr>
        <p:txBody>
          <a:bodyPr wrap="none" rtlCol="0">
            <a:spAutoFit/>
          </a:bodyPr>
          <a:lstStyle/>
          <a:p>
            <a:r>
              <a:rPr lang="en-US" sz="2800" b="1" dirty="0" smtClean="0"/>
              <a:t>Verifier view</a:t>
            </a:r>
            <a:endParaRPr lang="en-US" sz="2800" b="1" dirty="0"/>
          </a:p>
        </p:txBody>
      </p:sp>
      <p:grpSp>
        <p:nvGrpSpPr>
          <p:cNvPr id="130" name="Group 129"/>
          <p:cNvGrpSpPr/>
          <p:nvPr/>
        </p:nvGrpSpPr>
        <p:grpSpPr>
          <a:xfrm>
            <a:off x="2316579" y="3067304"/>
            <a:ext cx="5950987" cy="773180"/>
            <a:chOff x="2316579" y="3067304"/>
            <a:chExt cx="5950987" cy="773180"/>
          </a:xfrm>
        </p:grpSpPr>
        <p:sp>
          <p:nvSpPr>
            <p:cNvPr id="117" name="TextBox 116"/>
            <p:cNvSpPr txBox="1"/>
            <p:nvPr/>
          </p:nvSpPr>
          <p:spPr>
            <a:xfrm>
              <a:off x="5900917" y="3332885"/>
              <a:ext cx="1712653"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R</a:t>
              </a:r>
              <a:r>
                <a:rPr lang="en-US" sz="2000" baseline="-25000" dirty="0" smtClean="0"/>
                <a:t>1</a:t>
              </a:r>
              <a:r>
                <a:rPr lang="en-US" sz="2000" dirty="0" smtClean="0"/>
                <a:t> FIB: P direct</a:t>
              </a:r>
              <a:endParaRPr lang="en-US" sz="2000" baseline="-25000" dirty="0"/>
            </a:p>
          </p:txBody>
        </p:sp>
        <p:cxnSp>
          <p:nvCxnSpPr>
            <p:cNvPr id="119" name="Straight Arrow Connector 118"/>
            <p:cNvCxnSpPr>
              <a:endCxn id="117" idx="1"/>
            </p:cNvCxnSpPr>
            <p:nvPr/>
          </p:nvCxnSpPr>
          <p:spPr>
            <a:xfrm>
              <a:off x="2316579" y="3067304"/>
              <a:ext cx="3584338" cy="465636"/>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23" name="TextBox 122"/>
            <p:cNvSpPr txBox="1"/>
            <p:nvPr/>
          </p:nvSpPr>
          <p:spPr>
            <a:xfrm>
              <a:off x="7648837" y="3132598"/>
              <a:ext cx="618729" cy="707886"/>
            </a:xfrm>
            <a:prstGeom prst="rect">
              <a:avLst/>
            </a:prstGeom>
            <a:noFill/>
          </p:spPr>
          <p:txBody>
            <a:bodyPr wrap="none" rtlCol="0">
              <a:spAutoFit/>
            </a:bodyPr>
            <a:lstStyle/>
            <a:p>
              <a:r>
                <a:rPr lang="en-US" sz="4000" dirty="0" smtClean="0">
                  <a:solidFill>
                    <a:srgbClr val="008000"/>
                  </a:solidFill>
                  <a:latin typeface="Zapf Dingbats"/>
                  <a:ea typeface="Zapf Dingbats"/>
                  <a:cs typeface="Zapf Dingbats"/>
                  <a:sym typeface="Zapf Dingbats"/>
                </a:rPr>
                <a:t>✔</a:t>
              </a:r>
              <a:endParaRPr lang="en-US" sz="4000" dirty="0">
                <a:solidFill>
                  <a:srgbClr val="008000"/>
                </a:solidFill>
              </a:endParaRPr>
            </a:p>
          </p:txBody>
        </p:sp>
      </p:grpSp>
      <p:grpSp>
        <p:nvGrpSpPr>
          <p:cNvPr id="131" name="Group 130"/>
          <p:cNvGrpSpPr/>
          <p:nvPr/>
        </p:nvGrpSpPr>
        <p:grpSpPr>
          <a:xfrm>
            <a:off x="4106956" y="5199202"/>
            <a:ext cx="3483070" cy="513903"/>
            <a:chOff x="4106956" y="5199202"/>
            <a:chExt cx="3483070" cy="513903"/>
          </a:xfrm>
        </p:grpSpPr>
        <p:sp>
          <p:nvSpPr>
            <p:cNvPr id="125" name="TextBox 124"/>
            <p:cNvSpPr txBox="1"/>
            <p:nvPr/>
          </p:nvSpPr>
          <p:spPr>
            <a:xfrm>
              <a:off x="5900917" y="5312995"/>
              <a:ext cx="1689109"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R</a:t>
              </a:r>
              <a:r>
                <a:rPr lang="en-US" sz="2000" baseline="-25000" dirty="0" smtClean="0"/>
                <a:t>2</a:t>
              </a:r>
              <a:r>
                <a:rPr lang="en-US" sz="2000" dirty="0" smtClean="0"/>
                <a:t> FIB: P via R</a:t>
              </a:r>
              <a:r>
                <a:rPr lang="en-US" sz="2000" baseline="-25000" dirty="0" smtClean="0"/>
                <a:t>1</a:t>
              </a:r>
              <a:endParaRPr lang="en-US" sz="2000" baseline="-25000" dirty="0"/>
            </a:p>
          </p:txBody>
        </p:sp>
        <p:cxnSp>
          <p:nvCxnSpPr>
            <p:cNvPr id="127" name="Straight Arrow Connector 126"/>
            <p:cNvCxnSpPr>
              <a:stCxn id="90" idx="2"/>
            </p:cNvCxnSpPr>
            <p:nvPr/>
          </p:nvCxnSpPr>
          <p:spPr>
            <a:xfrm>
              <a:off x="4106956" y="5199202"/>
              <a:ext cx="1793961" cy="339752"/>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grpSp>
      <p:grpSp>
        <p:nvGrpSpPr>
          <p:cNvPr id="139" name="Group 138"/>
          <p:cNvGrpSpPr/>
          <p:nvPr/>
        </p:nvGrpSpPr>
        <p:grpSpPr>
          <a:xfrm>
            <a:off x="2316579" y="3067304"/>
            <a:ext cx="5296991" cy="3605465"/>
            <a:chOff x="2316579" y="3067304"/>
            <a:chExt cx="5296991" cy="3605465"/>
          </a:xfrm>
        </p:grpSpPr>
        <p:cxnSp>
          <p:nvCxnSpPr>
            <p:cNvPr id="135" name="Straight Arrow Connector 134"/>
            <p:cNvCxnSpPr/>
            <p:nvPr/>
          </p:nvCxnSpPr>
          <p:spPr>
            <a:xfrm>
              <a:off x="2316579" y="3067304"/>
              <a:ext cx="3584338" cy="3426753"/>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38" name="TextBox 137"/>
            <p:cNvSpPr txBox="1"/>
            <p:nvPr/>
          </p:nvSpPr>
          <p:spPr>
            <a:xfrm>
              <a:off x="5900917" y="6272659"/>
              <a:ext cx="1712653" cy="400110"/>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R</a:t>
              </a:r>
              <a:r>
                <a:rPr lang="en-US" sz="2000" baseline="-25000" dirty="0" smtClean="0"/>
                <a:t>1</a:t>
              </a:r>
              <a:r>
                <a:rPr lang="en-US" sz="2000" dirty="0" smtClean="0"/>
                <a:t> FIB: P direct</a:t>
              </a:r>
              <a:endParaRPr lang="en-US" sz="2000" baseline="-25000" dirty="0"/>
            </a:p>
          </p:txBody>
        </p:sp>
      </p:grpSp>
      <p:sp>
        <p:nvSpPr>
          <p:cNvPr id="90" name="TextBox 89"/>
          <p:cNvSpPr txBox="1"/>
          <p:nvPr/>
        </p:nvSpPr>
        <p:spPr>
          <a:xfrm>
            <a:off x="3425094" y="4817477"/>
            <a:ext cx="1363724" cy="381725"/>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sz="2000" dirty="0" smtClean="0"/>
              <a:t>FIB: P via R</a:t>
            </a:r>
            <a:r>
              <a:rPr lang="en-US" sz="2000" baseline="-25000" dirty="0" smtClean="0"/>
              <a:t>1</a:t>
            </a:r>
            <a:endParaRPr lang="en-US" sz="2000" baseline="-25000" dirty="0"/>
          </a:p>
        </p:txBody>
      </p:sp>
      <p:grpSp>
        <p:nvGrpSpPr>
          <p:cNvPr id="141" name="Group 140"/>
          <p:cNvGrpSpPr/>
          <p:nvPr/>
        </p:nvGrpSpPr>
        <p:grpSpPr>
          <a:xfrm>
            <a:off x="6869224" y="5163977"/>
            <a:ext cx="2274756" cy="930557"/>
            <a:chOff x="6869224" y="5163977"/>
            <a:chExt cx="2274756" cy="930557"/>
          </a:xfrm>
        </p:grpSpPr>
        <p:sp>
          <p:nvSpPr>
            <p:cNvPr id="132" name="TextBox 131"/>
            <p:cNvSpPr txBox="1"/>
            <p:nvPr/>
          </p:nvSpPr>
          <p:spPr>
            <a:xfrm>
              <a:off x="6869224" y="5571314"/>
              <a:ext cx="2274756" cy="523220"/>
            </a:xfrm>
            <a:prstGeom prst="rect">
              <a:avLst/>
            </a:prstGeom>
            <a:noFill/>
            <a:ln>
              <a:noFill/>
            </a:ln>
          </p:spPr>
          <p:txBody>
            <a:bodyPr wrap="none" rtlCol="0">
              <a:spAutoFit/>
            </a:bodyPr>
            <a:lstStyle/>
            <a:p>
              <a:r>
                <a:rPr lang="en-US" sz="2800" b="1" dirty="0" err="1" smtClean="0">
                  <a:solidFill>
                    <a:srgbClr val="FF0000"/>
                  </a:solidFill>
                </a:rPr>
                <a:t>Config</a:t>
              </a:r>
              <a:r>
                <a:rPr lang="en-US" sz="2800" b="1" dirty="0" smtClean="0">
                  <a:solidFill>
                    <a:srgbClr val="FF0000"/>
                  </a:solidFill>
                </a:rPr>
                <a:t> change</a:t>
              </a:r>
              <a:endParaRPr lang="en-US" sz="2800" b="1" dirty="0">
                <a:solidFill>
                  <a:srgbClr val="FF0000"/>
                </a:solidFill>
              </a:endParaRPr>
            </a:p>
          </p:txBody>
        </p:sp>
        <p:sp>
          <p:nvSpPr>
            <p:cNvPr id="140" name="TextBox 139"/>
            <p:cNvSpPr txBox="1"/>
            <p:nvPr/>
          </p:nvSpPr>
          <p:spPr>
            <a:xfrm>
              <a:off x="7584825" y="5163977"/>
              <a:ext cx="575147" cy="707886"/>
            </a:xfrm>
            <a:prstGeom prst="rect">
              <a:avLst/>
            </a:prstGeom>
            <a:noFill/>
          </p:spPr>
          <p:txBody>
            <a:bodyPr wrap="none" rtlCol="0">
              <a:spAutoFit/>
            </a:bodyPr>
            <a:lstStyle/>
            <a:p>
              <a:r>
                <a:rPr lang="en-US" sz="4000" dirty="0" smtClean="0">
                  <a:solidFill>
                    <a:srgbClr val="FF0000"/>
                  </a:solidFill>
                  <a:latin typeface="Zapf Dingbats"/>
                  <a:ea typeface="Zapf Dingbats"/>
                  <a:cs typeface="Zapf Dingbats"/>
                  <a:sym typeface="Zapf Dingbats"/>
                </a:rPr>
                <a:t>✖</a:t>
              </a:r>
              <a:endParaRPr lang="en-US" sz="4000" dirty="0">
                <a:solidFill>
                  <a:srgbClr val="FF0000"/>
                </a:solidFill>
              </a:endParaRPr>
            </a:p>
          </p:txBody>
        </p:sp>
      </p:grpSp>
      <p:grpSp>
        <p:nvGrpSpPr>
          <p:cNvPr id="142" name="Group 141"/>
          <p:cNvGrpSpPr/>
          <p:nvPr/>
        </p:nvGrpSpPr>
        <p:grpSpPr>
          <a:xfrm>
            <a:off x="7357064" y="5184575"/>
            <a:ext cx="1032204" cy="930557"/>
            <a:chOff x="7336444" y="5163977"/>
            <a:chExt cx="1032204" cy="930557"/>
          </a:xfrm>
        </p:grpSpPr>
        <p:sp>
          <p:nvSpPr>
            <p:cNvPr id="143" name="TextBox 142"/>
            <p:cNvSpPr txBox="1"/>
            <p:nvPr/>
          </p:nvSpPr>
          <p:spPr>
            <a:xfrm>
              <a:off x="7336444" y="5571314"/>
              <a:ext cx="1032204" cy="523220"/>
            </a:xfrm>
            <a:prstGeom prst="rect">
              <a:avLst/>
            </a:prstGeom>
            <a:noFill/>
            <a:ln>
              <a:noFill/>
            </a:ln>
          </p:spPr>
          <p:txBody>
            <a:bodyPr wrap="none" rtlCol="0">
              <a:spAutoFit/>
            </a:bodyPr>
            <a:lstStyle/>
            <a:p>
              <a:pPr algn="ctr"/>
              <a:r>
                <a:rPr lang="en-US" sz="2800" b="1" dirty="0" smtClean="0">
                  <a:solidFill>
                    <a:srgbClr val="FF0000"/>
                  </a:solidFill>
                </a:rPr>
                <a:t>Loop!</a:t>
              </a:r>
              <a:endParaRPr lang="en-US" sz="2800" b="1" dirty="0">
                <a:solidFill>
                  <a:srgbClr val="FF0000"/>
                </a:solidFill>
              </a:endParaRPr>
            </a:p>
          </p:txBody>
        </p:sp>
        <p:sp>
          <p:nvSpPr>
            <p:cNvPr id="144" name="TextBox 143"/>
            <p:cNvSpPr txBox="1"/>
            <p:nvPr/>
          </p:nvSpPr>
          <p:spPr>
            <a:xfrm>
              <a:off x="7584825" y="5163977"/>
              <a:ext cx="575147" cy="707886"/>
            </a:xfrm>
            <a:prstGeom prst="rect">
              <a:avLst/>
            </a:prstGeom>
            <a:noFill/>
          </p:spPr>
          <p:txBody>
            <a:bodyPr wrap="none" rtlCol="0">
              <a:spAutoFit/>
            </a:bodyPr>
            <a:lstStyle/>
            <a:p>
              <a:r>
                <a:rPr lang="en-US" sz="4000" dirty="0" smtClean="0">
                  <a:solidFill>
                    <a:srgbClr val="FF0000"/>
                  </a:solidFill>
                  <a:latin typeface="Zapf Dingbats"/>
                  <a:ea typeface="Zapf Dingbats"/>
                  <a:cs typeface="Zapf Dingbats"/>
                  <a:sym typeface="Zapf Dingbats"/>
                </a:rPr>
                <a:t>✖</a:t>
              </a:r>
              <a:endParaRPr lang="en-US" sz="4000" dirty="0">
                <a:solidFill>
                  <a:srgbClr val="FF0000"/>
                </a:solidFill>
              </a:endParaRPr>
            </a:p>
          </p:txBody>
        </p:sp>
      </p:grpSp>
      <p:sp>
        <p:nvSpPr>
          <p:cNvPr id="145" name="TextBox 144"/>
          <p:cNvSpPr txBox="1"/>
          <p:nvPr/>
        </p:nvSpPr>
        <p:spPr>
          <a:xfrm>
            <a:off x="3983" y="2770049"/>
            <a:ext cx="9144000" cy="2062103"/>
          </a:xfrm>
          <a:prstGeom prst="rect">
            <a:avLst/>
          </a:prstGeom>
          <a:solidFill>
            <a:schemeClr val="tx1">
              <a:lumMod val="85000"/>
              <a:lumOff val="15000"/>
            </a:schemeClr>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endParaRPr lang="en-US" sz="3200" dirty="0" smtClean="0">
              <a:solidFill>
                <a:schemeClr val="accent3">
                  <a:lumMod val="40000"/>
                  <a:lumOff val="60000"/>
                </a:schemeClr>
              </a:solidFill>
            </a:endParaRPr>
          </a:p>
          <a:p>
            <a:r>
              <a:rPr lang="en-US" sz="3200" dirty="0" smtClean="0">
                <a:solidFill>
                  <a:schemeClr val="accent3">
                    <a:lumMod val="40000"/>
                    <a:lumOff val="60000"/>
                  </a:schemeClr>
                </a:solidFill>
              </a:rPr>
              <a:t>Use HBG to check data plane consistency</a:t>
            </a:r>
            <a:endParaRPr lang="en-US" sz="3200" dirty="0">
              <a:solidFill>
                <a:schemeClr val="accent3">
                  <a:lumMod val="40000"/>
                  <a:lumOff val="60000"/>
                </a:schemeClr>
              </a:solidFill>
            </a:endParaRPr>
          </a:p>
          <a:p>
            <a:r>
              <a:rPr lang="en-US" sz="3200" dirty="0" smtClean="0">
                <a:solidFill>
                  <a:schemeClr val="accent3">
                    <a:lumMod val="40000"/>
                    <a:lumOff val="60000"/>
                  </a:schemeClr>
                </a:solidFill>
              </a:rPr>
              <a:t>Postpone checking FIB entries with no root cause.</a:t>
            </a:r>
          </a:p>
          <a:p>
            <a:r>
              <a:rPr lang="en-US" sz="3200" dirty="0" smtClean="0">
                <a:solidFill>
                  <a:schemeClr val="accent3">
                    <a:lumMod val="40000"/>
                    <a:lumOff val="60000"/>
                  </a:schemeClr>
                </a:solidFill>
              </a:rPr>
              <a:t> </a:t>
            </a:r>
            <a:endParaRPr lang="en-US" sz="3200" dirty="0" smtClean="0">
              <a:solidFill>
                <a:schemeClr val="accent2">
                  <a:lumMod val="40000"/>
                  <a:lumOff val="60000"/>
                </a:schemeClr>
              </a:solidFill>
            </a:endParaRPr>
          </a:p>
        </p:txBody>
      </p:sp>
    </p:spTree>
    <p:extLst>
      <p:ext uri="{BB962C8B-B14F-4D97-AF65-F5344CB8AC3E}">
        <p14:creationId xmlns:p14="http://schemas.microsoft.com/office/powerpoint/2010/main" val="39907125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30"/>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139"/>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4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4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500" y="274638"/>
            <a:ext cx="8229600" cy="1143000"/>
          </a:xfrm>
        </p:spPr>
        <p:txBody>
          <a:bodyPr/>
          <a:lstStyle/>
          <a:p>
            <a:pPr algn="l"/>
            <a:r>
              <a:rPr lang="en-US" dirty="0" smtClean="0">
                <a:latin typeface="Gill Sans"/>
                <a:cs typeface="Gill Sans"/>
              </a:rPr>
              <a:t>Limitations</a:t>
            </a:r>
            <a:endParaRPr lang="en-US" dirty="0">
              <a:latin typeface="Gill Sans"/>
              <a:cs typeface="Gill Sans"/>
            </a:endParaRPr>
          </a:p>
        </p:txBody>
      </p:sp>
      <p:sp>
        <p:nvSpPr>
          <p:cNvPr id="3" name="Content Placeholder 2"/>
          <p:cNvSpPr>
            <a:spLocks noGrp="1"/>
          </p:cNvSpPr>
          <p:nvPr>
            <p:ph idx="1"/>
          </p:nvPr>
        </p:nvSpPr>
        <p:spPr>
          <a:xfrm>
            <a:off x="277500" y="1480380"/>
            <a:ext cx="8803608" cy="4941784"/>
          </a:xfrm>
        </p:spPr>
        <p:txBody>
          <a:bodyPr>
            <a:normAutofit/>
          </a:bodyPr>
          <a:lstStyle/>
          <a:p>
            <a:pPr marL="0" indent="0">
              <a:buNone/>
            </a:pPr>
            <a:r>
              <a:rPr lang="en-US" sz="3600" dirty="0">
                <a:latin typeface="Gill Sans"/>
                <a:cs typeface="Gill Sans"/>
              </a:rPr>
              <a:t>We will capture transient </a:t>
            </a:r>
            <a:r>
              <a:rPr lang="en-US" sz="3600" dirty="0" smtClean="0">
                <a:latin typeface="Gill Sans"/>
                <a:cs typeface="Gill Sans"/>
              </a:rPr>
              <a:t>faults: too many?</a:t>
            </a:r>
            <a:endParaRPr lang="en-US" sz="3600" dirty="0">
              <a:latin typeface="Gill Sans"/>
              <a:cs typeface="Gill Sans"/>
            </a:endParaRPr>
          </a:p>
          <a:p>
            <a:pPr lvl="1"/>
            <a:r>
              <a:rPr lang="en-US" sz="3200" i="1" dirty="0">
                <a:latin typeface="Gill Sans"/>
                <a:cs typeface="Gill Sans"/>
              </a:rPr>
              <a:t>Wait </a:t>
            </a:r>
            <a:r>
              <a:rPr lang="en-US" sz="3200" i="1" dirty="0" smtClean="0">
                <a:latin typeface="Gill Sans"/>
                <a:cs typeface="Gill Sans"/>
              </a:rPr>
              <a:t>a bit before </a:t>
            </a:r>
            <a:r>
              <a:rPr lang="en-US" sz="3200" i="1" dirty="0">
                <a:latin typeface="Gill Sans"/>
                <a:cs typeface="Gill Sans"/>
              </a:rPr>
              <a:t>alerting </a:t>
            </a:r>
            <a:r>
              <a:rPr lang="en-US" sz="3200" i="1" dirty="0" smtClean="0">
                <a:latin typeface="Gill Sans"/>
                <a:cs typeface="Gill Sans"/>
              </a:rPr>
              <a:t>operator.</a:t>
            </a:r>
            <a:endParaRPr lang="en-US" sz="3200" i="1" dirty="0">
              <a:latin typeface="Gill Sans"/>
              <a:cs typeface="Gill Sans"/>
            </a:endParaRPr>
          </a:p>
          <a:p>
            <a:pPr marL="0" indent="0">
              <a:spcBef>
                <a:spcPts val="1400"/>
              </a:spcBef>
              <a:buNone/>
            </a:pPr>
            <a:r>
              <a:rPr lang="en-US" sz="3600" dirty="0" smtClean="0">
                <a:latin typeface="Gill Sans"/>
                <a:cs typeface="Gill Sans"/>
              </a:rPr>
              <a:t>Probabilistic provenance – false root causes.</a:t>
            </a:r>
          </a:p>
          <a:p>
            <a:pPr marL="0" indent="0">
              <a:spcBef>
                <a:spcPts val="1468"/>
              </a:spcBef>
              <a:buNone/>
            </a:pPr>
            <a:r>
              <a:rPr lang="en-US" sz="3600" dirty="0" smtClean="0">
                <a:latin typeface="Gill Sans"/>
                <a:cs typeface="Gill Sans"/>
              </a:rPr>
              <a:t>Undoing effects automatically may not always be safe or feasible</a:t>
            </a:r>
            <a:r>
              <a:rPr lang="en-US" sz="3600" dirty="0">
                <a:latin typeface="Gill Sans"/>
                <a:cs typeface="Gill Sans"/>
              </a:rPr>
              <a:t>.</a:t>
            </a:r>
            <a:endParaRPr lang="en-US" sz="3600" dirty="0" smtClean="0">
              <a:latin typeface="Gill Sans"/>
              <a:cs typeface="Gill Sans"/>
            </a:endParaRPr>
          </a:p>
          <a:p>
            <a:pPr lvl="1"/>
            <a:r>
              <a:rPr lang="en-US" sz="3200" i="1" dirty="0" smtClean="0">
                <a:latin typeface="Gill Sans"/>
                <a:cs typeface="Gill Sans"/>
              </a:rPr>
              <a:t>Route withdrawals due to link failures cannot be </a:t>
            </a:r>
            <a:r>
              <a:rPr lang="en-US" sz="3200" i="1" dirty="0" smtClean="0">
                <a:latin typeface="Gill Sans"/>
                <a:cs typeface="Gill Sans"/>
              </a:rPr>
              <a:t>blocked or fixed.</a:t>
            </a:r>
            <a:endParaRPr lang="en-US" sz="3200" i="1" dirty="0" smtClean="0">
              <a:latin typeface="Gill Sans"/>
              <a:cs typeface="Gill Sans"/>
            </a:endParaRPr>
          </a:p>
        </p:txBody>
      </p:sp>
    </p:spTree>
    <p:extLst>
      <p:ext uri="{BB962C8B-B14F-4D97-AF65-F5344CB8AC3E}">
        <p14:creationId xmlns:p14="http://schemas.microsoft.com/office/powerpoint/2010/main" val="12415722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4818"/>
            <a:ext cx="8229600" cy="1143000"/>
          </a:xfrm>
        </p:spPr>
        <p:txBody>
          <a:bodyPr/>
          <a:lstStyle/>
          <a:p>
            <a:pPr algn="l"/>
            <a:r>
              <a:rPr lang="en-US" dirty="0" smtClean="0">
                <a:latin typeface="Gill Sans"/>
                <a:cs typeface="Gill Sans"/>
              </a:rPr>
              <a:t>What next?</a:t>
            </a:r>
            <a:endParaRPr lang="en-US" dirty="0">
              <a:latin typeface="Gill Sans"/>
              <a:cs typeface="Gill Sans"/>
            </a:endParaRPr>
          </a:p>
        </p:txBody>
      </p:sp>
      <p:sp>
        <p:nvSpPr>
          <p:cNvPr id="3" name="Content Placeholder 2"/>
          <p:cNvSpPr>
            <a:spLocks noGrp="1"/>
          </p:cNvSpPr>
          <p:nvPr>
            <p:ph idx="1"/>
          </p:nvPr>
        </p:nvSpPr>
        <p:spPr>
          <a:xfrm>
            <a:off x="457199" y="1647789"/>
            <a:ext cx="8971333" cy="4525963"/>
          </a:xfrm>
        </p:spPr>
        <p:txBody>
          <a:bodyPr>
            <a:noAutofit/>
          </a:bodyPr>
          <a:lstStyle/>
          <a:p>
            <a:pPr marL="0" indent="0">
              <a:buNone/>
            </a:pPr>
            <a:r>
              <a:rPr lang="en-US" sz="3600" dirty="0" smtClean="0">
                <a:latin typeface="Gill Sans"/>
                <a:cs typeface="Gill Sans"/>
              </a:rPr>
              <a:t>Is passive mode</a:t>
            </a:r>
            <a:r>
              <a:rPr lang="en-US" sz="3600" b="1" dirty="0" smtClean="0">
                <a:latin typeface="Gill Sans"/>
                <a:cs typeface="Gill Sans"/>
              </a:rPr>
              <a:t> </a:t>
            </a:r>
            <a:r>
              <a:rPr lang="en-US" sz="3600" dirty="0" smtClean="0">
                <a:latin typeface="Gill Sans"/>
                <a:cs typeface="Gill Sans"/>
              </a:rPr>
              <a:t>useful / enough?</a:t>
            </a:r>
          </a:p>
          <a:p>
            <a:pPr marL="0" indent="0">
              <a:spcBef>
                <a:spcPts val="2100"/>
              </a:spcBef>
              <a:buNone/>
            </a:pPr>
            <a:r>
              <a:rPr lang="en-US" sz="3600" dirty="0" smtClean="0">
                <a:latin typeface="Gill Sans"/>
                <a:cs typeface="Gill Sans"/>
              </a:rPr>
              <a:t>How to avoid policy specification?</a:t>
            </a:r>
          </a:p>
          <a:p>
            <a:pPr marL="0" indent="0">
              <a:spcBef>
                <a:spcPts val="2100"/>
              </a:spcBef>
              <a:buNone/>
            </a:pPr>
            <a:r>
              <a:rPr lang="en-US" sz="3600" dirty="0" smtClean="0">
                <a:latin typeface="Gill Sans"/>
                <a:cs typeface="Gill Sans"/>
              </a:rPr>
              <a:t>What is a tolerable false positive/negative threshold?</a:t>
            </a:r>
          </a:p>
          <a:p>
            <a:pPr marL="0" indent="0">
              <a:spcBef>
                <a:spcPts val="2100"/>
              </a:spcBef>
              <a:buNone/>
            </a:pPr>
            <a:r>
              <a:rPr lang="en-US" sz="3600" smtClean="0">
                <a:latin typeface="Gill Sans"/>
                <a:cs typeface="Gill Sans"/>
              </a:rPr>
              <a:t>Distributed </a:t>
            </a:r>
            <a:r>
              <a:rPr lang="en-US" sz="3600" smtClean="0">
                <a:latin typeface="Gill Sans"/>
                <a:cs typeface="Gill Sans"/>
              </a:rPr>
              <a:t>verification</a:t>
            </a:r>
            <a:endParaRPr lang="en-US" sz="3600" dirty="0" smtClean="0">
              <a:latin typeface="Gill Sans"/>
              <a:cs typeface="Gill Sans"/>
            </a:endParaRPr>
          </a:p>
          <a:p>
            <a:pPr lvl="1"/>
            <a:r>
              <a:rPr lang="en-US" sz="3200" dirty="0" smtClean="0">
                <a:latin typeface="Gill Sans"/>
                <a:cs typeface="Gill Sans"/>
              </a:rPr>
              <a:t>Safe </a:t>
            </a:r>
            <a:r>
              <a:rPr lang="en-US" sz="3200" dirty="0" smtClean="0">
                <a:latin typeface="Gill Sans"/>
                <a:cs typeface="Gill Sans"/>
              </a:rPr>
              <a:t>to check some properties locally?</a:t>
            </a:r>
          </a:p>
          <a:p>
            <a:endParaRPr lang="en-US" sz="3600" dirty="0"/>
          </a:p>
        </p:txBody>
      </p:sp>
    </p:spTree>
    <p:extLst>
      <p:ext uri="{BB962C8B-B14F-4D97-AF65-F5344CB8AC3E}">
        <p14:creationId xmlns:p14="http://schemas.microsoft.com/office/powerpoint/2010/main" val="33760143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Oval 3"/>
          <p:cNvSpPr/>
          <p:nvPr/>
        </p:nvSpPr>
        <p:spPr>
          <a:xfrm>
            <a:off x="3370636" y="2977204"/>
            <a:ext cx="493190" cy="495674"/>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dirty="0" smtClean="0">
                <a:latin typeface="Arial" charset="0"/>
                <a:ea typeface="Arial" charset="0"/>
                <a:cs typeface="Arial" charset="0"/>
              </a:rPr>
              <a:t>R</a:t>
            </a:r>
            <a:r>
              <a:rPr lang="en-US" sz="1600" baseline="-25000" dirty="0">
                <a:latin typeface="Arial" charset="0"/>
                <a:ea typeface="Arial" charset="0"/>
                <a:cs typeface="Arial" charset="0"/>
              </a:rPr>
              <a:t>1</a:t>
            </a:r>
          </a:p>
        </p:txBody>
      </p:sp>
      <p:sp>
        <p:nvSpPr>
          <p:cNvPr id="6" name="Oval 5"/>
          <p:cNvSpPr/>
          <p:nvPr/>
        </p:nvSpPr>
        <p:spPr>
          <a:xfrm>
            <a:off x="5567151" y="2977204"/>
            <a:ext cx="493190" cy="495674"/>
          </a:xfrm>
          <a:prstGeom prst="ellipse">
            <a:avLst/>
          </a:prstGeom>
        </p:spPr>
        <p:style>
          <a:lnRef idx="0">
            <a:schemeClr val="accent1"/>
          </a:lnRef>
          <a:fillRef idx="3">
            <a:schemeClr val="accent1"/>
          </a:fillRef>
          <a:effectRef idx="3">
            <a:schemeClr val="accent1"/>
          </a:effectRef>
          <a:fontRef idx="minor">
            <a:schemeClr val="lt1"/>
          </a:fontRef>
        </p:style>
        <p:txBody>
          <a:bodyPr lIns="0" tIns="0" rIns="0" bIns="0" rtlCol="0" anchor="ctr"/>
          <a:lstStyle/>
          <a:p>
            <a:pPr algn="ctr"/>
            <a:r>
              <a:rPr lang="en-US" sz="1600" dirty="0" smtClean="0">
                <a:latin typeface="Arial" charset="0"/>
                <a:ea typeface="Arial" charset="0"/>
                <a:cs typeface="Arial" charset="0"/>
              </a:rPr>
              <a:t>R</a:t>
            </a:r>
            <a:r>
              <a:rPr lang="en-US" sz="1600" baseline="-25000" dirty="0">
                <a:latin typeface="Arial" charset="0"/>
                <a:ea typeface="Arial" charset="0"/>
                <a:cs typeface="Arial" charset="0"/>
              </a:rPr>
              <a:t>2</a:t>
            </a:r>
          </a:p>
        </p:txBody>
      </p:sp>
      <p:cxnSp>
        <p:nvCxnSpPr>
          <p:cNvPr id="8" name="Straight Connector 7"/>
          <p:cNvCxnSpPr>
            <a:stCxn id="4" idx="6"/>
            <a:endCxn id="6" idx="2"/>
          </p:cNvCxnSpPr>
          <p:nvPr/>
        </p:nvCxnSpPr>
        <p:spPr>
          <a:xfrm>
            <a:off x="3863826" y="3225042"/>
            <a:ext cx="1703325"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64" idx="2"/>
            <a:endCxn id="4" idx="0"/>
          </p:cNvCxnSpPr>
          <p:nvPr/>
        </p:nvCxnSpPr>
        <p:spPr>
          <a:xfrm flipH="1">
            <a:off x="3617232" y="2511093"/>
            <a:ext cx="707533" cy="46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64" name="Cloud 63"/>
          <p:cNvSpPr/>
          <p:nvPr/>
        </p:nvSpPr>
        <p:spPr>
          <a:xfrm>
            <a:off x="4322324" y="2289894"/>
            <a:ext cx="786906" cy="442397"/>
          </a:xfrm>
          <a:prstGeom prst="cloud">
            <a:avLst/>
          </a:prstGeom>
          <a:solidFill>
            <a:srgbClr val="EBEBEB"/>
          </a:solidFill>
          <a:ln>
            <a:noFill/>
          </a:ln>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600" smtClean="0">
                <a:latin typeface="Arial" charset="0"/>
                <a:ea typeface="Arial" charset="0"/>
                <a:cs typeface="Arial" charset="0"/>
              </a:rPr>
              <a:t>P</a:t>
            </a:r>
            <a:endParaRPr lang="en-US" sz="1600" dirty="0">
              <a:latin typeface="Arial" charset="0"/>
              <a:ea typeface="Arial" charset="0"/>
              <a:cs typeface="Arial" charset="0"/>
            </a:endParaRPr>
          </a:p>
        </p:txBody>
      </p:sp>
      <p:cxnSp>
        <p:nvCxnSpPr>
          <p:cNvPr id="65" name="Straight Connector 64"/>
          <p:cNvCxnSpPr>
            <a:stCxn id="64" idx="0"/>
            <a:endCxn id="6" idx="0"/>
          </p:cNvCxnSpPr>
          <p:nvPr/>
        </p:nvCxnSpPr>
        <p:spPr>
          <a:xfrm>
            <a:off x="5108574" y="2511093"/>
            <a:ext cx="705173" cy="466112"/>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6" name="Rounded Rectangle 35"/>
          <p:cNvSpPr/>
          <p:nvPr/>
        </p:nvSpPr>
        <p:spPr>
          <a:xfrm>
            <a:off x="5805889" y="3360556"/>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smtClean="0">
                <a:latin typeface="Arial" charset="0"/>
                <a:ea typeface="Arial" charset="0"/>
                <a:cs typeface="Arial" charset="0"/>
              </a:rPr>
              <a:t>iBGP</a:t>
            </a:r>
            <a:endParaRPr lang="en-US" sz="1600" dirty="0">
              <a:latin typeface="Arial" charset="0"/>
              <a:ea typeface="Arial" charset="0"/>
              <a:cs typeface="Arial" charset="0"/>
            </a:endParaRPr>
          </a:p>
        </p:txBody>
      </p:sp>
      <p:cxnSp>
        <p:nvCxnSpPr>
          <p:cNvPr id="15" name="Straight Connector 14"/>
          <p:cNvCxnSpPr>
            <a:stCxn id="52" idx="3"/>
            <a:endCxn id="36" idx="1"/>
          </p:cNvCxnSpPr>
          <p:nvPr/>
        </p:nvCxnSpPr>
        <p:spPr>
          <a:xfrm>
            <a:off x="3617230" y="3502407"/>
            <a:ext cx="2188659" cy="1"/>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2" name="Rounded Rectangle 51"/>
          <p:cNvSpPr/>
          <p:nvPr/>
        </p:nvSpPr>
        <p:spPr>
          <a:xfrm>
            <a:off x="3019339" y="3360555"/>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smtClean="0">
                <a:latin typeface="Arial" charset="0"/>
                <a:ea typeface="Arial" charset="0"/>
                <a:cs typeface="Arial" charset="0"/>
              </a:rPr>
              <a:t>iBGP</a:t>
            </a:r>
            <a:endParaRPr lang="en-US" sz="1600" dirty="0">
              <a:latin typeface="Arial" charset="0"/>
              <a:ea typeface="Arial" charset="0"/>
              <a:cs typeface="Arial" charset="0"/>
            </a:endParaRPr>
          </a:p>
        </p:txBody>
      </p:sp>
      <p:sp>
        <p:nvSpPr>
          <p:cNvPr id="119" name="Rounded Rectangle 118"/>
          <p:cNvSpPr/>
          <p:nvPr/>
        </p:nvSpPr>
        <p:spPr>
          <a:xfrm>
            <a:off x="5805889" y="2823038"/>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sp>
        <p:nvSpPr>
          <p:cNvPr id="120" name="Rounded Rectangle 119"/>
          <p:cNvSpPr/>
          <p:nvPr/>
        </p:nvSpPr>
        <p:spPr>
          <a:xfrm>
            <a:off x="3019339" y="2823036"/>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sp>
        <p:nvSpPr>
          <p:cNvPr id="121" name="Rounded Rectangle 120"/>
          <p:cNvSpPr/>
          <p:nvPr/>
        </p:nvSpPr>
        <p:spPr>
          <a:xfrm>
            <a:off x="4413300" y="2047397"/>
            <a:ext cx="597891" cy="283704"/>
          </a:xfrm>
          <a:prstGeom prst="roundRect">
            <a:avLst/>
          </a:prstGeom>
        </p:spPr>
        <p:style>
          <a:lnRef idx="0">
            <a:schemeClr val="accent2"/>
          </a:lnRef>
          <a:fillRef idx="3">
            <a:schemeClr val="accent2"/>
          </a:fillRef>
          <a:effectRef idx="3">
            <a:schemeClr val="accent2"/>
          </a:effectRef>
          <a:fontRef idx="minor">
            <a:schemeClr val="lt1"/>
          </a:fontRef>
        </p:style>
        <p:txBody>
          <a:bodyPr lIns="0" tIns="0" rIns="0" bIns="0" rtlCol="0" anchor="ctr"/>
          <a:lstStyle/>
          <a:p>
            <a:pPr algn="ctr"/>
            <a:r>
              <a:rPr lang="en-US" sz="1600" dirty="0" err="1">
                <a:latin typeface="Arial" charset="0"/>
                <a:ea typeface="Arial" charset="0"/>
                <a:cs typeface="Arial" charset="0"/>
              </a:rPr>
              <a:t>e</a:t>
            </a:r>
            <a:r>
              <a:rPr lang="en-US" sz="1600" dirty="0" err="1" smtClean="0">
                <a:latin typeface="Arial" charset="0"/>
                <a:ea typeface="Arial" charset="0"/>
                <a:cs typeface="Arial" charset="0"/>
              </a:rPr>
              <a:t>BGP</a:t>
            </a:r>
            <a:endParaRPr lang="en-US" sz="1600" dirty="0">
              <a:latin typeface="Arial" charset="0"/>
              <a:ea typeface="Arial" charset="0"/>
              <a:cs typeface="Arial" charset="0"/>
            </a:endParaRPr>
          </a:p>
        </p:txBody>
      </p:sp>
      <p:cxnSp>
        <p:nvCxnSpPr>
          <p:cNvPr id="126" name="Straight Connector 125"/>
          <p:cNvCxnSpPr>
            <a:stCxn id="120" idx="0"/>
            <a:endCxn id="121" idx="1"/>
          </p:cNvCxnSpPr>
          <p:nvPr/>
        </p:nvCxnSpPr>
        <p:spPr>
          <a:xfrm flipV="1">
            <a:off x="3318286" y="2189249"/>
            <a:ext cx="1095015" cy="633787"/>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a:stCxn id="121" idx="3"/>
            <a:endCxn id="119" idx="0"/>
          </p:cNvCxnSpPr>
          <p:nvPr/>
        </p:nvCxnSpPr>
        <p:spPr>
          <a:xfrm>
            <a:off x="5011191" y="2189249"/>
            <a:ext cx="1093644" cy="633788"/>
          </a:xfrm>
          <a:prstGeom prst="line">
            <a:avLst/>
          </a:prstGeom>
          <a:ln w="19050">
            <a:solidFill>
              <a:schemeClr val="accent2"/>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51" name="TextBox 150"/>
          <p:cNvSpPr txBox="1"/>
          <p:nvPr/>
        </p:nvSpPr>
        <p:spPr>
          <a:xfrm>
            <a:off x="2396983" y="3115540"/>
            <a:ext cx="575177" cy="246222"/>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R</a:t>
            </a:r>
            <a:r>
              <a:rPr lang="en-US" sz="1600" baseline="-25000" dirty="0">
                <a:latin typeface="Arial" charset="0"/>
                <a:ea typeface="Arial" charset="0"/>
                <a:cs typeface="Arial" charset="0"/>
              </a:rPr>
              <a:t>2</a:t>
            </a:r>
            <a:endParaRPr lang="en-US" sz="1600" baseline="-25000" dirty="0" smtClean="0">
              <a:latin typeface="Arial" charset="0"/>
              <a:ea typeface="Arial" charset="0"/>
              <a:cs typeface="Arial" charset="0"/>
            </a:endParaRPr>
          </a:p>
        </p:txBody>
      </p:sp>
      <p:sp>
        <p:nvSpPr>
          <p:cNvPr id="159" name="TextBox 158"/>
          <p:cNvSpPr txBox="1"/>
          <p:nvPr/>
        </p:nvSpPr>
        <p:spPr>
          <a:xfrm>
            <a:off x="1548191" y="3405083"/>
            <a:ext cx="1424919"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 R</a:t>
            </a:r>
            <a:r>
              <a:rPr lang="en-US" sz="1600" baseline="-25000" dirty="0" smtClean="0">
                <a:latin typeface="Arial" charset="0"/>
                <a:ea typeface="Arial" charset="0"/>
                <a:cs typeface="Arial" charset="0"/>
              </a:rPr>
              <a:t>2</a:t>
            </a:r>
          </a:p>
        </p:txBody>
      </p:sp>
      <p:sp>
        <p:nvSpPr>
          <p:cNvPr id="41" name="TextBox 40"/>
          <p:cNvSpPr txBox="1"/>
          <p:nvPr/>
        </p:nvSpPr>
        <p:spPr>
          <a:xfrm>
            <a:off x="1548191" y="3657105"/>
            <a:ext cx="1424920"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=20, Ext</a:t>
            </a:r>
            <a:endParaRPr lang="en-US" sz="1600" baseline="-25000" dirty="0" smtClean="0">
              <a:latin typeface="Arial" charset="0"/>
              <a:ea typeface="Arial" charset="0"/>
              <a:cs typeface="Arial" charset="0"/>
            </a:endParaRPr>
          </a:p>
        </p:txBody>
      </p:sp>
      <p:sp>
        <p:nvSpPr>
          <p:cNvPr id="42" name="TextBox 41"/>
          <p:cNvSpPr txBox="1"/>
          <p:nvPr/>
        </p:nvSpPr>
        <p:spPr>
          <a:xfrm>
            <a:off x="6469431" y="3106742"/>
            <a:ext cx="1489235" cy="255020"/>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Ext</a:t>
            </a:r>
            <a:endParaRPr lang="en-US" sz="1600" baseline="-25000" dirty="0" smtClean="0">
              <a:latin typeface="Arial" charset="0"/>
              <a:ea typeface="Arial" charset="0"/>
              <a:cs typeface="Arial" charset="0"/>
            </a:endParaRPr>
          </a:p>
        </p:txBody>
      </p:sp>
      <p:sp>
        <p:nvSpPr>
          <p:cNvPr id="44" name="TextBox 43"/>
          <p:cNvSpPr txBox="1"/>
          <p:nvPr/>
        </p:nvSpPr>
        <p:spPr>
          <a:xfrm>
            <a:off x="6469432" y="3391752"/>
            <a:ext cx="1489235"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=30, Ext</a:t>
            </a:r>
            <a:endParaRPr lang="en-US" sz="1600" baseline="-25000" dirty="0" smtClean="0">
              <a:latin typeface="Arial" charset="0"/>
              <a:ea typeface="Arial" charset="0"/>
              <a:cs typeface="Arial" charset="0"/>
            </a:endParaRPr>
          </a:p>
        </p:txBody>
      </p:sp>
      <p:grpSp>
        <p:nvGrpSpPr>
          <p:cNvPr id="9" name="Group 8"/>
          <p:cNvGrpSpPr/>
          <p:nvPr/>
        </p:nvGrpSpPr>
        <p:grpSpPr>
          <a:xfrm>
            <a:off x="7261360" y="3360555"/>
            <a:ext cx="394926" cy="522955"/>
            <a:chOff x="7261360" y="3360555"/>
            <a:chExt cx="394926" cy="522955"/>
          </a:xfrm>
        </p:grpSpPr>
        <p:sp>
          <p:nvSpPr>
            <p:cNvPr id="46" name="TextBox 45"/>
            <p:cNvSpPr txBox="1"/>
            <p:nvPr/>
          </p:nvSpPr>
          <p:spPr>
            <a:xfrm>
              <a:off x="7261360" y="3637289"/>
              <a:ext cx="394926" cy="246221"/>
            </a:xfrm>
            <a:prstGeom prst="rect">
              <a:avLst/>
            </a:prstGeom>
            <a:noFill/>
          </p:spPr>
          <p:txBody>
            <a:bodyPr wrap="square" lIns="0" tIns="0" rIns="0" bIns="0" rtlCol="0">
              <a:spAutoFit/>
            </a:bodyPr>
            <a:lstStyle/>
            <a:p>
              <a:r>
                <a:rPr lang="en-US" sz="1600" b="1" dirty="0">
                  <a:solidFill>
                    <a:srgbClr val="FF0000"/>
                  </a:solidFill>
                  <a:latin typeface="Arial" charset="0"/>
                  <a:ea typeface="Arial" charset="0"/>
                  <a:cs typeface="Arial" charset="0"/>
                </a:rPr>
                <a:t>1</a:t>
              </a:r>
              <a:r>
                <a:rPr lang="en-US" sz="1600" b="1" dirty="0" smtClean="0">
                  <a:solidFill>
                    <a:srgbClr val="FF0000"/>
                  </a:solidFill>
                  <a:latin typeface="Arial" charset="0"/>
                  <a:ea typeface="Arial" charset="0"/>
                  <a:cs typeface="Arial" charset="0"/>
                </a:rPr>
                <a:t>0</a:t>
              </a:r>
              <a:endParaRPr lang="en-US" sz="1600" b="1" dirty="0">
                <a:solidFill>
                  <a:srgbClr val="FF0000"/>
                </a:solidFill>
                <a:latin typeface="Arial" charset="0"/>
                <a:ea typeface="Arial" charset="0"/>
                <a:cs typeface="Arial" charset="0"/>
              </a:endParaRPr>
            </a:p>
          </p:txBody>
        </p:sp>
        <p:cxnSp>
          <p:nvCxnSpPr>
            <p:cNvPr id="3" name="Straight Connector 2"/>
            <p:cNvCxnSpPr/>
            <p:nvPr/>
          </p:nvCxnSpPr>
          <p:spPr>
            <a:xfrm flipV="1">
              <a:off x="7261360" y="3360555"/>
              <a:ext cx="237687" cy="290749"/>
            </a:xfrm>
            <a:prstGeom prst="line">
              <a:avLst/>
            </a:prstGeom>
            <a:ln w="57150"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57" name="Group 56"/>
          <p:cNvGrpSpPr/>
          <p:nvPr/>
        </p:nvGrpSpPr>
        <p:grpSpPr>
          <a:xfrm>
            <a:off x="4190772" y="3385924"/>
            <a:ext cx="1073664" cy="246221"/>
            <a:chOff x="4062866" y="1620772"/>
            <a:chExt cx="1073664" cy="246221"/>
          </a:xfrm>
        </p:grpSpPr>
        <p:sp>
          <p:nvSpPr>
            <p:cNvPr id="58" name="TextBox 57"/>
            <p:cNvSpPr txBox="1"/>
            <p:nvPr/>
          </p:nvSpPr>
          <p:spPr>
            <a:xfrm>
              <a:off x="4181232" y="1620772"/>
              <a:ext cx="955298" cy="246221"/>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=10</a:t>
              </a:r>
            </a:p>
          </p:txBody>
        </p:sp>
        <p:sp>
          <p:nvSpPr>
            <p:cNvPr id="60" name="Left Arrow 59"/>
            <p:cNvSpPr/>
            <p:nvPr/>
          </p:nvSpPr>
          <p:spPr>
            <a:xfrm>
              <a:off x="4062866" y="1700619"/>
              <a:ext cx="121453" cy="7789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61" name="TextBox 60"/>
          <p:cNvSpPr txBox="1"/>
          <p:nvPr/>
        </p:nvSpPr>
        <p:spPr>
          <a:xfrm>
            <a:off x="1535146" y="3400272"/>
            <a:ext cx="1424919" cy="246221"/>
          </a:xfrm>
          <a:prstGeom prst="rect">
            <a:avLst/>
          </a:prstGeom>
          <a:ln w="19050">
            <a:solidFill>
              <a:schemeClr val="accent2"/>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a:t>
            </a:r>
            <a:r>
              <a:rPr lang="en-US" sz="1600" dirty="0" smtClean="0">
                <a:solidFill>
                  <a:srgbClr val="FF0000"/>
                </a:solidFill>
                <a:latin typeface="Arial" charset="0"/>
                <a:ea typeface="Arial" charset="0"/>
                <a:cs typeface="Arial" charset="0"/>
              </a:rPr>
              <a:t>10</a:t>
            </a:r>
            <a:r>
              <a:rPr lang="en-US" sz="1600" dirty="0" smtClean="0">
                <a:latin typeface="Arial" charset="0"/>
                <a:ea typeface="Arial" charset="0"/>
                <a:cs typeface="Arial" charset="0"/>
              </a:rPr>
              <a:t>, R</a:t>
            </a:r>
            <a:r>
              <a:rPr lang="en-US" sz="1600" baseline="-25000" dirty="0" smtClean="0">
                <a:latin typeface="Arial" charset="0"/>
                <a:ea typeface="Arial" charset="0"/>
                <a:cs typeface="Arial" charset="0"/>
              </a:rPr>
              <a:t>2</a:t>
            </a:r>
          </a:p>
        </p:txBody>
      </p:sp>
      <p:sp>
        <p:nvSpPr>
          <p:cNvPr id="63" name="TextBox 62"/>
          <p:cNvSpPr txBox="1"/>
          <p:nvPr/>
        </p:nvSpPr>
        <p:spPr>
          <a:xfrm>
            <a:off x="2152952" y="3117766"/>
            <a:ext cx="828035" cy="246221"/>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EXT</a:t>
            </a:r>
            <a:endParaRPr lang="en-US" sz="1600" baseline="-25000" dirty="0" smtClean="0">
              <a:latin typeface="Arial" charset="0"/>
              <a:ea typeface="Arial" charset="0"/>
              <a:cs typeface="Arial" charset="0"/>
            </a:endParaRPr>
          </a:p>
        </p:txBody>
      </p:sp>
      <p:grpSp>
        <p:nvGrpSpPr>
          <p:cNvPr id="66" name="Group 65"/>
          <p:cNvGrpSpPr/>
          <p:nvPr/>
        </p:nvGrpSpPr>
        <p:grpSpPr>
          <a:xfrm>
            <a:off x="4331995" y="3420552"/>
            <a:ext cx="1169594" cy="246221"/>
            <a:chOff x="3887430" y="1620772"/>
            <a:chExt cx="1169594" cy="246221"/>
          </a:xfrm>
        </p:grpSpPr>
        <p:sp>
          <p:nvSpPr>
            <p:cNvPr id="67" name="TextBox 66"/>
            <p:cNvSpPr txBox="1"/>
            <p:nvPr/>
          </p:nvSpPr>
          <p:spPr>
            <a:xfrm>
              <a:off x="3887430" y="1620772"/>
              <a:ext cx="1031506" cy="246221"/>
            </a:xfrm>
            <a:prstGeom prst="rect">
              <a:avLst/>
            </a:prstGeom>
            <a:ln w="19050"/>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a:t>
              </a:r>
              <a:r>
                <a:rPr lang="en-US" sz="1600" dirty="0" err="1" smtClean="0">
                  <a:latin typeface="Arial" charset="0"/>
                  <a:ea typeface="Arial" charset="0"/>
                  <a:cs typeface="Arial" charset="0"/>
                </a:rPr>
                <a:t>Pref</a:t>
              </a:r>
              <a:r>
                <a:rPr lang="en-US" sz="1600" dirty="0" smtClean="0">
                  <a:latin typeface="Arial" charset="0"/>
                  <a:ea typeface="Arial" charset="0"/>
                  <a:cs typeface="Arial" charset="0"/>
                </a:rPr>
                <a:t>=20</a:t>
              </a:r>
            </a:p>
          </p:txBody>
        </p:sp>
        <p:sp>
          <p:nvSpPr>
            <p:cNvPr id="68" name="Left Arrow 67"/>
            <p:cNvSpPr/>
            <p:nvPr/>
          </p:nvSpPr>
          <p:spPr>
            <a:xfrm flipH="1">
              <a:off x="4935571" y="1702749"/>
              <a:ext cx="121453" cy="77892"/>
            </a:xfrm>
            <a:prstGeom prst="lef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72" name="TextBox 71"/>
          <p:cNvSpPr txBox="1"/>
          <p:nvPr/>
        </p:nvSpPr>
        <p:spPr>
          <a:xfrm>
            <a:off x="6469431" y="3124332"/>
            <a:ext cx="1489235" cy="255020"/>
          </a:xfrm>
          <a:prstGeom prst="rect">
            <a:avLst/>
          </a:prstGeom>
          <a:ln w="19050">
            <a:solidFill>
              <a:schemeClr val="accent1"/>
            </a:solidFill>
          </a:ln>
        </p:spPr>
        <p:style>
          <a:lnRef idx="2">
            <a:schemeClr val="accent2"/>
          </a:lnRef>
          <a:fillRef idx="1">
            <a:schemeClr val="lt1"/>
          </a:fillRef>
          <a:effectRef idx="0">
            <a:schemeClr val="accent2"/>
          </a:effectRef>
          <a:fontRef idx="minor">
            <a:schemeClr val="dk1"/>
          </a:fontRef>
        </p:style>
        <p:txBody>
          <a:bodyPr wrap="square" lIns="0" tIns="0" rIns="0" bIns="0" rtlCol="0">
            <a:spAutoFit/>
          </a:bodyPr>
          <a:lstStyle/>
          <a:p>
            <a:pPr algn="ctr"/>
            <a:r>
              <a:rPr lang="en-US" sz="1600" dirty="0" smtClean="0">
                <a:latin typeface="Arial" charset="0"/>
                <a:ea typeface="Arial" charset="0"/>
                <a:cs typeface="Arial" charset="0"/>
              </a:rPr>
              <a:t>P, R</a:t>
            </a:r>
            <a:r>
              <a:rPr lang="en-US" sz="1600" baseline="-25000" dirty="0" smtClean="0">
                <a:latin typeface="Arial" charset="0"/>
                <a:ea typeface="Arial" charset="0"/>
                <a:cs typeface="Arial" charset="0"/>
              </a:rPr>
              <a:t>1</a:t>
            </a:r>
          </a:p>
        </p:txBody>
      </p:sp>
      <p:cxnSp>
        <p:nvCxnSpPr>
          <p:cNvPr id="74" name="Straight Arrow Connector 73"/>
          <p:cNvCxnSpPr/>
          <p:nvPr/>
        </p:nvCxnSpPr>
        <p:spPr>
          <a:xfrm flipH="1" flipV="1">
            <a:off x="4715777" y="2315188"/>
            <a:ext cx="1097969" cy="662016"/>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6" name="Straight Arrow Connector 75"/>
          <p:cNvCxnSpPr/>
          <p:nvPr/>
        </p:nvCxnSpPr>
        <p:spPr>
          <a:xfrm flipV="1">
            <a:off x="3885548" y="3225041"/>
            <a:ext cx="1681603" cy="1"/>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7" name="Straight Arrow Connector 76"/>
          <p:cNvCxnSpPr>
            <a:endCxn id="64" idx="3"/>
          </p:cNvCxnSpPr>
          <p:nvPr/>
        </p:nvCxnSpPr>
        <p:spPr>
          <a:xfrm flipV="1">
            <a:off x="3729000" y="2315188"/>
            <a:ext cx="986777" cy="662019"/>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endCxn id="4" idx="6"/>
          </p:cNvCxnSpPr>
          <p:nvPr/>
        </p:nvCxnSpPr>
        <p:spPr>
          <a:xfrm flipH="1" flipV="1">
            <a:off x="3863826" y="3225041"/>
            <a:ext cx="1703326" cy="1"/>
          </a:xfrm>
          <a:prstGeom prst="straightConnector1">
            <a:avLst/>
          </a:prstGeom>
          <a:ln w="76200" cmpd="sng">
            <a:solidFill>
              <a:srgbClr val="000000"/>
            </a:solidFill>
            <a:headEnd type="none"/>
            <a:tailEnd type="triangle"/>
          </a:ln>
        </p:spPr>
        <p:style>
          <a:lnRef idx="2">
            <a:schemeClr val="accent1"/>
          </a:lnRef>
          <a:fillRef idx="0">
            <a:schemeClr val="accent1"/>
          </a:fillRef>
          <a:effectRef idx="1">
            <a:schemeClr val="accent1"/>
          </a:effectRef>
          <a:fontRef idx="minor">
            <a:schemeClr val="tx1"/>
          </a:fontRef>
        </p:style>
      </p:cxnSp>
      <p:sp>
        <p:nvSpPr>
          <p:cNvPr id="79" name="Title 1"/>
          <p:cNvSpPr txBox="1">
            <a:spLocks/>
          </p:cNvSpPr>
          <p:nvPr/>
        </p:nvSpPr>
        <p:spPr>
          <a:xfrm>
            <a:off x="457200" y="274638"/>
            <a:ext cx="8408610" cy="1143000"/>
          </a:xfrm>
          <a:prstGeom prst="rect">
            <a:avLst/>
          </a:prstGeom>
        </p:spPr>
        <p:txBody>
          <a:bodyP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A running example</a:t>
            </a:r>
            <a:endParaRPr lang="en-US" dirty="0"/>
          </a:p>
        </p:txBody>
      </p:sp>
    </p:spTree>
    <p:extLst>
      <p:ext uri="{BB962C8B-B14F-4D97-AF65-F5344CB8AC3E}">
        <p14:creationId xmlns:p14="http://schemas.microsoft.com/office/powerpoint/2010/main" val="2184736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57"/>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6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3"/>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6"/>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6"/>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72"/>
                                        </p:tgtEl>
                                        <p:attrNameLst>
                                          <p:attrName>style.visibility</p:attrName>
                                        </p:attrNameLst>
                                      </p:cBhvr>
                                      <p:to>
                                        <p:strVal val="visible"/>
                                      </p:to>
                                    </p:set>
                                  </p:childTnLst>
                                </p:cTn>
                              </p:par>
                              <p:par>
                                <p:cTn id="35" presetID="1" presetClass="exit" presetSubtype="0" fill="hold" nodeType="withEffect">
                                  <p:stCondLst>
                                    <p:cond delay="0"/>
                                  </p:stCondLst>
                                  <p:childTnLst>
                                    <p:set>
                                      <p:cBhvr>
                                        <p:cTn id="36" dur="1" fill="hold">
                                          <p:stCondLst>
                                            <p:cond delay="0"/>
                                          </p:stCondLst>
                                        </p:cTn>
                                        <p:tgtEl>
                                          <p:spTgt spid="74"/>
                                        </p:tgtEl>
                                        <p:attrNameLst>
                                          <p:attrName>style.visibility</p:attrName>
                                        </p:attrNameLst>
                                      </p:cBhvr>
                                      <p:to>
                                        <p:strVal val="hidden"/>
                                      </p:to>
                                    </p:set>
                                  </p:childTnLst>
                                </p:cTn>
                              </p:par>
                              <p:par>
                                <p:cTn id="37" presetID="1" presetClass="entr" presetSubtype="0" fill="hold" nodeType="withEffect">
                                  <p:stCondLst>
                                    <p:cond delay="0"/>
                                  </p:stCondLst>
                                  <p:childTnLst>
                                    <p:set>
                                      <p:cBhvr>
                                        <p:cTn id="38" dur="1" fill="hold">
                                          <p:stCondLst>
                                            <p:cond delay="0"/>
                                          </p:stCondLst>
                                        </p:cTn>
                                        <p:tgtEl>
                                          <p:spTgt spid="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3" grpId="0" animBg="1"/>
      <p:bldP spid="72"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5422336" y="1278975"/>
            <a:ext cx="1670391"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2</a:t>
            </a:r>
            <a:r>
              <a:rPr lang="en-US" sz="1400" dirty="0" smtClean="0">
                <a:latin typeface="Arial" charset="0"/>
                <a:ea typeface="Arial" charset="0"/>
                <a:cs typeface="Arial" charset="0"/>
              </a:rPr>
              <a:t> configuration change</a:t>
            </a:r>
            <a:endParaRPr lang="en-US" sz="1400" dirty="0">
              <a:latin typeface="Arial" charset="0"/>
              <a:ea typeface="Arial" charset="0"/>
              <a:cs typeface="Arial" charset="0"/>
            </a:endParaRPr>
          </a:p>
        </p:txBody>
      </p:sp>
      <p:sp>
        <p:nvSpPr>
          <p:cNvPr id="5" name="Title 1"/>
          <p:cNvSpPr txBox="1">
            <a:spLocks/>
          </p:cNvSpPr>
          <p:nvPr/>
        </p:nvSpPr>
        <p:spPr>
          <a:xfrm>
            <a:off x="318531" y="135975"/>
            <a:ext cx="8614228" cy="1143000"/>
          </a:xfrm>
          <a:prstGeom prst="rect">
            <a:avLst/>
          </a:prstGeom>
        </p:spPr>
        <p:txBody>
          <a:bodyP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smtClean="0"/>
              <a:t>Building a </a:t>
            </a:r>
            <a:r>
              <a:rPr lang="en-US" dirty="0"/>
              <a:t>G</a:t>
            </a:r>
            <a:r>
              <a:rPr lang="en-US" dirty="0" smtClean="0"/>
              <a:t>lobal Happens-Before Graph</a:t>
            </a:r>
            <a:endParaRPr lang="en-US" dirty="0"/>
          </a:p>
        </p:txBody>
      </p:sp>
      <p:grpSp>
        <p:nvGrpSpPr>
          <p:cNvPr id="14" name="Group 13"/>
          <p:cNvGrpSpPr/>
          <p:nvPr/>
        </p:nvGrpSpPr>
        <p:grpSpPr>
          <a:xfrm>
            <a:off x="5422336" y="1802195"/>
            <a:ext cx="1670391" cy="841649"/>
            <a:chOff x="5422336" y="2056190"/>
            <a:chExt cx="1670391" cy="841649"/>
          </a:xfrm>
        </p:grpSpPr>
        <p:sp>
          <p:nvSpPr>
            <p:cNvPr id="3" name="TextBox 2"/>
            <p:cNvSpPr txBox="1"/>
            <p:nvPr/>
          </p:nvSpPr>
          <p:spPr>
            <a:xfrm>
              <a:off x="5422336" y="2374619"/>
              <a:ext cx="1670391"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2</a:t>
              </a:r>
              <a:r>
                <a:rPr lang="en-US" sz="1400" dirty="0" smtClean="0">
                  <a:latin typeface="Arial" charset="0"/>
                  <a:ea typeface="Arial" charset="0"/>
                  <a:cs typeface="Arial" charset="0"/>
                </a:rPr>
                <a:t> update P ➡ R</a:t>
              </a:r>
              <a:r>
                <a:rPr lang="en-US" sz="1400" baseline="-25000" dirty="0" smtClean="0">
                  <a:latin typeface="Arial" charset="0"/>
                  <a:ea typeface="Arial" charset="0"/>
                  <a:cs typeface="Arial" charset="0"/>
                </a:rPr>
                <a:t>2</a:t>
              </a:r>
              <a:r>
                <a:rPr lang="en-US" sz="1400" dirty="0" smtClean="0">
                  <a:latin typeface="Arial" charset="0"/>
                  <a:ea typeface="Arial" charset="0"/>
                  <a:cs typeface="Arial" charset="0"/>
                </a:rPr>
                <a:t>, LP=10 in BGP RIB</a:t>
              </a:r>
              <a:endParaRPr lang="en-US" sz="1400" dirty="0">
                <a:latin typeface="Arial" charset="0"/>
                <a:ea typeface="Arial" charset="0"/>
                <a:cs typeface="Arial" charset="0"/>
              </a:endParaRPr>
            </a:p>
          </p:txBody>
        </p:sp>
        <p:cxnSp>
          <p:nvCxnSpPr>
            <p:cNvPr id="13" name="Straight Arrow Connector 12"/>
            <p:cNvCxnSpPr>
              <a:stCxn id="3" idx="0"/>
            </p:cNvCxnSpPr>
            <p:nvPr/>
          </p:nvCxnSpPr>
          <p:spPr>
            <a:xfrm flipV="1">
              <a:off x="6257532" y="2056190"/>
              <a:ext cx="0" cy="318429"/>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16" name="Group 15"/>
          <p:cNvGrpSpPr/>
          <p:nvPr/>
        </p:nvGrpSpPr>
        <p:grpSpPr>
          <a:xfrm>
            <a:off x="5422336" y="2631749"/>
            <a:ext cx="1670391" cy="870424"/>
            <a:chOff x="5422336" y="2948448"/>
            <a:chExt cx="1670391" cy="870424"/>
          </a:xfrm>
        </p:grpSpPr>
        <p:sp>
          <p:nvSpPr>
            <p:cNvPr id="6" name="TextBox 5"/>
            <p:cNvSpPr txBox="1"/>
            <p:nvPr/>
          </p:nvSpPr>
          <p:spPr>
            <a:xfrm>
              <a:off x="5422336" y="3295652"/>
              <a:ext cx="1670391"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smtClean="0">
                  <a:latin typeface="Arial" charset="0"/>
                  <a:ea typeface="Arial" charset="0"/>
                  <a:cs typeface="Arial" charset="0"/>
                </a:rPr>
                <a:t>2</a:t>
              </a:r>
              <a:r>
                <a:rPr lang="en-US" sz="1400" dirty="0" smtClean="0">
                  <a:latin typeface="Arial" charset="0"/>
                  <a:ea typeface="Arial" charset="0"/>
                  <a:cs typeface="Arial" charset="0"/>
                </a:rPr>
                <a:t> send </a:t>
              </a:r>
              <a:r>
                <a:rPr lang="en-US" sz="1400" dirty="0" err="1" smtClean="0">
                  <a:latin typeface="Arial" charset="0"/>
                  <a:ea typeface="Arial" charset="0"/>
                  <a:cs typeface="Arial" charset="0"/>
                </a:rPr>
                <a:t>iBGP</a:t>
              </a:r>
              <a:r>
                <a:rPr lang="en-US" sz="1400" dirty="0" smtClean="0">
                  <a:latin typeface="Arial" charset="0"/>
                  <a:ea typeface="Arial" charset="0"/>
                  <a:cs typeface="Arial" charset="0"/>
                </a:rPr>
                <a:t> ad </a:t>
              </a:r>
              <a:br>
                <a:rPr lang="en-US" sz="1400" dirty="0" smtClean="0">
                  <a:latin typeface="Arial" charset="0"/>
                  <a:ea typeface="Arial" charset="0"/>
                  <a:cs typeface="Arial" charset="0"/>
                </a:rPr>
              </a:br>
              <a:r>
                <a:rPr lang="en-US" sz="1400" dirty="0" smtClean="0">
                  <a:latin typeface="Arial" charset="0"/>
                  <a:ea typeface="Arial" charset="0"/>
                  <a:cs typeface="Arial" charset="0"/>
                </a:rPr>
                <a:t>P ➡ R</a:t>
              </a:r>
              <a:r>
                <a:rPr lang="en-US" sz="1400" baseline="-25000" dirty="0" smtClean="0">
                  <a:latin typeface="Arial" charset="0"/>
                  <a:ea typeface="Arial" charset="0"/>
                  <a:cs typeface="Arial" charset="0"/>
                </a:rPr>
                <a:t>2</a:t>
              </a:r>
              <a:r>
                <a:rPr lang="en-US" sz="1400" dirty="0" smtClean="0">
                  <a:latin typeface="Arial" charset="0"/>
                  <a:ea typeface="Arial" charset="0"/>
                  <a:cs typeface="Arial" charset="0"/>
                </a:rPr>
                <a:t>, LP=10</a:t>
              </a:r>
              <a:endParaRPr lang="en-US" sz="1400" dirty="0">
                <a:latin typeface="Arial" charset="0"/>
                <a:ea typeface="Arial" charset="0"/>
                <a:cs typeface="Arial" charset="0"/>
              </a:endParaRPr>
            </a:p>
          </p:txBody>
        </p:sp>
        <p:cxnSp>
          <p:nvCxnSpPr>
            <p:cNvPr id="15" name="Straight Arrow Connector 14"/>
            <p:cNvCxnSpPr>
              <a:stCxn id="6" idx="0"/>
              <a:endCxn id="3" idx="2"/>
            </p:cNvCxnSpPr>
            <p:nvPr/>
          </p:nvCxnSpPr>
          <p:spPr>
            <a:xfrm flipV="1">
              <a:off x="6257532" y="2948448"/>
              <a:ext cx="0" cy="347204"/>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1" name="Group 20"/>
          <p:cNvGrpSpPr/>
          <p:nvPr/>
        </p:nvGrpSpPr>
        <p:grpSpPr>
          <a:xfrm>
            <a:off x="2337860" y="3502173"/>
            <a:ext cx="3919672" cy="982321"/>
            <a:chOff x="2337860" y="3502173"/>
            <a:chExt cx="3919672" cy="982321"/>
          </a:xfrm>
        </p:grpSpPr>
        <p:sp>
          <p:nvSpPr>
            <p:cNvPr id="4" name="TextBox 3"/>
            <p:cNvSpPr txBox="1"/>
            <p:nvPr/>
          </p:nvSpPr>
          <p:spPr>
            <a:xfrm>
              <a:off x="2337860" y="3961274"/>
              <a:ext cx="1677760"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smtClean="0">
                  <a:latin typeface="Arial" charset="0"/>
                  <a:ea typeface="Arial" charset="0"/>
                  <a:cs typeface="Arial" charset="0"/>
                </a:rPr>
                <a:t>1</a:t>
              </a:r>
              <a:r>
                <a:rPr lang="en-US" sz="1400" dirty="0" smtClean="0">
                  <a:latin typeface="Arial" charset="0"/>
                  <a:ea typeface="Arial" charset="0"/>
                  <a:cs typeface="Arial" charset="0"/>
                </a:rPr>
                <a:t> </a:t>
              </a:r>
              <a:r>
                <a:rPr lang="en-US" sz="1400" dirty="0" err="1" smtClean="0">
                  <a:latin typeface="Arial" charset="0"/>
                  <a:ea typeface="Arial" charset="0"/>
                  <a:cs typeface="Arial" charset="0"/>
                </a:rPr>
                <a:t>recv</a:t>
              </a:r>
              <a:r>
                <a:rPr lang="en-US" sz="1400" dirty="0" smtClean="0">
                  <a:latin typeface="Arial" charset="0"/>
                  <a:ea typeface="Arial" charset="0"/>
                  <a:cs typeface="Arial" charset="0"/>
                </a:rPr>
                <a:t> </a:t>
              </a:r>
              <a:r>
                <a:rPr lang="en-US" sz="1400" dirty="0" err="1" smtClean="0">
                  <a:latin typeface="Arial" charset="0"/>
                  <a:ea typeface="Arial" charset="0"/>
                  <a:cs typeface="Arial" charset="0"/>
                </a:rPr>
                <a:t>iBGP</a:t>
              </a:r>
              <a:r>
                <a:rPr lang="en-US" sz="1400" dirty="0" smtClean="0">
                  <a:latin typeface="Arial" charset="0"/>
                  <a:ea typeface="Arial" charset="0"/>
                  <a:cs typeface="Arial" charset="0"/>
                </a:rPr>
                <a:t> </a:t>
              </a:r>
              <a:r>
                <a:rPr lang="en-US" sz="1400" dirty="0">
                  <a:latin typeface="Arial" charset="0"/>
                  <a:ea typeface="Arial" charset="0"/>
                  <a:cs typeface="Arial" charset="0"/>
                </a:rPr>
                <a:t>ad </a:t>
              </a:r>
              <a:br>
                <a:rPr lang="en-US" sz="1400" dirty="0">
                  <a:latin typeface="Arial" charset="0"/>
                  <a:ea typeface="Arial" charset="0"/>
                  <a:cs typeface="Arial" charset="0"/>
                </a:rPr>
              </a:br>
              <a:r>
                <a:rPr lang="en-US" sz="1400" dirty="0">
                  <a:latin typeface="Arial" charset="0"/>
                  <a:ea typeface="Arial" charset="0"/>
                  <a:cs typeface="Arial" charset="0"/>
                </a:rPr>
                <a:t>P ➡ R</a:t>
              </a:r>
              <a:r>
                <a:rPr lang="en-US" sz="1400" baseline="-25000" dirty="0">
                  <a:latin typeface="Arial" charset="0"/>
                  <a:ea typeface="Arial" charset="0"/>
                  <a:cs typeface="Arial" charset="0"/>
                </a:rPr>
                <a:t>2</a:t>
              </a:r>
              <a:r>
                <a:rPr lang="en-US" sz="1400" dirty="0">
                  <a:latin typeface="Arial" charset="0"/>
                  <a:ea typeface="Arial" charset="0"/>
                  <a:cs typeface="Arial" charset="0"/>
                </a:rPr>
                <a:t>, LP</a:t>
              </a:r>
              <a:r>
                <a:rPr lang="en-US" sz="1400" dirty="0" smtClean="0">
                  <a:latin typeface="Arial" charset="0"/>
                  <a:ea typeface="Arial" charset="0"/>
                  <a:cs typeface="Arial" charset="0"/>
                </a:rPr>
                <a:t>=10</a:t>
              </a:r>
              <a:endParaRPr lang="en-US" sz="1400" dirty="0">
                <a:latin typeface="Arial" charset="0"/>
                <a:ea typeface="Arial" charset="0"/>
                <a:cs typeface="Arial" charset="0"/>
              </a:endParaRPr>
            </a:p>
          </p:txBody>
        </p:sp>
        <p:cxnSp>
          <p:nvCxnSpPr>
            <p:cNvPr id="19" name="Straight Arrow Connector 18"/>
            <p:cNvCxnSpPr>
              <a:stCxn id="4" idx="0"/>
              <a:endCxn id="6" idx="2"/>
            </p:cNvCxnSpPr>
            <p:nvPr/>
          </p:nvCxnSpPr>
          <p:spPr>
            <a:xfrm flipV="1">
              <a:off x="3176740" y="3502173"/>
              <a:ext cx="3080792" cy="459101"/>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337860" y="4484494"/>
            <a:ext cx="1677760" cy="896940"/>
            <a:chOff x="2337860" y="4484494"/>
            <a:chExt cx="1677760" cy="896940"/>
          </a:xfrm>
        </p:grpSpPr>
        <p:sp>
          <p:nvSpPr>
            <p:cNvPr id="7" name="TextBox 6"/>
            <p:cNvSpPr txBox="1"/>
            <p:nvPr/>
          </p:nvSpPr>
          <p:spPr>
            <a:xfrm>
              <a:off x="2337860" y="4858214"/>
              <a:ext cx="1677760"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update P ➡ R</a:t>
              </a:r>
              <a:r>
                <a:rPr lang="en-US" sz="1400" baseline="-25000" dirty="0" smtClean="0">
                  <a:latin typeface="Arial" charset="0"/>
                  <a:ea typeface="Arial" charset="0"/>
                  <a:cs typeface="Arial" charset="0"/>
                </a:rPr>
                <a:t>2</a:t>
              </a:r>
              <a:r>
                <a:rPr lang="en-US" sz="1400" dirty="0" smtClean="0">
                  <a:latin typeface="Arial" charset="0"/>
                  <a:ea typeface="Arial" charset="0"/>
                  <a:cs typeface="Arial" charset="0"/>
                </a:rPr>
                <a:t>, LP=10 in BGP RIB</a:t>
              </a:r>
              <a:endParaRPr lang="en-US" sz="1400" dirty="0">
                <a:latin typeface="Arial" charset="0"/>
                <a:ea typeface="Arial" charset="0"/>
                <a:cs typeface="Arial" charset="0"/>
              </a:endParaRPr>
            </a:p>
          </p:txBody>
        </p:sp>
        <p:cxnSp>
          <p:nvCxnSpPr>
            <p:cNvPr id="22" name="Straight Arrow Connector 21"/>
            <p:cNvCxnSpPr>
              <a:stCxn id="7" idx="0"/>
              <a:endCxn id="4" idx="2"/>
            </p:cNvCxnSpPr>
            <p:nvPr/>
          </p:nvCxnSpPr>
          <p:spPr>
            <a:xfrm flipV="1">
              <a:off x="3176740" y="4484494"/>
              <a:ext cx="0" cy="37372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29" name="Group 28"/>
          <p:cNvGrpSpPr/>
          <p:nvPr/>
        </p:nvGrpSpPr>
        <p:grpSpPr>
          <a:xfrm>
            <a:off x="2337860" y="5381434"/>
            <a:ext cx="1677760" cy="882953"/>
            <a:chOff x="2337860" y="5381434"/>
            <a:chExt cx="1677760" cy="882953"/>
          </a:xfrm>
        </p:grpSpPr>
        <p:sp>
          <p:nvSpPr>
            <p:cNvPr id="8" name="TextBox 7"/>
            <p:cNvSpPr txBox="1"/>
            <p:nvPr/>
          </p:nvSpPr>
          <p:spPr>
            <a:xfrm>
              <a:off x="2337860" y="5741167"/>
              <a:ext cx="1677760" cy="523220"/>
            </a:xfrm>
            <a:prstGeom prst="rect">
              <a:avLst/>
            </a:prstGeom>
            <a:solidFill>
              <a:schemeClr val="accent5">
                <a:lumMod val="40000"/>
                <a:lumOff val="60000"/>
              </a:schemeClr>
            </a:solidFill>
            <a:ln>
              <a:solidFill>
                <a:schemeClr val="tx1"/>
              </a:solidFill>
            </a:ln>
          </p:spPr>
          <p:txBody>
            <a:bodyPr wrap="square" lIns="45720" rIns="45720" rtlCol="0">
              <a:spAutoFit/>
            </a:bodyPr>
            <a:lstStyle/>
            <a:p>
              <a:pPr algn="ctr"/>
              <a:r>
                <a:rPr lang="en-US" sz="1400" dirty="0" smtClean="0">
                  <a:latin typeface="Arial" charset="0"/>
                  <a:ea typeface="Arial" charset="0"/>
                  <a:cs typeface="Arial" charset="0"/>
                </a:rPr>
                <a:t>R</a:t>
              </a:r>
              <a:r>
                <a:rPr lang="en-US" sz="1400" baseline="-25000" dirty="0">
                  <a:latin typeface="Arial" charset="0"/>
                  <a:ea typeface="Arial" charset="0"/>
                  <a:cs typeface="Arial" charset="0"/>
                </a:rPr>
                <a:t>1</a:t>
              </a:r>
              <a:r>
                <a:rPr lang="en-US" sz="1400" dirty="0" smtClean="0">
                  <a:latin typeface="Arial" charset="0"/>
                  <a:ea typeface="Arial" charset="0"/>
                  <a:cs typeface="Arial" charset="0"/>
                </a:rPr>
                <a:t> install P ➡ Ext</a:t>
              </a:r>
              <a:r>
                <a:rPr lang="en-US" sz="1400" dirty="0">
                  <a:latin typeface="Arial" charset="0"/>
                  <a:ea typeface="Arial" charset="0"/>
                  <a:cs typeface="Arial" charset="0"/>
                </a:rPr>
                <a:t/>
              </a:r>
              <a:br>
                <a:rPr lang="en-US" sz="1400" dirty="0">
                  <a:latin typeface="Arial" charset="0"/>
                  <a:ea typeface="Arial" charset="0"/>
                  <a:cs typeface="Arial" charset="0"/>
                </a:rPr>
              </a:br>
              <a:r>
                <a:rPr lang="en-US" sz="1400" dirty="0" smtClean="0">
                  <a:latin typeface="Arial" charset="0"/>
                  <a:ea typeface="Arial" charset="0"/>
                  <a:cs typeface="Arial" charset="0"/>
                </a:rPr>
                <a:t>in FIB</a:t>
              </a:r>
              <a:endParaRPr lang="en-US" sz="1400" dirty="0">
                <a:latin typeface="Arial" charset="0"/>
                <a:ea typeface="Arial" charset="0"/>
                <a:cs typeface="Arial" charset="0"/>
              </a:endParaRPr>
            </a:p>
          </p:txBody>
        </p:sp>
        <p:cxnSp>
          <p:nvCxnSpPr>
            <p:cNvPr id="25" name="Straight Arrow Connector 24"/>
            <p:cNvCxnSpPr>
              <a:stCxn id="8" idx="0"/>
              <a:endCxn id="7" idx="2"/>
            </p:cNvCxnSpPr>
            <p:nvPr/>
          </p:nvCxnSpPr>
          <p:spPr>
            <a:xfrm flipV="1">
              <a:off x="3176740" y="5381434"/>
              <a:ext cx="0" cy="359733"/>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grpSp>
        <p:nvGrpSpPr>
          <p:cNvPr id="9" name="Group 8"/>
          <p:cNvGrpSpPr/>
          <p:nvPr/>
        </p:nvGrpSpPr>
        <p:grpSpPr>
          <a:xfrm>
            <a:off x="3491309" y="5975751"/>
            <a:ext cx="1048621" cy="577272"/>
            <a:chOff x="2784470" y="4387274"/>
            <a:chExt cx="1048621" cy="577272"/>
          </a:xfrm>
        </p:grpSpPr>
        <p:sp>
          <p:nvSpPr>
            <p:cNvPr id="10" name="Explosion 1 9"/>
            <p:cNvSpPr/>
            <p:nvPr/>
          </p:nvSpPr>
          <p:spPr>
            <a:xfrm>
              <a:off x="2784470" y="4387274"/>
              <a:ext cx="1048621" cy="577272"/>
            </a:xfrm>
            <a:prstGeom prst="irregularSeal1">
              <a:avLst/>
            </a:prstGeom>
            <a:solidFill>
              <a:srgbClr val="8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TextBox 10"/>
            <p:cNvSpPr txBox="1"/>
            <p:nvPr/>
          </p:nvSpPr>
          <p:spPr>
            <a:xfrm>
              <a:off x="2957836" y="4427957"/>
              <a:ext cx="761446" cy="461665"/>
            </a:xfrm>
            <a:prstGeom prst="rect">
              <a:avLst/>
            </a:prstGeom>
            <a:noFill/>
          </p:spPr>
          <p:txBody>
            <a:bodyPr wrap="none" rtlCol="0">
              <a:spAutoFit/>
            </a:bodyPr>
            <a:lstStyle/>
            <a:p>
              <a:r>
                <a:rPr lang="en-US" sz="2400" dirty="0" smtClean="0">
                  <a:solidFill>
                    <a:schemeClr val="bg1"/>
                  </a:solidFill>
                </a:rPr>
                <a:t>fault</a:t>
              </a:r>
              <a:endParaRPr lang="en-US" sz="2400" dirty="0">
                <a:solidFill>
                  <a:schemeClr val="bg1"/>
                </a:solidFill>
              </a:endParaRPr>
            </a:p>
          </p:txBody>
        </p:sp>
      </p:grpSp>
      <p:cxnSp>
        <p:nvCxnSpPr>
          <p:cNvPr id="33" name="Straight Connector 32"/>
          <p:cNvCxnSpPr/>
          <p:nvPr/>
        </p:nvCxnSpPr>
        <p:spPr>
          <a:xfrm>
            <a:off x="4539930" y="1278975"/>
            <a:ext cx="0" cy="5199124"/>
          </a:xfrm>
          <a:prstGeom prst="line">
            <a:avLst/>
          </a:prstGeom>
          <a:ln w="57150" cmpd="sng"/>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2828130" y="1143933"/>
            <a:ext cx="1610086" cy="523220"/>
          </a:xfrm>
          <a:prstGeom prst="rect">
            <a:avLst/>
          </a:prstGeom>
          <a:noFill/>
        </p:spPr>
        <p:txBody>
          <a:bodyPr wrap="none" rtlCol="0">
            <a:spAutoFit/>
          </a:bodyPr>
          <a:lstStyle/>
          <a:p>
            <a:r>
              <a:rPr lang="en-US" sz="2800" b="1" dirty="0" smtClean="0"/>
              <a:t>Router R</a:t>
            </a:r>
            <a:r>
              <a:rPr lang="en-US" sz="2800" b="1" baseline="-25000" dirty="0" smtClean="0"/>
              <a:t>1</a:t>
            </a:r>
            <a:endParaRPr lang="en-US" sz="2800" b="1" dirty="0"/>
          </a:p>
        </p:txBody>
      </p:sp>
      <p:sp>
        <p:nvSpPr>
          <p:cNvPr id="35" name="TextBox 34"/>
          <p:cNvSpPr txBox="1"/>
          <p:nvPr/>
        </p:nvSpPr>
        <p:spPr>
          <a:xfrm>
            <a:off x="4625645" y="1143933"/>
            <a:ext cx="508147" cy="523220"/>
          </a:xfrm>
          <a:prstGeom prst="rect">
            <a:avLst/>
          </a:prstGeom>
          <a:noFill/>
        </p:spPr>
        <p:txBody>
          <a:bodyPr wrap="none" rtlCol="0">
            <a:spAutoFit/>
          </a:bodyPr>
          <a:lstStyle/>
          <a:p>
            <a:r>
              <a:rPr lang="en-US" sz="2800" b="1" dirty="0" smtClean="0"/>
              <a:t>R</a:t>
            </a:r>
            <a:r>
              <a:rPr lang="en-US" sz="2800" b="1" baseline="-25000" dirty="0" smtClean="0"/>
              <a:t>2</a:t>
            </a:r>
            <a:endParaRPr lang="en-US" sz="2800" b="1" dirty="0"/>
          </a:p>
        </p:txBody>
      </p:sp>
    </p:spTree>
    <p:extLst>
      <p:ext uri="{BB962C8B-B14F-4D97-AF65-F5344CB8AC3E}">
        <p14:creationId xmlns:p14="http://schemas.microsoft.com/office/powerpoint/2010/main" val="270834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creen Shot 2017-06-14 at 09.54.19.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331">
            <a:off x="430394" y="1627854"/>
            <a:ext cx="8323081" cy="5040617"/>
          </a:xfrm>
          <a:prstGeom prst="rect">
            <a:avLst/>
          </a:prstGeom>
        </p:spPr>
      </p:pic>
      <p:sp>
        <p:nvSpPr>
          <p:cNvPr id="2" name="Title 1"/>
          <p:cNvSpPr>
            <a:spLocks noGrp="1"/>
          </p:cNvSpPr>
          <p:nvPr>
            <p:ph type="title"/>
          </p:nvPr>
        </p:nvSpPr>
        <p:spPr>
          <a:xfrm>
            <a:off x="102070" y="50631"/>
            <a:ext cx="8855719" cy="1143000"/>
          </a:xfrm>
        </p:spPr>
        <p:txBody>
          <a:bodyPr>
            <a:normAutofit/>
          </a:bodyPr>
          <a:lstStyle/>
          <a:p>
            <a:r>
              <a:rPr lang="en-US" dirty="0" smtClean="0">
                <a:latin typeface="Gill Sans"/>
                <a:cs typeface="Gill Sans"/>
              </a:rPr>
              <a:t>Incorrect networks ground airplanes</a:t>
            </a:r>
            <a:endParaRPr lang="en-US" dirty="0">
              <a:latin typeface="Gill Sans"/>
              <a:cs typeface="Gill Sans"/>
            </a:endParaRPr>
          </a:p>
        </p:txBody>
      </p:sp>
      <p:pic>
        <p:nvPicPr>
          <p:cNvPr id="5" name="Picture 4" descr="Screen Shot 2017-05-25 at 17.28.43.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410393">
            <a:off x="579789" y="1098773"/>
            <a:ext cx="7844426" cy="5223633"/>
          </a:xfrm>
          <a:prstGeom prst="rect">
            <a:avLst/>
          </a:prstGeom>
        </p:spPr>
      </p:pic>
      <p:pic>
        <p:nvPicPr>
          <p:cNvPr id="10" name="Picture 9" descr="Screen Shot 2017-06-14 at 09.54.49.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819" y="1113974"/>
            <a:ext cx="9033751" cy="5164886"/>
          </a:xfrm>
          <a:prstGeom prst="rect">
            <a:avLst/>
          </a:prstGeom>
        </p:spPr>
      </p:pic>
      <p:pic>
        <p:nvPicPr>
          <p:cNvPr id="8" name="Picture 7" descr="Screen Shot 2017-05-25 at 17.50.43.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069" y="1005800"/>
            <a:ext cx="8645045" cy="5544955"/>
          </a:xfrm>
          <a:prstGeom prst="rect">
            <a:avLst/>
          </a:prstGeom>
        </p:spPr>
      </p:pic>
      <p:sp>
        <p:nvSpPr>
          <p:cNvPr id="15" name="Title 1"/>
          <p:cNvSpPr txBox="1">
            <a:spLocks/>
          </p:cNvSpPr>
          <p:nvPr/>
        </p:nvSpPr>
        <p:spPr>
          <a:xfrm>
            <a:off x="-32564" y="34351"/>
            <a:ext cx="9229482" cy="1143000"/>
          </a:xfrm>
          <a:prstGeom prst="rect">
            <a:avLst/>
          </a:prstGeom>
          <a:solidFill>
            <a:schemeClr val="bg1"/>
          </a:solidFill>
        </p:spPr>
        <p:txBody>
          <a:bodyPr vert="horz" lIns="91440" tIns="45720" rIns="91440" bIns="45720" rtlCol="0" anchor="ctr">
            <a:normAutofit fontScale="92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Gill Sans"/>
                <a:cs typeface="Gill Sans"/>
              </a:rPr>
              <a:t>Incorrect networks affect millions of users</a:t>
            </a:r>
            <a:endParaRPr lang="en-US" dirty="0">
              <a:latin typeface="Gill Sans"/>
              <a:cs typeface="Gill Sans"/>
            </a:endParaRPr>
          </a:p>
        </p:txBody>
      </p:sp>
      <p:pic>
        <p:nvPicPr>
          <p:cNvPr id="9" name="Picture 8" descr="Screen Shot 2017-06-21 at 19.00.47.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3607" y="1146006"/>
            <a:ext cx="8048625" cy="5855214"/>
          </a:xfrm>
          <a:prstGeom prst="rect">
            <a:avLst/>
          </a:prstGeom>
        </p:spPr>
      </p:pic>
      <p:pic>
        <p:nvPicPr>
          <p:cNvPr id="12" name="Picture 11" descr="Screen Shot 2017-06-21 at 19.06.07.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17417" y="886526"/>
            <a:ext cx="8549033" cy="6186235"/>
          </a:xfrm>
          <a:prstGeom prst="rect">
            <a:avLst/>
          </a:prstGeom>
        </p:spPr>
      </p:pic>
      <p:sp>
        <p:nvSpPr>
          <p:cNvPr id="11" name="Title 1"/>
          <p:cNvSpPr txBox="1">
            <a:spLocks/>
          </p:cNvSpPr>
          <p:nvPr/>
        </p:nvSpPr>
        <p:spPr>
          <a:xfrm>
            <a:off x="-7912" y="75872"/>
            <a:ext cx="9229482" cy="1143000"/>
          </a:xfrm>
          <a:prstGeom prst="rect">
            <a:avLst/>
          </a:prstGeom>
          <a:solidFill>
            <a:schemeClr val="bg1"/>
          </a:solidFill>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smtClean="0">
                <a:latin typeface="Gill Sans"/>
                <a:cs typeface="Gill Sans"/>
              </a:rPr>
              <a:t>Incorrect networks affect people</a:t>
            </a:r>
            <a:endParaRPr lang="en-US" dirty="0">
              <a:latin typeface="Gill Sans"/>
              <a:cs typeface="Gill Sans"/>
            </a:endParaRPr>
          </a:p>
        </p:txBody>
      </p:sp>
    </p:spTree>
    <p:extLst>
      <p:ext uri="{BB962C8B-B14F-4D97-AF65-F5344CB8AC3E}">
        <p14:creationId xmlns:p14="http://schemas.microsoft.com/office/powerpoint/2010/main" val="644677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2"/>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5"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1311" y="513731"/>
            <a:ext cx="8229600" cy="1143000"/>
          </a:xfrm>
        </p:spPr>
        <p:txBody>
          <a:bodyPr>
            <a:normAutofit fontScale="90000"/>
          </a:bodyPr>
          <a:lstStyle/>
          <a:p>
            <a:pPr algn="l"/>
            <a:r>
              <a:rPr lang="en-US" sz="4000" b="1" dirty="0" smtClean="0">
                <a:solidFill>
                  <a:schemeClr val="tx1">
                    <a:lumMod val="50000"/>
                    <a:lumOff val="50000"/>
                  </a:schemeClr>
                </a:solidFill>
                <a:latin typeface="Gill Sans"/>
                <a:cs typeface="Gill Sans"/>
              </a:rPr>
              <a:t>GOAL</a:t>
            </a:r>
            <a:r>
              <a:rPr lang="en-US" sz="4000" dirty="0" smtClean="0">
                <a:solidFill>
                  <a:schemeClr val="tx1">
                    <a:lumMod val="50000"/>
                    <a:lumOff val="50000"/>
                  </a:schemeClr>
                </a:solidFill>
                <a:latin typeface="Gill Sans"/>
                <a:cs typeface="Gill Sans"/>
              </a:rPr>
              <a:t>: </a:t>
            </a:r>
            <a:r>
              <a:rPr lang="en-US" b="1" dirty="0" smtClean="0">
                <a:solidFill>
                  <a:srgbClr val="008000"/>
                </a:solidFill>
                <a:latin typeface="Gill Sans"/>
                <a:cs typeface="Gill Sans"/>
              </a:rPr>
              <a:t>CORRECT</a:t>
            </a:r>
            <a:r>
              <a:rPr lang="en-US" b="1" dirty="0" smtClean="0">
                <a:solidFill>
                  <a:srgbClr val="FF0000"/>
                </a:solidFill>
                <a:latin typeface="Gill Sans"/>
                <a:cs typeface="Gill Sans"/>
              </a:rPr>
              <a:t> </a:t>
            </a:r>
            <a:r>
              <a:rPr lang="en-US" b="1" dirty="0" smtClean="0">
                <a:solidFill>
                  <a:srgbClr val="008000"/>
                </a:solidFill>
                <a:latin typeface="Gill Sans"/>
                <a:cs typeface="Gill Sans"/>
              </a:rPr>
              <a:t>NETWORKS</a:t>
            </a:r>
            <a:endParaRPr lang="en-US" b="1" dirty="0">
              <a:solidFill>
                <a:srgbClr val="008000"/>
              </a:solidFill>
              <a:latin typeface="Gill Sans"/>
              <a:cs typeface="Gill Sans"/>
            </a:endParaRPr>
          </a:p>
        </p:txBody>
      </p:sp>
      <p:sp>
        <p:nvSpPr>
          <p:cNvPr id="3" name="Content Placeholder 2"/>
          <p:cNvSpPr>
            <a:spLocks noGrp="1"/>
          </p:cNvSpPr>
          <p:nvPr>
            <p:ph idx="1"/>
          </p:nvPr>
        </p:nvSpPr>
        <p:spPr>
          <a:xfrm>
            <a:off x="1024369" y="1668747"/>
            <a:ext cx="8229600" cy="4525963"/>
          </a:xfrm>
        </p:spPr>
        <p:txBody>
          <a:bodyPr/>
          <a:lstStyle/>
          <a:p>
            <a:r>
              <a:rPr lang="en-US" dirty="0" smtClean="0"/>
              <a:t>Network administrator specifies </a:t>
            </a:r>
            <a:r>
              <a:rPr lang="en-US" b="1" dirty="0" smtClean="0">
                <a:solidFill>
                  <a:srgbClr val="FF0000"/>
                </a:solidFill>
              </a:rPr>
              <a:t>policy</a:t>
            </a:r>
            <a:endParaRPr lang="en-US" dirty="0" smtClean="0">
              <a:solidFill>
                <a:srgbClr val="000000"/>
              </a:solidFill>
            </a:endParaRPr>
          </a:p>
          <a:p>
            <a:r>
              <a:rPr lang="en-US" dirty="0" smtClean="0">
                <a:solidFill>
                  <a:srgbClr val="000000"/>
                </a:solidFill>
              </a:rPr>
              <a:t>Want network to </a:t>
            </a:r>
            <a:r>
              <a:rPr lang="en-US" b="1" dirty="0" smtClean="0">
                <a:solidFill>
                  <a:srgbClr val="FF0000"/>
                </a:solidFill>
              </a:rPr>
              <a:t>always obey policy</a:t>
            </a:r>
          </a:p>
        </p:txBody>
      </p:sp>
      <p:sp>
        <p:nvSpPr>
          <p:cNvPr id="7" name="Rectangle 6"/>
          <p:cNvSpPr/>
          <p:nvPr/>
        </p:nvSpPr>
        <p:spPr>
          <a:xfrm>
            <a:off x="6682629" y="3487041"/>
            <a:ext cx="4762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B</a:t>
            </a:r>
            <a:endParaRPr lang="en-US" sz="3200" dirty="0"/>
          </a:p>
        </p:txBody>
      </p:sp>
      <p:sp>
        <p:nvSpPr>
          <p:cNvPr id="8" name="Rectangle 7"/>
          <p:cNvSpPr/>
          <p:nvPr/>
        </p:nvSpPr>
        <p:spPr>
          <a:xfrm>
            <a:off x="2665680" y="5990231"/>
            <a:ext cx="4762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C</a:t>
            </a:r>
            <a:endParaRPr lang="en-US" sz="3200" dirty="0"/>
          </a:p>
        </p:txBody>
      </p:sp>
      <p:sp>
        <p:nvSpPr>
          <p:cNvPr id="9" name="Rectangle 8"/>
          <p:cNvSpPr/>
          <p:nvPr/>
        </p:nvSpPr>
        <p:spPr>
          <a:xfrm>
            <a:off x="6009220" y="5775918"/>
            <a:ext cx="4762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D</a:t>
            </a:r>
            <a:endParaRPr lang="en-US" sz="3200" dirty="0"/>
          </a:p>
        </p:txBody>
      </p:sp>
      <p:cxnSp>
        <p:nvCxnSpPr>
          <p:cNvPr id="11" name="Straight Connector 10"/>
          <p:cNvCxnSpPr/>
          <p:nvPr/>
        </p:nvCxnSpPr>
        <p:spPr>
          <a:xfrm>
            <a:off x="2893614" y="3923197"/>
            <a:ext cx="238125" cy="1631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V="1">
            <a:off x="3012676" y="5775918"/>
            <a:ext cx="238125" cy="2143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flipV="1">
            <a:off x="6444504" y="3915666"/>
            <a:ext cx="238125" cy="2143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771095" y="5612805"/>
            <a:ext cx="238125" cy="16311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5" name="Cloud 4"/>
          <p:cNvSpPr/>
          <p:nvPr/>
        </p:nvSpPr>
        <p:spPr>
          <a:xfrm>
            <a:off x="2118786" y="3714750"/>
            <a:ext cx="4953000" cy="2270125"/>
          </a:xfrm>
          <a:prstGeom prst="cloud">
            <a:avLst/>
          </a:prstGeom>
          <a:solidFill>
            <a:schemeClr val="tx1">
              <a:lumMod val="50000"/>
              <a:lumOff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4" name="Group 23"/>
          <p:cNvGrpSpPr/>
          <p:nvPr/>
        </p:nvGrpSpPr>
        <p:grpSpPr>
          <a:xfrm>
            <a:off x="2637575" y="3833601"/>
            <a:ext cx="4021488" cy="2157483"/>
            <a:chOff x="2637575" y="3833601"/>
            <a:chExt cx="4021488" cy="2157483"/>
          </a:xfrm>
        </p:grpSpPr>
        <p:sp>
          <p:nvSpPr>
            <p:cNvPr id="16" name="Freeform 15"/>
            <p:cNvSpPr/>
            <p:nvPr/>
          </p:nvSpPr>
          <p:spPr>
            <a:xfrm>
              <a:off x="2765785" y="3833601"/>
              <a:ext cx="3893278" cy="496912"/>
            </a:xfrm>
            <a:custGeom>
              <a:avLst/>
              <a:gdLst>
                <a:gd name="connsiteX0" fmla="*/ 67166 w 3893278"/>
                <a:gd name="connsiteY0" fmla="*/ 73628 h 838801"/>
                <a:gd name="connsiteX1" fmla="*/ 181135 w 3893278"/>
                <a:gd name="connsiteY1" fmla="*/ 73628 h 838801"/>
                <a:gd name="connsiteX2" fmla="*/ 1613892 w 3893278"/>
                <a:gd name="connsiteY2" fmla="*/ 838794 h 838801"/>
                <a:gd name="connsiteX3" fmla="*/ 3893278 w 3893278"/>
                <a:gd name="connsiteY3" fmla="*/ 89909 h 838801"/>
              </a:gdLst>
              <a:ahLst/>
              <a:cxnLst>
                <a:cxn ang="0">
                  <a:pos x="connsiteX0" y="connsiteY0"/>
                </a:cxn>
                <a:cxn ang="0">
                  <a:pos x="connsiteX1" y="connsiteY1"/>
                </a:cxn>
                <a:cxn ang="0">
                  <a:pos x="connsiteX2" y="connsiteY2"/>
                </a:cxn>
                <a:cxn ang="0">
                  <a:pos x="connsiteX3" y="connsiteY3"/>
                </a:cxn>
              </a:cxnLst>
              <a:rect l="l" t="t" r="r" b="b"/>
              <a:pathLst>
                <a:path w="3893278" h="838801">
                  <a:moveTo>
                    <a:pt x="67166" y="73628"/>
                  </a:moveTo>
                  <a:cubicBezTo>
                    <a:pt x="-4744" y="9864"/>
                    <a:pt x="-76653" y="-53900"/>
                    <a:pt x="181135" y="73628"/>
                  </a:cubicBezTo>
                  <a:cubicBezTo>
                    <a:pt x="438923" y="201156"/>
                    <a:pt x="995202" y="836081"/>
                    <a:pt x="1613892" y="838794"/>
                  </a:cubicBezTo>
                  <a:cubicBezTo>
                    <a:pt x="2232582" y="841507"/>
                    <a:pt x="3893278" y="89909"/>
                    <a:pt x="3893278" y="89909"/>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8" name="Freeform 17"/>
            <p:cNvSpPr/>
            <p:nvPr/>
          </p:nvSpPr>
          <p:spPr>
            <a:xfrm>
              <a:off x="2637575" y="3939789"/>
              <a:ext cx="688144" cy="2051295"/>
            </a:xfrm>
            <a:custGeom>
              <a:avLst/>
              <a:gdLst>
                <a:gd name="connsiteX0" fmla="*/ 0 w 688144"/>
                <a:gd name="connsiteY0" fmla="*/ 0 h 2051295"/>
                <a:gd name="connsiteX1" fmla="*/ 683816 w 688144"/>
                <a:gd name="connsiteY1" fmla="*/ 976807 h 2051295"/>
                <a:gd name="connsiteX2" fmla="*/ 309345 w 688144"/>
                <a:gd name="connsiteY2" fmla="*/ 2051295 h 2051295"/>
              </a:gdLst>
              <a:ahLst/>
              <a:cxnLst>
                <a:cxn ang="0">
                  <a:pos x="connsiteX0" y="connsiteY0"/>
                </a:cxn>
                <a:cxn ang="0">
                  <a:pos x="connsiteX1" y="connsiteY1"/>
                </a:cxn>
                <a:cxn ang="0">
                  <a:pos x="connsiteX2" y="connsiteY2"/>
                </a:cxn>
              </a:cxnLst>
              <a:rect l="l" t="t" r="r" b="b"/>
              <a:pathLst>
                <a:path w="688144" h="2051295">
                  <a:moveTo>
                    <a:pt x="0" y="0"/>
                  </a:moveTo>
                  <a:cubicBezTo>
                    <a:pt x="316129" y="317462"/>
                    <a:pt x="632259" y="634925"/>
                    <a:pt x="683816" y="976807"/>
                  </a:cubicBezTo>
                  <a:cubicBezTo>
                    <a:pt x="735373" y="1318689"/>
                    <a:pt x="309345" y="2051295"/>
                    <a:pt x="309345" y="2051295"/>
                  </a:cubicBezTo>
                </a:path>
              </a:pathLst>
            </a:custGeom>
            <a:ln w="76200" cmpd="sng">
              <a:solidFill>
                <a:srgbClr val="FF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nvGrpSpPr>
          <p:cNvPr id="23" name="Group 22"/>
          <p:cNvGrpSpPr/>
          <p:nvPr/>
        </p:nvGrpSpPr>
        <p:grpSpPr>
          <a:xfrm>
            <a:off x="2877333" y="3972037"/>
            <a:ext cx="3115606" cy="1852721"/>
            <a:chOff x="2893614" y="3923197"/>
            <a:chExt cx="3115606" cy="1852721"/>
          </a:xfrm>
        </p:grpSpPr>
        <p:cxnSp>
          <p:nvCxnSpPr>
            <p:cNvPr id="20" name="Straight Connector 19"/>
            <p:cNvCxnSpPr/>
            <p:nvPr/>
          </p:nvCxnSpPr>
          <p:spPr>
            <a:xfrm>
              <a:off x="2893614" y="3923197"/>
              <a:ext cx="3115606" cy="1852721"/>
            </a:xfrm>
            <a:prstGeom prst="line">
              <a:avLst/>
            </a:prstGeom>
            <a:ln w="76200" cmpd="sng">
              <a:solidFill>
                <a:srgbClr val="FF0000"/>
              </a:solidFill>
              <a:prstDash val="dash"/>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rot="2088252">
              <a:off x="4281990" y="4397946"/>
              <a:ext cx="608460" cy="1015663"/>
            </a:xfrm>
            <a:prstGeom prst="rect">
              <a:avLst/>
            </a:prstGeom>
            <a:noFill/>
          </p:spPr>
          <p:txBody>
            <a:bodyPr wrap="none" rtlCol="0">
              <a:spAutoFit/>
            </a:bodyPr>
            <a:lstStyle/>
            <a:p>
              <a:r>
                <a:rPr lang="en-US" sz="6000" b="1" dirty="0" smtClean="0">
                  <a:solidFill>
                    <a:srgbClr val="FF0000"/>
                  </a:solidFill>
                </a:rPr>
                <a:t>X</a:t>
              </a:r>
              <a:endParaRPr lang="en-US" sz="6000" b="1" dirty="0">
                <a:solidFill>
                  <a:srgbClr val="FF0000"/>
                </a:solidFill>
              </a:endParaRPr>
            </a:p>
          </p:txBody>
        </p:sp>
      </p:grpSp>
      <p:sp>
        <p:nvSpPr>
          <p:cNvPr id="6" name="Rectangle 5"/>
          <p:cNvSpPr/>
          <p:nvPr/>
        </p:nvSpPr>
        <p:spPr>
          <a:xfrm>
            <a:off x="2427555" y="3494572"/>
            <a:ext cx="476250" cy="428625"/>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smtClean="0"/>
              <a:t>A</a:t>
            </a:r>
            <a:endParaRPr lang="en-US" sz="3200" dirty="0"/>
          </a:p>
        </p:txBody>
      </p:sp>
    </p:spTree>
    <p:extLst>
      <p:ext uri="{BB962C8B-B14F-4D97-AF65-F5344CB8AC3E}">
        <p14:creationId xmlns:p14="http://schemas.microsoft.com/office/powerpoint/2010/main" val="962338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8229600" cy="1143000"/>
          </a:xfrm>
        </p:spPr>
        <p:txBody>
          <a:bodyPr>
            <a:normAutofit/>
          </a:bodyPr>
          <a:lstStyle/>
          <a:p>
            <a:r>
              <a:rPr lang="en-US" dirty="0" smtClean="0">
                <a:latin typeface="Gill Sans"/>
                <a:cs typeface="Gill Sans"/>
              </a:rPr>
              <a:t>Network operation 101</a:t>
            </a:r>
            <a:endParaRPr lang="en-US" dirty="0">
              <a:latin typeface="Gill Sans"/>
              <a:cs typeface="Gill Sans"/>
            </a:endParaRPr>
          </a:p>
        </p:txBody>
      </p:sp>
      <p:grpSp>
        <p:nvGrpSpPr>
          <p:cNvPr id="13" name="Group 12"/>
          <p:cNvGrpSpPr/>
          <p:nvPr/>
        </p:nvGrpSpPr>
        <p:grpSpPr>
          <a:xfrm>
            <a:off x="2783976" y="2403167"/>
            <a:ext cx="3070083" cy="2588523"/>
            <a:chOff x="2065824" y="2354266"/>
            <a:chExt cx="3471288" cy="2588523"/>
          </a:xfrm>
        </p:grpSpPr>
        <p:sp>
          <p:nvSpPr>
            <p:cNvPr id="11" name="Rectangle 10"/>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Data plane </a:t>
              </a:r>
            </a:p>
          </p:txBody>
        </p:sp>
        <p:sp>
          <p:nvSpPr>
            <p:cNvPr id="10" name="Rectangle 9"/>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chemeClr val="tx1"/>
                  </a:solidFill>
                </a:rPr>
                <a:t>Control plane </a:t>
              </a:r>
            </a:p>
            <a:p>
              <a:pPr algn="ctr"/>
              <a:r>
                <a:rPr lang="en-US" sz="2400" dirty="0" smtClean="0">
                  <a:solidFill>
                    <a:schemeClr val="tx1"/>
                  </a:solidFill>
                </a:rPr>
                <a:t>(BGP, OSPF)</a:t>
              </a:r>
              <a:endParaRPr lang="en-US" sz="2400" dirty="0">
                <a:solidFill>
                  <a:schemeClr val="tx1"/>
                </a:solidFill>
              </a:endParaRPr>
            </a:p>
          </p:txBody>
        </p:sp>
      </p:grpSp>
      <p:grpSp>
        <p:nvGrpSpPr>
          <p:cNvPr id="23" name="Group 22"/>
          <p:cNvGrpSpPr/>
          <p:nvPr/>
        </p:nvGrpSpPr>
        <p:grpSpPr>
          <a:xfrm>
            <a:off x="-15771" y="2187745"/>
            <a:ext cx="1504275" cy="1229711"/>
            <a:chOff x="-1504275" y="924695"/>
            <a:chExt cx="1504275" cy="1229711"/>
          </a:xfrm>
        </p:grpSpPr>
        <p:pic>
          <p:nvPicPr>
            <p:cNvPr id="21" name="Picture 20" descr="opera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562" y="924695"/>
              <a:ext cx="1039706" cy="985886"/>
            </a:xfrm>
            <a:prstGeom prst="rect">
              <a:avLst/>
            </a:prstGeom>
          </p:spPr>
        </p:pic>
        <p:sp>
          <p:nvSpPr>
            <p:cNvPr id="22" name="TextBox 21"/>
            <p:cNvSpPr txBox="1"/>
            <p:nvPr/>
          </p:nvSpPr>
          <p:spPr>
            <a:xfrm>
              <a:off x="-1504275" y="1846629"/>
              <a:ext cx="1504275" cy="307777"/>
            </a:xfrm>
            <a:prstGeom prst="rect">
              <a:avLst/>
            </a:prstGeom>
            <a:noFill/>
          </p:spPr>
          <p:txBody>
            <a:bodyPr wrap="none" rtlCol="0">
              <a:spAutoFit/>
            </a:bodyPr>
            <a:lstStyle/>
            <a:p>
              <a:r>
                <a:rPr lang="en-US" sz="1400" dirty="0">
                  <a:latin typeface="Gill Sans"/>
                  <a:cs typeface="Gill Sans"/>
                </a:rPr>
                <a:t>n</a:t>
              </a:r>
              <a:r>
                <a:rPr lang="en-US" sz="1400" dirty="0" smtClean="0">
                  <a:latin typeface="Gill Sans"/>
                  <a:cs typeface="Gill Sans"/>
                </a:rPr>
                <a:t>etwork operator</a:t>
              </a:r>
              <a:endParaRPr lang="en-US" sz="1400" dirty="0">
                <a:latin typeface="Gill Sans"/>
                <a:cs typeface="Gill Sans"/>
              </a:endParaRPr>
            </a:p>
          </p:txBody>
        </p:sp>
      </p:grpSp>
      <p:grpSp>
        <p:nvGrpSpPr>
          <p:cNvPr id="26" name="Group 25"/>
          <p:cNvGrpSpPr/>
          <p:nvPr/>
        </p:nvGrpSpPr>
        <p:grpSpPr>
          <a:xfrm>
            <a:off x="1397131" y="2475981"/>
            <a:ext cx="1313747" cy="633698"/>
            <a:chOff x="1580725" y="2951053"/>
            <a:chExt cx="1313747" cy="633698"/>
          </a:xfrm>
        </p:grpSpPr>
        <p:sp>
          <p:nvSpPr>
            <p:cNvPr id="24" name="Right Arrow 23"/>
            <p:cNvSpPr/>
            <p:nvPr/>
          </p:nvSpPr>
          <p:spPr>
            <a:xfrm>
              <a:off x="1580725" y="3252554"/>
              <a:ext cx="1313747" cy="332197"/>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TextBox 24"/>
            <p:cNvSpPr txBox="1"/>
            <p:nvPr/>
          </p:nvSpPr>
          <p:spPr>
            <a:xfrm>
              <a:off x="1672098" y="2951053"/>
              <a:ext cx="1055247" cy="369332"/>
            </a:xfrm>
            <a:prstGeom prst="rect">
              <a:avLst/>
            </a:prstGeom>
            <a:noFill/>
          </p:spPr>
          <p:txBody>
            <a:bodyPr wrap="none" rtlCol="0">
              <a:spAutoFit/>
            </a:bodyPr>
            <a:lstStyle/>
            <a:p>
              <a:r>
                <a:rPr lang="en-US" dirty="0" smtClean="0">
                  <a:latin typeface="Gill Sans"/>
                  <a:cs typeface="Gill Sans"/>
                </a:rPr>
                <a:t>configure</a:t>
              </a:r>
              <a:endParaRPr lang="en-US" dirty="0">
                <a:latin typeface="Gill Sans"/>
                <a:cs typeface="Gill Sans"/>
              </a:endParaRPr>
            </a:p>
          </p:txBody>
        </p:sp>
      </p:grpSp>
      <p:grpSp>
        <p:nvGrpSpPr>
          <p:cNvPr id="27" name="Group 26"/>
          <p:cNvGrpSpPr/>
          <p:nvPr/>
        </p:nvGrpSpPr>
        <p:grpSpPr>
          <a:xfrm rot="5400000">
            <a:off x="4252883" y="3190176"/>
            <a:ext cx="656859" cy="1013920"/>
            <a:chOff x="1580725" y="2570832"/>
            <a:chExt cx="656859" cy="1013920"/>
          </a:xfrm>
        </p:grpSpPr>
        <p:sp>
          <p:nvSpPr>
            <p:cNvPr id="28" name="Right Arrow 27"/>
            <p:cNvSpPr/>
            <p:nvPr/>
          </p:nvSpPr>
          <p:spPr>
            <a:xfrm>
              <a:off x="1580725" y="3252555"/>
              <a:ext cx="656859" cy="332197"/>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p:cNvSpPr txBox="1"/>
            <p:nvPr/>
          </p:nvSpPr>
          <p:spPr>
            <a:xfrm rot="16200000">
              <a:off x="1397314" y="2795725"/>
              <a:ext cx="819117" cy="369332"/>
            </a:xfrm>
            <a:prstGeom prst="rect">
              <a:avLst/>
            </a:prstGeom>
            <a:noFill/>
          </p:spPr>
          <p:txBody>
            <a:bodyPr wrap="none" rtlCol="0">
              <a:spAutoFit/>
            </a:bodyPr>
            <a:lstStyle/>
            <a:p>
              <a:r>
                <a:rPr lang="en-US" dirty="0" smtClean="0">
                  <a:latin typeface="Gill Sans"/>
                  <a:cs typeface="Gill Sans"/>
                </a:rPr>
                <a:t>update</a:t>
              </a:r>
              <a:endParaRPr lang="en-US" dirty="0">
                <a:latin typeface="Gill Sans"/>
                <a:cs typeface="Gill Sans"/>
              </a:endParaRPr>
            </a:p>
          </p:txBody>
        </p:sp>
      </p:grpSp>
      <p:cxnSp>
        <p:nvCxnSpPr>
          <p:cNvPr id="32" name="Straight Connector 31"/>
          <p:cNvCxnSpPr/>
          <p:nvPr/>
        </p:nvCxnSpPr>
        <p:spPr>
          <a:xfrm flipV="1">
            <a:off x="3370756" y="4991690"/>
            <a:ext cx="0" cy="6911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flipV="1">
            <a:off x="3980013" y="4970491"/>
            <a:ext cx="0" cy="6911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V="1">
            <a:off x="4614711" y="4991690"/>
            <a:ext cx="0" cy="6911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flipV="1">
            <a:off x="5250113" y="4991690"/>
            <a:ext cx="0" cy="6911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3142327" y="5527540"/>
            <a:ext cx="500958" cy="523220"/>
          </a:xfrm>
          <a:prstGeom prst="rect">
            <a:avLst/>
          </a:prstGeom>
          <a:noFill/>
        </p:spPr>
        <p:txBody>
          <a:bodyPr wrap="none" rtlCol="0">
            <a:spAutoFit/>
          </a:bodyPr>
          <a:lstStyle/>
          <a:p>
            <a:r>
              <a:rPr lang="en-US" sz="2800" dirty="0" smtClean="0">
                <a:solidFill>
                  <a:schemeClr val="bg1">
                    <a:lumMod val="50000"/>
                  </a:schemeClr>
                </a:solidFill>
              </a:rPr>
              <a:t>R</a:t>
            </a:r>
            <a:r>
              <a:rPr lang="en-US" sz="2800" baseline="-25000" dirty="0" smtClean="0">
                <a:solidFill>
                  <a:schemeClr val="bg1">
                    <a:lumMod val="50000"/>
                  </a:schemeClr>
                </a:solidFill>
              </a:rPr>
              <a:t>1</a:t>
            </a:r>
            <a:endParaRPr lang="en-US" sz="2800" baseline="30000" dirty="0">
              <a:solidFill>
                <a:schemeClr val="bg1">
                  <a:lumMod val="50000"/>
                </a:schemeClr>
              </a:solidFill>
            </a:endParaRPr>
          </a:p>
        </p:txBody>
      </p:sp>
      <p:sp>
        <p:nvSpPr>
          <p:cNvPr id="37" name="TextBox 36"/>
          <p:cNvSpPr txBox="1"/>
          <p:nvPr/>
        </p:nvSpPr>
        <p:spPr>
          <a:xfrm>
            <a:off x="3738671" y="5527540"/>
            <a:ext cx="500958" cy="523220"/>
          </a:xfrm>
          <a:prstGeom prst="rect">
            <a:avLst/>
          </a:prstGeom>
          <a:noFill/>
        </p:spPr>
        <p:txBody>
          <a:bodyPr wrap="none" rtlCol="0">
            <a:spAutoFit/>
          </a:bodyPr>
          <a:lstStyle/>
          <a:p>
            <a:r>
              <a:rPr lang="en-US" sz="2800" dirty="0" smtClean="0">
                <a:solidFill>
                  <a:schemeClr val="bg1">
                    <a:lumMod val="50000"/>
                  </a:schemeClr>
                </a:solidFill>
              </a:rPr>
              <a:t>R</a:t>
            </a:r>
            <a:r>
              <a:rPr lang="en-US" sz="2800" baseline="-25000" dirty="0">
                <a:solidFill>
                  <a:schemeClr val="bg1">
                    <a:lumMod val="50000"/>
                  </a:schemeClr>
                </a:solidFill>
              </a:rPr>
              <a:t>2</a:t>
            </a:r>
            <a:endParaRPr lang="en-US" sz="2800" baseline="30000" dirty="0">
              <a:solidFill>
                <a:schemeClr val="bg1">
                  <a:lumMod val="50000"/>
                </a:schemeClr>
              </a:solidFill>
            </a:endParaRPr>
          </a:p>
        </p:txBody>
      </p:sp>
      <p:sp>
        <p:nvSpPr>
          <p:cNvPr id="38" name="TextBox 37"/>
          <p:cNvSpPr txBox="1"/>
          <p:nvPr/>
        </p:nvSpPr>
        <p:spPr>
          <a:xfrm>
            <a:off x="4391643" y="5545812"/>
            <a:ext cx="500958" cy="523220"/>
          </a:xfrm>
          <a:prstGeom prst="rect">
            <a:avLst/>
          </a:prstGeom>
          <a:noFill/>
        </p:spPr>
        <p:txBody>
          <a:bodyPr wrap="none" rtlCol="0">
            <a:spAutoFit/>
          </a:bodyPr>
          <a:lstStyle/>
          <a:p>
            <a:r>
              <a:rPr lang="en-US" sz="2800" dirty="0" smtClean="0">
                <a:solidFill>
                  <a:schemeClr val="bg1">
                    <a:lumMod val="50000"/>
                  </a:schemeClr>
                </a:solidFill>
              </a:rPr>
              <a:t>R</a:t>
            </a:r>
            <a:r>
              <a:rPr lang="en-US" sz="2800" baseline="-25000" dirty="0">
                <a:solidFill>
                  <a:schemeClr val="bg1">
                    <a:lumMod val="50000"/>
                  </a:schemeClr>
                </a:solidFill>
              </a:rPr>
              <a:t>3</a:t>
            </a:r>
            <a:endParaRPr lang="en-US" sz="2800" baseline="30000" dirty="0">
              <a:solidFill>
                <a:schemeClr val="bg1">
                  <a:lumMod val="50000"/>
                </a:schemeClr>
              </a:solidFill>
            </a:endParaRPr>
          </a:p>
        </p:txBody>
      </p:sp>
      <p:sp>
        <p:nvSpPr>
          <p:cNvPr id="39" name="TextBox 38"/>
          <p:cNvSpPr txBox="1"/>
          <p:nvPr/>
        </p:nvSpPr>
        <p:spPr>
          <a:xfrm>
            <a:off x="4999634" y="5545812"/>
            <a:ext cx="505267" cy="523220"/>
          </a:xfrm>
          <a:prstGeom prst="rect">
            <a:avLst/>
          </a:prstGeom>
          <a:noFill/>
        </p:spPr>
        <p:txBody>
          <a:bodyPr wrap="none" rtlCol="0">
            <a:spAutoFit/>
          </a:bodyPr>
          <a:lstStyle/>
          <a:p>
            <a:r>
              <a:rPr lang="en-US" sz="2800" dirty="0" smtClean="0">
                <a:solidFill>
                  <a:schemeClr val="bg1">
                    <a:lumMod val="50000"/>
                  </a:schemeClr>
                </a:solidFill>
              </a:rPr>
              <a:t>R</a:t>
            </a:r>
            <a:r>
              <a:rPr lang="en-US" sz="2800" baseline="-25000" dirty="0" smtClean="0">
                <a:solidFill>
                  <a:schemeClr val="bg1">
                    <a:lumMod val="50000"/>
                  </a:schemeClr>
                </a:solidFill>
              </a:rPr>
              <a:t>4</a:t>
            </a:r>
            <a:endParaRPr lang="en-US" sz="2800" baseline="30000" dirty="0">
              <a:solidFill>
                <a:schemeClr val="bg1">
                  <a:lumMod val="50000"/>
                </a:schemeClr>
              </a:solidFill>
            </a:endParaRPr>
          </a:p>
        </p:txBody>
      </p:sp>
      <p:sp>
        <p:nvSpPr>
          <p:cNvPr id="40" name="TextBox 39"/>
          <p:cNvSpPr txBox="1"/>
          <p:nvPr/>
        </p:nvSpPr>
        <p:spPr>
          <a:xfrm>
            <a:off x="3195934" y="1928005"/>
            <a:ext cx="2146441" cy="461665"/>
          </a:xfrm>
          <a:prstGeom prst="rect">
            <a:avLst/>
          </a:prstGeom>
          <a:noFill/>
        </p:spPr>
        <p:txBody>
          <a:bodyPr wrap="none" rtlCol="0">
            <a:spAutoFit/>
          </a:bodyPr>
          <a:lstStyle/>
          <a:p>
            <a:r>
              <a:rPr lang="en-US" sz="2400" dirty="0" smtClean="0">
                <a:solidFill>
                  <a:schemeClr val="tx1">
                    <a:lumMod val="50000"/>
                    <a:lumOff val="50000"/>
                  </a:schemeClr>
                </a:solidFill>
              </a:rPr>
              <a:t>Network device</a:t>
            </a:r>
            <a:endParaRPr lang="en-US" sz="2400" dirty="0">
              <a:solidFill>
                <a:schemeClr val="tx1">
                  <a:lumMod val="50000"/>
                  <a:lumOff val="50000"/>
                </a:schemeClr>
              </a:solidFill>
            </a:endParaRPr>
          </a:p>
        </p:txBody>
      </p:sp>
      <p:sp>
        <p:nvSpPr>
          <p:cNvPr id="46" name="Rectangle 45"/>
          <p:cNvSpPr/>
          <p:nvPr/>
        </p:nvSpPr>
        <p:spPr>
          <a:xfrm rot="5400000">
            <a:off x="3276434" y="4739127"/>
            <a:ext cx="188643" cy="12790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7" name="Rectangle 46"/>
          <p:cNvSpPr/>
          <p:nvPr/>
        </p:nvSpPr>
        <p:spPr>
          <a:xfrm rot="5400000">
            <a:off x="4662348" y="5080467"/>
            <a:ext cx="188643" cy="127909"/>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50" name="Group 49"/>
          <p:cNvGrpSpPr/>
          <p:nvPr/>
        </p:nvGrpSpPr>
        <p:grpSpPr>
          <a:xfrm rot="5400000">
            <a:off x="2236683" y="3671311"/>
            <a:ext cx="1601784" cy="996576"/>
            <a:chOff x="605174" y="3252554"/>
            <a:chExt cx="1601784" cy="996576"/>
          </a:xfrm>
        </p:grpSpPr>
        <p:sp>
          <p:nvSpPr>
            <p:cNvPr id="51" name="Right Arrow 50"/>
            <p:cNvSpPr/>
            <p:nvPr/>
          </p:nvSpPr>
          <p:spPr>
            <a:xfrm rot="10800000">
              <a:off x="605174" y="3252554"/>
              <a:ext cx="1601784" cy="332197"/>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2" name="TextBox 51"/>
            <p:cNvSpPr txBox="1"/>
            <p:nvPr/>
          </p:nvSpPr>
          <p:spPr>
            <a:xfrm rot="16200000">
              <a:off x="794284" y="3516406"/>
              <a:ext cx="819117" cy="646331"/>
            </a:xfrm>
            <a:prstGeom prst="rect">
              <a:avLst/>
            </a:prstGeom>
            <a:noFill/>
          </p:spPr>
          <p:txBody>
            <a:bodyPr wrap="none" rtlCol="0">
              <a:spAutoFit/>
            </a:bodyPr>
            <a:lstStyle/>
            <a:p>
              <a:pPr algn="r"/>
              <a:r>
                <a:rPr lang="en-US" dirty="0" smtClean="0">
                  <a:latin typeface="Gill Sans"/>
                  <a:cs typeface="Gill Sans"/>
                </a:rPr>
                <a:t>route</a:t>
              </a:r>
            </a:p>
            <a:p>
              <a:pPr algn="r"/>
              <a:r>
                <a:rPr lang="en-US" dirty="0" smtClean="0">
                  <a:latin typeface="Gill Sans"/>
                  <a:cs typeface="Gill Sans"/>
                </a:rPr>
                <a:t>update</a:t>
              </a:r>
              <a:endParaRPr lang="en-US" dirty="0">
                <a:latin typeface="Gill Sans"/>
                <a:cs typeface="Gill Sans"/>
              </a:endParaRPr>
            </a:p>
          </p:txBody>
        </p:sp>
      </p:grpSp>
    </p:spTree>
    <p:extLst>
      <p:ext uri="{BB962C8B-B14F-4D97-AF65-F5344CB8AC3E}">
        <p14:creationId xmlns:p14="http://schemas.microsoft.com/office/powerpoint/2010/main" val="2041034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500"/>
                                  </p:stCondLst>
                                  <p:childTnLst>
                                    <p:set>
                                      <p:cBhvr>
                                        <p:cTn id="9" dur="1" fill="hold">
                                          <p:stCondLst>
                                            <p:cond delay="0"/>
                                          </p:stCondLst>
                                        </p:cTn>
                                        <p:tgtEl>
                                          <p:spTgt spid="46"/>
                                        </p:tgtEl>
                                        <p:attrNameLst>
                                          <p:attrName>style.visibility</p:attrName>
                                        </p:attrNameLst>
                                      </p:cBhvr>
                                      <p:to>
                                        <p:strVal val="hidden"/>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4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500"/>
                                  </p:stCondLst>
                                  <p:childTnLst>
                                    <p:set>
                                      <p:cBhvr>
                                        <p:cTn id="25" dur="1" fill="hold">
                                          <p:stCondLst>
                                            <p:cond delay="0"/>
                                          </p:stCondLst>
                                        </p:cTn>
                                        <p:tgtEl>
                                          <p:spTgt spid="2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xit" presetSubtype="0" fill="hold" nodeType="clickEffect">
                                  <p:stCondLst>
                                    <p:cond delay="0"/>
                                  </p:stCondLst>
                                  <p:childTnLst>
                                    <p:set>
                                      <p:cBhvr>
                                        <p:cTn id="29" dur="1" fill="hold">
                                          <p:stCondLst>
                                            <p:cond delay="0"/>
                                          </p:stCondLst>
                                        </p:cTn>
                                        <p:tgtEl>
                                          <p:spTgt spid="26"/>
                                        </p:tgtEl>
                                        <p:attrNameLst>
                                          <p:attrName>style.visibility</p:attrName>
                                        </p:attrNameLst>
                                      </p:cBhvr>
                                      <p:to>
                                        <p:strVal val="hidden"/>
                                      </p:to>
                                    </p:set>
                                  </p:childTnLst>
                                </p:cTn>
                              </p:par>
                              <p:par>
                                <p:cTn id="30" presetID="1" presetClass="exit" presetSubtype="0" fill="hold" nodeType="withEffect">
                                  <p:stCondLst>
                                    <p:cond delay="0"/>
                                  </p:stCondLst>
                                  <p:childTnLst>
                                    <p:set>
                                      <p:cBhvr>
                                        <p:cTn id="31" dur="1" fill="hold">
                                          <p:stCondLst>
                                            <p:cond delay="0"/>
                                          </p:stCondLst>
                                        </p:cTn>
                                        <p:tgtEl>
                                          <p:spTgt spid="27"/>
                                        </p:tgtEl>
                                        <p:attrNameLst>
                                          <p:attrName>style.visibility</p:attrName>
                                        </p:attrNameLst>
                                      </p:cBhvr>
                                      <p:to>
                                        <p:strVal val="hidden"/>
                                      </p:to>
                                    </p:set>
                                  </p:childTnLst>
                                </p:cTn>
                              </p:par>
                              <p:par>
                                <p:cTn id="32" presetID="1" presetClass="entr" presetSubtype="0" fill="hold" nodeType="with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childTnLst>
                          </p:cTn>
                        </p:par>
                        <p:par>
                          <p:cTn id="34" fill="hold">
                            <p:stCondLst>
                              <p:cond delay="0"/>
                            </p:stCondLst>
                            <p:childTnLst>
                              <p:par>
                                <p:cTn id="35" presetID="1" presetClass="entr" presetSubtype="0" fill="hold" nodeType="afterEffect">
                                  <p:stCondLst>
                                    <p:cond delay="50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6" grpId="1" animBg="1"/>
      <p:bldP spid="47" grpId="0" animBg="1"/>
      <p:bldP spid="4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1143000"/>
          </a:xfrm>
        </p:spPr>
        <p:txBody>
          <a:bodyPr>
            <a:normAutofit/>
          </a:bodyPr>
          <a:lstStyle/>
          <a:p>
            <a:r>
              <a:rPr lang="en-US" dirty="0" smtClean="0">
                <a:latin typeface="Gill Sans"/>
                <a:cs typeface="Gill Sans"/>
              </a:rPr>
              <a:t>Network configuration is difficult</a:t>
            </a:r>
            <a:endParaRPr lang="en-US" dirty="0">
              <a:latin typeface="Gill Sans"/>
              <a:cs typeface="Gill Sans"/>
            </a:endParaRPr>
          </a:p>
        </p:txBody>
      </p:sp>
      <p:grpSp>
        <p:nvGrpSpPr>
          <p:cNvPr id="15" name="Group 14"/>
          <p:cNvGrpSpPr/>
          <p:nvPr/>
        </p:nvGrpSpPr>
        <p:grpSpPr>
          <a:xfrm>
            <a:off x="64458" y="2759245"/>
            <a:ext cx="1504275" cy="1229711"/>
            <a:chOff x="-1504275" y="924695"/>
            <a:chExt cx="1504275" cy="1229711"/>
          </a:xfrm>
        </p:grpSpPr>
        <p:pic>
          <p:nvPicPr>
            <p:cNvPr id="16" name="Picture 15" descr="opera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562" y="924695"/>
              <a:ext cx="1039706" cy="985886"/>
            </a:xfrm>
            <a:prstGeom prst="rect">
              <a:avLst/>
            </a:prstGeom>
          </p:spPr>
        </p:pic>
        <p:sp>
          <p:nvSpPr>
            <p:cNvPr id="17" name="TextBox 16"/>
            <p:cNvSpPr txBox="1"/>
            <p:nvPr/>
          </p:nvSpPr>
          <p:spPr>
            <a:xfrm>
              <a:off x="-1504275" y="1846629"/>
              <a:ext cx="1504275" cy="307777"/>
            </a:xfrm>
            <a:prstGeom prst="rect">
              <a:avLst/>
            </a:prstGeom>
            <a:noFill/>
          </p:spPr>
          <p:txBody>
            <a:bodyPr wrap="none" rtlCol="0">
              <a:spAutoFit/>
            </a:bodyPr>
            <a:lstStyle/>
            <a:p>
              <a:r>
                <a:rPr lang="en-US" sz="1400" dirty="0">
                  <a:latin typeface="Gill Sans"/>
                  <a:cs typeface="Gill Sans"/>
                </a:rPr>
                <a:t>n</a:t>
              </a:r>
              <a:r>
                <a:rPr lang="en-US" sz="1400" dirty="0" smtClean="0">
                  <a:latin typeface="Gill Sans"/>
                  <a:cs typeface="Gill Sans"/>
                </a:rPr>
                <a:t>etwork operator</a:t>
              </a:r>
              <a:endParaRPr lang="en-US" sz="1400" dirty="0">
                <a:latin typeface="Gill Sans"/>
                <a:cs typeface="Gill Sans"/>
              </a:endParaRPr>
            </a:p>
          </p:txBody>
        </p:sp>
      </p:grpSp>
      <p:grpSp>
        <p:nvGrpSpPr>
          <p:cNvPr id="75" name="Group 74"/>
          <p:cNvGrpSpPr/>
          <p:nvPr/>
        </p:nvGrpSpPr>
        <p:grpSpPr>
          <a:xfrm>
            <a:off x="1692486" y="2623743"/>
            <a:ext cx="697515" cy="1084937"/>
            <a:chOff x="1580725" y="2499814"/>
            <a:chExt cx="697515" cy="1084937"/>
          </a:xfrm>
        </p:grpSpPr>
        <p:sp>
          <p:nvSpPr>
            <p:cNvPr id="76" name="Right Arrow 75"/>
            <p:cNvSpPr/>
            <p:nvPr/>
          </p:nvSpPr>
          <p:spPr>
            <a:xfrm>
              <a:off x="1580725" y="3252554"/>
              <a:ext cx="697515" cy="332197"/>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1716865" y="2499814"/>
              <a:ext cx="451115" cy="923330"/>
            </a:xfrm>
            <a:prstGeom prst="rect">
              <a:avLst/>
            </a:prstGeom>
            <a:noFill/>
          </p:spPr>
          <p:txBody>
            <a:bodyPr wrap="none" rtlCol="0">
              <a:spAutoFit/>
            </a:bodyPr>
            <a:lstStyle/>
            <a:p>
              <a:r>
                <a:rPr lang="en-US" sz="5400" b="1" dirty="0" smtClean="0">
                  <a:solidFill>
                    <a:srgbClr val="FF0000"/>
                  </a:solidFill>
                  <a:latin typeface="Gill Sans"/>
                  <a:cs typeface="Gill Sans"/>
                </a:rPr>
                <a:t>?</a:t>
              </a:r>
              <a:endParaRPr lang="en-US" sz="5400" b="1" dirty="0">
                <a:solidFill>
                  <a:srgbClr val="FF0000"/>
                </a:solidFill>
                <a:latin typeface="Gill Sans"/>
                <a:cs typeface="Gill Sans"/>
              </a:endParaRPr>
            </a:p>
          </p:txBody>
        </p:sp>
      </p:grpSp>
      <p:cxnSp>
        <p:nvCxnSpPr>
          <p:cNvPr id="13" name="Straight Connector 12"/>
          <p:cNvCxnSpPr/>
          <p:nvPr/>
        </p:nvCxnSpPr>
        <p:spPr>
          <a:xfrm flipV="1">
            <a:off x="2982317" y="3910570"/>
            <a:ext cx="631316" cy="3414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4186833" y="3995495"/>
            <a:ext cx="588435" cy="1134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2984079" y="5217587"/>
            <a:ext cx="1200991" cy="3947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4896557" y="2880025"/>
            <a:ext cx="792352" cy="2249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flipV="1">
            <a:off x="5687147" y="2872117"/>
            <a:ext cx="334492" cy="6783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6023401" y="4515956"/>
            <a:ext cx="728558" cy="7361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368990" y="5612305"/>
            <a:ext cx="792771" cy="1226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613633" y="2256997"/>
            <a:ext cx="1483316" cy="1402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43" name="Group 142"/>
          <p:cNvGrpSpPr/>
          <p:nvPr/>
        </p:nvGrpSpPr>
        <p:grpSpPr>
          <a:xfrm>
            <a:off x="6159999" y="5283902"/>
            <a:ext cx="1183920" cy="965539"/>
            <a:chOff x="2065824" y="2354266"/>
            <a:chExt cx="3471288" cy="2588523"/>
          </a:xfrm>
        </p:grpSpPr>
        <p:sp>
          <p:nvSpPr>
            <p:cNvPr id="144" name="Rectangle 143"/>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46" name="Rectangle 145"/>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47" name="Group 146"/>
          <p:cNvGrpSpPr/>
          <p:nvPr/>
        </p:nvGrpSpPr>
        <p:grpSpPr>
          <a:xfrm>
            <a:off x="4183308" y="5161285"/>
            <a:ext cx="1183920" cy="965539"/>
            <a:chOff x="2065824" y="2354266"/>
            <a:chExt cx="3471288" cy="2588523"/>
          </a:xfrm>
        </p:grpSpPr>
        <p:sp>
          <p:nvSpPr>
            <p:cNvPr id="148" name="Rectangle 147"/>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50" name="Rectangle 149"/>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51" name="Group 150"/>
          <p:cNvGrpSpPr/>
          <p:nvPr/>
        </p:nvGrpSpPr>
        <p:grpSpPr>
          <a:xfrm>
            <a:off x="2322636" y="4286613"/>
            <a:ext cx="1183920" cy="965539"/>
            <a:chOff x="2065824" y="2354266"/>
            <a:chExt cx="3471288" cy="2588523"/>
          </a:xfrm>
        </p:grpSpPr>
        <p:sp>
          <p:nvSpPr>
            <p:cNvPr id="152" name="Rectangle 151"/>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54" name="Rectangle 153"/>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55" name="Group 154"/>
          <p:cNvGrpSpPr/>
          <p:nvPr/>
        </p:nvGrpSpPr>
        <p:grpSpPr>
          <a:xfrm>
            <a:off x="3537336" y="3003583"/>
            <a:ext cx="1183920" cy="965539"/>
            <a:chOff x="2065824" y="2354266"/>
            <a:chExt cx="3471288" cy="2588523"/>
          </a:xfrm>
        </p:grpSpPr>
        <p:sp>
          <p:nvSpPr>
            <p:cNvPr id="156" name="Rectangle 155"/>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58" name="Rectangle 157"/>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59" name="Group 158"/>
          <p:cNvGrpSpPr/>
          <p:nvPr/>
        </p:nvGrpSpPr>
        <p:grpSpPr>
          <a:xfrm>
            <a:off x="5095187" y="1914486"/>
            <a:ext cx="1183920" cy="965539"/>
            <a:chOff x="2065824" y="2354266"/>
            <a:chExt cx="3471288" cy="2588523"/>
          </a:xfrm>
        </p:grpSpPr>
        <p:sp>
          <p:nvSpPr>
            <p:cNvPr id="160" name="Rectangle 159"/>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62" name="Rectangle 161"/>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63" name="Group 162"/>
          <p:cNvGrpSpPr/>
          <p:nvPr/>
        </p:nvGrpSpPr>
        <p:grpSpPr>
          <a:xfrm>
            <a:off x="5431441" y="3550417"/>
            <a:ext cx="1183920" cy="965539"/>
            <a:chOff x="2065824" y="2354266"/>
            <a:chExt cx="3471288" cy="2588523"/>
          </a:xfrm>
        </p:grpSpPr>
        <p:sp>
          <p:nvSpPr>
            <p:cNvPr id="164" name="Rectangle 163"/>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66" name="Rectangle 165"/>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71" name="Group 170"/>
          <p:cNvGrpSpPr/>
          <p:nvPr/>
        </p:nvGrpSpPr>
        <p:grpSpPr>
          <a:xfrm>
            <a:off x="2433819" y="1791869"/>
            <a:ext cx="1183920" cy="965539"/>
            <a:chOff x="2065824" y="2354266"/>
            <a:chExt cx="3471288" cy="2588523"/>
          </a:xfrm>
        </p:grpSpPr>
        <p:sp>
          <p:nvSpPr>
            <p:cNvPr id="172" name="Rectangle 171"/>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74" name="Rectangle 173"/>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cxnSp>
        <p:nvCxnSpPr>
          <p:cNvPr id="175" name="Straight Connector 174"/>
          <p:cNvCxnSpPr/>
          <p:nvPr/>
        </p:nvCxnSpPr>
        <p:spPr>
          <a:xfrm>
            <a:off x="2982317" y="2757408"/>
            <a:ext cx="1204516" cy="246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813294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 name="Picture 86" descr="server.png"/>
          <p:cNvPicPr>
            <a:picLocks noChangeAspect="1"/>
          </p:cNvPicPr>
          <p:nvPr/>
        </p:nvPicPr>
        <p:blipFill>
          <a:blip r:embed="rId3"/>
          <a:stretch>
            <a:fillRect/>
          </a:stretch>
        </p:blipFill>
        <p:spPr>
          <a:xfrm>
            <a:off x="7433205" y="3133486"/>
            <a:ext cx="1099304" cy="1099304"/>
          </a:xfrm>
          <a:prstGeom prst="rect">
            <a:avLst/>
          </a:prstGeom>
        </p:spPr>
      </p:pic>
      <p:cxnSp>
        <p:nvCxnSpPr>
          <p:cNvPr id="6" name="Straight Arrow Connector 5"/>
          <p:cNvCxnSpPr>
            <a:stCxn id="173" idx="3"/>
          </p:cNvCxnSpPr>
          <p:nvPr/>
        </p:nvCxnSpPr>
        <p:spPr>
          <a:xfrm>
            <a:off x="3646496" y="2592367"/>
            <a:ext cx="3985599" cy="847439"/>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68" name="Straight Arrow Connector 67"/>
          <p:cNvCxnSpPr/>
          <p:nvPr/>
        </p:nvCxnSpPr>
        <p:spPr>
          <a:xfrm flipV="1">
            <a:off x="4721256" y="3543905"/>
            <a:ext cx="2910839" cy="241905"/>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506556" y="3785810"/>
            <a:ext cx="4125539" cy="1343725"/>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5" name="Straight Arrow Connector 84"/>
          <p:cNvCxnSpPr/>
          <p:nvPr/>
        </p:nvCxnSpPr>
        <p:spPr>
          <a:xfrm flipV="1">
            <a:off x="7343919" y="4232790"/>
            <a:ext cx="445414" cy="1886126"/>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p:nvPr/>
        </p:nvCxnSpPr>
        <p:spPr>
          <a:xfrm flipV="1">
            <a:off x="5368990" y="4077246"/>
            <a:ext cx="2263105" cy="1926214"/>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29600" cy="1143000"/>
          </a:xfrm>
        </p:spPr>
        <p:txBody>
          <a:bodyPr>
            <a:normAutofit/>
          </a:bodyPr>
          <a:lstStyle/>
          <a:p>
            <a:r>
              <a:rPr lang="en-US" dirty="0" smtClean="0">
                <a:latin typeface="Gill Sans"/>
                <a:cs typeface="Gill Sans"/>
              </a:rPr>
              <a:t>Data plane verification</a:t>
            </a:r>
            <a:endParaRPr lang="en-US" dirty="0">
              <a:latin typeface="Gill Sans"/>
              <a:cs typeface="Gill Sans"/>
            </a:endParaRPr>
          </a:p>
        </p:txBody>
      </p:sp>
      <p:cxnSp>
        <p:nvCxnSpPr>
          <p:cNvPr id="79" name="Straight Arrow Connector 78"/>
          <p:cNvCxnSpPr>
            <a:stCxn id="165" idx="3"/>
          </p:cNvCxnSpPr>
          <p:nvPr/>
        </p:nvCxnSpPr>
        <p:spPr>
          <a:xfrm flipV="1">
            <a:off x="6679481" y="3885125"/>
            <a:ext cx="952614" cy="583409"/>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p:nvPr/>
        </p:nvCxnSpPr>
        <p:spPr>
          <a:xfrm>
            <a:off x="6342827" y="2723185"/>
            <a:ext cx="1289268" cy="556162"/>
          </a:xfrm>
          <a:prstGeom prst="straightConnector1">
            <a:avLst/>
          </a:prstGeom>
          <a:ln w="38100" cmpd="sng">
            <a:solidFill>
              <a:srgbClr val="80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64" name="TextBox 63"/>
          <p:cNvSpPr txBox="1"/>
          <p:nvPr/>
        </p:nvSpPr>
        <p:spPr>
          <a:xfrm>
            <a:off x="6864475" y="1914486"/>
            <a:ext cx="2236510" cy="1015663"/>
          </a:xfrm>
          <a:prstGeom prst="rect">
            <a:avLst/>
          </a:prstGeom>
          <a:noFill/>
        </p:spPr>
        <p:txBody>
          <a:bodyPr wrap="none" rtlCol="0">
            <a:spAutoFit/>
          </a:bodyPr>
          <a:lstStyle/>
          <a:p>
            <a:pPr marL="342900" indent="-342900">
              <a:buFont typeface="+mj-lt"/>
              <a:buAutoNum type="arabicPeriod"/>
            </a:pPr>
            <a:r>
              <a:rPr lang="en-US" sz="2000" dirty="0" smtClean="0">
                <a:latin typeface="Gill Sans"/>
                <a:cs typeface="Gill Sans"/>
              </a:rPr>
              <a:t>Create snapshot</a:t>
            </a:r>
          </a:p>
          <a:p>
            <a:pPr marL="342900" indent="-342900">
              <a:buFont typeface="+mj-lt"/>
              <a:buAutoNum type="arabicPeriod"/>
            </a:pPr>
            <a:r>
              <a:rPr lang="en-US" sz="2000" dirty="0" smtClean="0">
                <a:latin typeface="Gill Sans"/>
                <a:cs typeface="Gill Sans"/>
              </a:rPr>
              <a:t>Generate model</a:t>
            </a:r>
          </a:p>
          <a:p>
            <a:pPr marL="342900" indent="-342900">
              <a:buFont typeface="+mj-lt"/>
              <a:buAutoNum type="arabicPeriod"/>
            </a:pPr>
            <a:r>
              <a:rPr lang="en-US" sz="2000" dirty="0" smtClean="0">
                <a:latin typeface="Gill Sans"/>
                <a:cs typeface="Gill Sans"/>
              </a:rPr>
              <a:t>Check policy.</a:t>
            </a:r>
            <a:endParaRPr lang="en-US" sz="2000" dirty="0">
              <a:latin typeface="Gill Sans"/>
              <a:cs typeface="Gill Sans"/>
            </a:endParaRPr>
          </a:p>
        </p:txBody>
      </p:sp>
      <p:grpSp>
        <p:nvGrpSpPr>
          <p:cNvPr id="118" name="Group 117"/>
          <p:cNvGrpSpPr/>
          <p:nvPr/>
        </p:nvGrpSpPr>
        <p:grpSpPr>
          <a:xfrm>
            <a:off x="64458" y="2759245"/>
            <a:ext cx="1504275" cy="1229711"/>
            <a:chOff x="-1504275" y="924695"/>
            <a:chExt cx="1504275" cy="1229711"/>
          </a:xfrm>
        </p:grpSpPr>
        <p:pic>
          <p:nvPicPr>
            <p:cNvPr id="119" name="Picture 118" descr="operato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2562" y="924695"/>
              <a:ext cx="1039706" cy="985886"/>
            </a:xfrm>
            <a:prstGeom prst="rect">
              <a:avLst/>
            </a:prstGeom>
          </p:spPr>
        </p:pic>
        <p:sp>
          <p:nvSpPr>
            <p:cNvPr id="121" name="TextBox 120"/>
            <p:cNvSpPr txBox="1"/>
            <p:nvPr/>
          </p:nvSpPr>
          <p:spPr>
            <a:xfrm>
              <a:off x="-1504275" y="1846629"/>
              <a:ext cx="1504275" cy="307777"/>
            </a:xfrm>
            <a:prstGeom prst="rect">
              <a:avLst/>
            </a:prstGeom>
            <a:noFill/>
          </p:spPr>
          <p:txBody>
            <a:bodyPr wrap="none" rtlCol="0">
              <a:spAutoFit/>
            </a:bodyPr>
            <a:lstStyle/>
            <a:p>
              <a:r>
                <a:rPr lang="en-US" sz="1400" dirty="0">
                  <a:latin typeface="Gill Sans"/>
                  <a:cs typeface="Gill Sans"/>
                </a:rPr>
                <a:t>n</a:t>
              </a:r>
              <a:r>
                <a:rPr lang="en-US" sz="1400" dirty="0" smtClean="0">
                  <a:latin typeface="Gill Sans"/>
                  <a:cs typeface="Gill Sans"/>
                </a:rPr>
                <a:t>etwork operator</a:t>
              </a:r>
              <a:endParaRPr lang="en-US" sz="1400" dirty="0">
                <a:latin typeface="Gill Sans"/>
                <a:cs typeface="Gill Sans"/>
              </a:endParaRPr>
            </a:p>
          </p:txBody>
        </p:sp>
      </p:grpSp>
      <p:sp>
        <p:nvSpPr>
          <p:cNvPr id="124" name="Right Arrow 123"/>
          <p:cNvSpPr/>
          <p:nvPr/>
        </p:nvSpPr>
        <p:spPr>
          <a:xfrm>
            <a:off x="1692486" y="3376483"/>
            <a:ext cx="697515" cy="332197"/>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p:nvPr/>
        </p:nvCxnSpPr>
        <p:spPr>
          <a:xfrm flipV="1">
            <a:off x="2982317" y="3910570"/>
            <a:ext cx="631316" cy="34147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flipH="1" flipV="1">
            <a:off x="4186833" y="3995495"/>
            <a:ext cx="588435" cy="113404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flipH="1" flipV="1">
            <a:off x="2984079" y="5217587"/>
            <a:ext cx="1200991" cy="3947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flipV="1">
            <a:off x="4896557" y="2880025"/>
            <a:ext cx="792352" cy="2249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flipH="1" flipV="1">
            <a:off x="5687147" y="2872117"/>
            <a:ext cx="334492" cy="6783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6023401" y="4515956"/>
            <a:ext cx="728558" cy="7361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5368990" y="5612305"/>
            <a:ext cx="792771" cy="1226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3613633" y="2256997"/>
            <a:ext cx="1483316" cy="140259"/>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178" name="Group 177"/>
          <p:cNvGrpSpPr/>
          <p:nvPr/>
        </p:nvGrpSpPr>
        <p:grpSpPr>
          <a:xfrm>
            <a:off x="6159999" y="5283902"/>
            <a:ext cx="1183920" cy="965539"/>
            <a:chOff x="2065824" y="2354266"/>
            <a:chExt cx="3471288" cy="2588523"/>
          </a:xfrm>
        </p:grpSpPr>
        <p:sp>
          <p:nvSpPr>
            <p:cNvPr id="179" name="Rectangle 178"/>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0" name="Rectangle 179"/>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81" name="Rectangle 180"/>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grpSp>
        <p:nvGrpSpPr>
          <p:cNvPr id="182" name="Group 181"/>
          <p:cNvGrpSpPr/>
          <p:nvPr/>
        </p:nvGrpSpPr>
        <p:grpSpPr>
          <a:xfrm>
            <a:off x="4183308" y="5161285"/>
            <a:ext cx="1183920" cy="965539"/>
            <a:chOff x="2065824" y="2354266"/>
            <a:chExt cx="3471288" cy="2588523"/>
          </a:xfrm>
        </p:grpSpPr>
        <p:sp>
          <p:nvSpPr>
            <p:cNvPr id="183" name="Rectangle 182"/>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4" name="Rectangle 183"/>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85" name="Rectangle 184"/>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grpSp>
        <p:nvGrpSpPr>
          <p:cNvPr id="186" name="Group 185"/>
          <p:cNvGrpSpPr/>
          <p:nvPr/>
        </p:nvGrpSpPr>
        <p:grpSpPr>
          <a:xfrm>
            <a:off x="2322636" y="4286613"/>
            <a:ext cx="1183920" cy="965539"/>
            <a:chOff x="2065824" y="2354266"/>
            <a:chExt cx="3471288" cy="2588523"/>
          </a:xfrm>
        </p:grpSpPr>
        <p:sp>
          <p:nvSpPr>
            <p:cNvPr id="187" name="Rectangle 186"/>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8" name="Rectangle 187"/>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89" name="Rectangle 188"/>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grpSp>
        <p:nvGrpSpPr>
          <p:cNvPr id="190" name="Group 189"/>
          <p:cNvGrpSpPr/>
          <p:nvPr/>
        </p:nvGrpSpPr>
        <p:grpSpPr>
          <a:xfrm>
            <a:off x="3537336" y="3003583"/>
            <a:ext cx="1183920" cy="965539"/>
            <a:chOff x="2065824" y="2354266"/>
            <a:chExt cx="3471288" cy="2588523"/>
          </a:xfrm>
        </p:grpSpPr>
        <p:sp>
          <p:nvSpPr>
            <p:cNvPr id="191" name="Rectangle 190"/>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2" name="Rectangle 191"/>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93" name="Rectangle 192"/>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grpSp>
        <p:nvGrpSpPr>
          <p:cNvPr id="194" name="Group 193"/>
          <p:cNvGrpSpPr/>
          <p:nvPr/>
        </p:nvGrpSpPr>
        <p:grpSpPr>
          <a:xfrm>
            <a:off x="5095187" y="1914486"/>
            <a:ext cx="1183920" cy="965539"/>
            <a:chOff x="2065824" y="2354266"/>
            <a:chExt cx="3471288" cy="2588523"/>
          </a:xfrm>
        </p:grpSpPr>
        <p:sp>
          <p:nvSpPr>
            <p:cNvPr id="195" name="Rectangle 194"/>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6" name="Rectangle 195"/>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97" name="Rectangle 196"/>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grpSp>
        <p:nvGrpSpPr>
          <p:cNvPr id="198" name="Group 197"/>
          <p:cNvGrpSpPr/>
          <p:nvPr/>
        </p:nvGrpSpPr>
        <p:grpSpPr>
          <a:xfrm>
            <a:off x="5431441" y="3550417"/>
            <a:ext cx="1183920" cy="965539"/>
            <a:chOff x="2065824" y="2354266"/>
            <a:chExt cx="3471288" cy="2588523"/>
          </a:xfrm>
        </p:grpSpPr>
        <p:sp>
          <p:nvSpPr>
            <p:cNvPr id="199" name="Rectangle 198"/>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0" name="Rectangle 199"/>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201" name="Rectangle 200"/>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grpSp>
        <p:nvGrpSpPr>
          <p:cNvPr id="202" name="Group 201"/>
          <p:cNvGrpSpPr/>
          <p:nvPr/>
        </p:nvGrpSpPr>
        <p:grpSpPr>
          <a:xfrm>
            <a:off x="2433819" y="1791869"/>
            <a:ext cx="1183920" cy="965539"/>
            <a:chOff x="2065824" y="2354266"/>
            <a:chExt cx="3471288" cy="2588523"/>
          </a:xfrm>
        </p:grpSpPr>
        <p:sp>
          <p:nvSpPr>
            <p:cNvPr id="203" name="Rectangle 202"/>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4" name="Rectangle 203"/>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205" name="Rectangle 204"/>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A6A6A6"/>
                  </a:solidFill>
                </a:rPr>
                <a:t>Control plane</a:t>
              </a:r>
              <a:endParaRPr lang="en-US" sz="1400" dirty="0">
                <a:solidFill>
                  <a:srgbClr val="A6A6A6"/>
                </a:solidFill>
              </a:endParaRPr>
            </a:p>
          </p:txBody>
        </p:sp>
      </p:grpSp>
      <p:cxnSp>
        <p:nvCxnSpPr>
          <p:cNvPr id="206" name="Straight Connector 205"/>
          <p:cNvCxnSpPr/>
          <p:nvPr/>
        </p:nvCxnSpPr>
        <p:spPr>
          <a:xfrm>
            <a:off x="2982317" y="2757408"/>
            <a:ext cx="1204516" cy="24617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207" name="TextBox 206"/>
          <p:cNvSpPr txBox="1"/>
          <p:nvPr/>
        </p:nvSpPr>
        <p:spPr>
          <a:xfrm>
            <a:off x="3983" y="4795897"/>
            <a:ext cx="9144000" cy="2062103"/>
          </a:xfrm>
          <a:prstGeom prst="rect">
            <a:avLst/>
          </a:prstGeom>
          <a:solidFill>
            <a:schemeClr val="tx1">
              <a:lumMod val="85000"/>
              <a:lumOff val="15000"/>
            </a:schemeClr>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smtClean="0">
                <a:solidFill>
                  <a:schemeClr val="accent3">
                    <a:lumMod val="40000"/>
                    <a:lumOff val="60000"/>
                  </a:schemeClr>
                </a:solidFill>
              </a:rPr>
              <a:t>+ Fast, accurate</a:t>
            </a:r>
          </a:p>
          <a:p>
            <a:r>
              <a:rPr lang="en-US" sz="3200" dirty="0" smtClean="0">
                <a:solidFill>
                  <a:srgbClr val="E6B9B8"/>
                </a:solidFill>
              </a:rPr>
              <a:t>- </a:t>
            </a:r>
            <a:r>
              <a:rPr lang="en-US" sz="3200" dirty="0" smtClean="0">
                <a:solidFill>
                  <a:schemeClr val="accent2">
                    <a:lumMod val="40000"/>
                    <a:lumOff val="60000"/>
                  </a:schemeClr>
                </a:solidFill>
              </a:rPr>
              <a:t>Faults installed, caught reactively.</a:t>
            </a:r>
          </a:p>
          <a:p>
            <a:r>
              <a:rPr lang="en-US" sz="3200" dirty="0" smtClean="0">
                <a:solidFill>
                  <a:schemeClr val="accent2">
                    <a:lumMod val="40000"/>
                    <a:lumOff val="60000"/>
                  </a:schemeClr>
                </a:solidFill>
              </a:rPr>
              <a:t>- Is the data plane snapshot consistent?</a:t>
            </a:r>
          </a:p>
          <a:p>
            <a:r>
              <a:rPr lang="en-US" sz="3200" dirty="0" smtClean="0">
                <a:solidFill>
                  <a:schemeClr val="accent2">
                    <a:lumMod val="40000"/>
                    <a:lumOff val="60000"/>
                  </a:schemeClr>
                </a:solidFill>
              </a:rPr>
              <a:t>- When an error is found, what is the root cause?</a:t>
            </a:r>
          </a:p>
        </p:txBody>
      </p:sp>
    </p:spTree>
    <p:extLst>
      <p:ext uri="{BB962C8B-B14F-4D97-AF65-F5344CB8AC3E}">
        <p14:creationId xmlns:p14="http://schemas.microsoft.com/office/powerpoint/2010/main" val="204386056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4">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7">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7">
                                            <p:txEl>
                                              <p:pRg st="1" end="1"/>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07">
                                            <p:txEl>
                                              <p:pRg st="2" end="2"/>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0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5" name="Straight Connector 174"/>
          <p:cNvCxnSpPr>
            <a:stCxn id="3" idx="4"/>
            <a:endCxn id="50" idx="1"/>
          </p:cNvCxnSpPr>
          <p:nvPr/>
        </p:nvCxnSpPr>
        <p:spPr>
          <a:xfrm>
            <a:off x="3019443" y="2759245"/>
            <a:ext cx="635275" cy="384564"/>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title"/>
          </p:nvPr>
        </p:nvSpPr>
        <p:spPr>
          <a:xfrm>
            <a:off x="457200" y="274638"/>
            <a:ext cx="8229600" cy="1143000"/>
          </a:xfrm>
        </p:spPr>
        <p:txBody>
          <a:bodyPr>
            <a:normAutofit/>
          </a:bodyPr>
          <a:lstStyle/>
          <a:p>
            <a:r>
              <a:rPr lang="en-US" dirty="0" smtClean="0">
                <a:latin typeface="Gill Sans"/>
                <a:cs typeface="Gill Sans"/>
              </a:rPr>
              <a:t>Control plane verification</a:t>
            </a:r>
            <a:endParaRPr lang="en-US" dirty="0">
              <a:latin typeface="Gill Sans"/>
              <a:cs typeface="Gill Sans"/>
            </a:endParaRPr>
          </a:p>
        </p:txBody>
      </p:sp>
      <p:grpSp>
        <p:nvGrpSpPr>
          <p:cNvPr id="15" name="Group 14"/>
          <p:cNvGrpSpPr/>
          <p:nvPr/>
        </p:nvGrpSpPr>
        <p:grpSpPr>
          <a:xfrm>
            <a:off x="64458" y="2759245"/>
            <a:ext cx="1504275" cy="1229711"/>
            <a:chOff x="-1504275" y="924695"/>
            <a:chExt cx="1504275" cy="1229711"/>
          </a:xfrm>
        </p:grpSpPr>
        <p:pic>
          <p:nvPicPr>
            <p:cNvPr id="16" name="Picture 15" descr="operat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2562" y="924695"/>
              <a:ext cx="1039706" cy="985886"/>
            </a:xfrm>
            <a:prstGeom prst="rect">
              <a:avLst/>
            </a:prstGeom>
          </p:spPr>
        </p:pic>
        <p:sp>
          <p:nvSpPr>
            <p:cNvPr id="17" name="TextBox 16"/>
            <p:cNvSpPr txBox="1"/>
            <p:nvPr/>
          </p:nvSpPr>
          <p:spPr>
            <a:xfrm>
              <a:off x="-1504275" y="1846629"/>
              <a:ext cx="1504275" cy="307777"/>
            </a:xfrm>
            <a:prstGeom prst="rect">
              <a:avLst/>
            </a:prstGeom>
            <a:noFill/>
          </p:spPr>
          <p:txBody>
            <a:bodyPr wrap="none" rtlCol="0">
              <a:spAutoFit/>
            </a:bodyPr>
            <a:lstStyle/>
            <a:p>
              <a:r>
                <a:rPr lang="en-US" sz="1400" dirty="0">
                  <a:latin typeface="Gill Sans"/>
                  <a:cs typeface="Gill Sans"/>
                </a:rPr>
                <a:t>n</a:t>
              </a:r>
              <a:r>
                <a:rPr lang="en-US" sz="1400" dirty="0" smtClean="0">
                  <a:latin typeface="Gill Sans"/>
                  <a:cs typeface="Gill Sans"/>
                </a:rPr>
                <a:t>etwork operator</a:t>
              </a:r>
              <a:endParaRPr lang="en-US" sz="1400" dirty="0">
                <a:latin typeface="Gill Sans"/>
                <a:cs typeface="Gill Sans"/>
              </a:endParaRPr>
            </a:p>
          </p:txBody>
        </p:sp>
      </p:grpSp>
      <p:grpSp>
        <p:nvGrpSpPr>
          <p:cNvPr id="75" name="Group 74"/>
          <p:cNvGrpSpPr/>
          <p:nvPr/>
        </p:nvGrpSpPr>
        <p:grpSpPr>
          <a:xfrm>
            <a:off x="1692486" y="2623743"/>
            <a:ext cx="697515" cy="1084937"/>
            <a:chOff x="1580725" y="2499814"/>
            <a:chExt cx="697515" cy="1084937"/>
          </a:xfrm>
        </p:grpSpPr>
        <p:sp>
          <p:nvSpPr>
            <p:cNvPr id="76" name="Right Arrow 75"/>
            <p:cNvSpPr/>
            <p:nvPr/>
          </p:nvSpPr>
          <p:spPr>
            <a:xfrm>
              <a:off x="1580725" y="3252554"/>
              <a:ext cx="697515" cy="332197"/>
            </a:xfrm>
            <a:prstGeom prst="rightArrow">
              <a:avLst/>
            </a:prstGeom>
            <a:solidFill>
              <a:srgbClr val="80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7" name="TextBox 76"/>
            <p:cNvSpPr txBox="1"/>
            <p:nvPr/>
          </p:nvSpPr>
          <p:spPr>
            <a:xfrm>
              <a:off x="1716865" y="2499814"/>
              <a:ext cx="451115" cy="923330"/>
            </a:xfrm>
            <a:prstGeom prst="rect">
              <a:avLst/>
            </a:prstGeom>
            <a:noFill/>
          </p:spPr>
          <p:txBody>
            <a:bodyPr wrap="none" rtlCol="0">
              <a:spAutoFit/>
            </a:bodyPr>
            <a:lstStyle/>
            <a:p>
              <a:r>
                <a:rPr lang="en-US" sz="5400" b="1" dirty="0" smtClean="0">
                  <a:solidFill>
                    <a:srgbClr val="FF0000"/>
                  </a:solidFill>
                  <a:latin typeface="Gill Sans"/>
                  <a:cs typeface="Gill Sans"/>
                </a:rPr>
                <a:t>?</a:t>
              </a:r>
              <a:endParaRPr lang="en-US" sz="5400" b="1" dirty="0">
                <a:solidFill>
                  <a:srgbClr val="FF0000"/>
                </a:solidFill>
                <a:latin typeface="Gill Sans"/>
                <a:cs typeface="Gill Sans"/>
              </a:endParaRPr>
            </a:p>
          </p:txBody>
        </p:sp>
      </p:grpSp>
      <p:cxnSp>
        <p:nvCxnSpPr>
          <p:cNvPr id="13" name="Straight Connector 12"/>
          <p:cNvCxnSpPr>
            <a:endCxn id="50" idx="3"/>
          </p:cNvCxnSpPr>
          <p:nvPr/>
        </p:nvCxnSpPr>
        <p:spPr>
          <a:xfrm flipV="1">
            <a:off x="3019443" y="3820882"/>
            <a:ext cx="635275" cy="47374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0" name="Straight Connector 99"/>
          <p:cNvCxnSpPr/>
          <p:nvPr/>
        </p:nvCxnSpPr>
        <p:spPr>
          <a:xfrm flipH="1" flipV="1">
            <a:off x="4183308" y="3910570"/>
            <a:ext cx="591961" cy="1218965"/>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1" name="Straight Connector 100"/>
          <p:cNvCxnSpPr/>
          <p:nvPr/>
        </p:nvCxnSpPr>
        <p:spPr>
          <a:xfrm flipH="1" flipV="1">
            <a:off x="2984079" y="5217587"/>
            <a:ext cx="1200991" cy="394718"/>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3" name="Straight Connector 102"/>
          <p:cNvCxnSpPr/>
          <p:nvPr/>
        </p:nvCxnSpPr>
        <p:spPr>
          <a:xfrm flipV="1">
            <a:off x="4896557" y="2880025"/>
            <a:ext cx="792352" cy="224951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flipH="1" flipV="1">
            <a:off x="5687147" y="2872117"/>
            <a:ext cx="334492" cy="67830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6023401" y="4515956"/>
            <a:ext cx="728558" cy="736196"/>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5368990" y="5612305"/>
            <a:ext cx="792771" cy="122617"/>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a:stCxn id="3" idx="6"/>
            <a:endCxn id="49" idx="2"/>
          </p:cNvCxnSpPr>
          <p:nvPr/>
        </p:nvCxnSpPr>
        <p:spPr>
          <a:xfrm>
            <a:off x="3537336" y="2280483"/>
            <a:ext cx="1633679" cy="13946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grpSp>
        <p:nvGrpSpPr>
          <p:cNvPr id="2" name="Group 1"/>
          <p:cNvGrpSpPr/>
          <p:nvPr/>
        </p:nvGrpSpPr>
        <p:grpSpPr>
          <a:xfrm>
            <a:off x="2322636" y="1791869"/>
            <a:ext cx="5021283" cy="4457572"/>
            <a:chOff x="2322636" y="1791869"/>
            <a:chExt cx="5021283" cy="4457572"/>
          </a:xfrm>
        </p:grpSpPr>
        <p:grpSp>
          <p:nvGrpSpPr>
            <p:cNvPr id="143" name="Group 142"/>
            <p:cNvGrpSpPr/>
            <p:nvPr/>
          </p:nvGrpSpPr>
          <p:grpSpPr>
            <a:xfrm>
              <a:off x="6159999" y="5283902"/>
              <a:ext cx="1183920" cy="965539"/>
              <a:chOff x="2065824" y="2354266"/>
              <a:chExt cx="3471288" cy="2588523"/>
            </a:xfrm>
          </p:grpSpPr>
          <p:sp>
            <p:nvSpPr>
              <p:cNvPr id="144" name="Rectangle 143"/>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5" name="Rectangle 144"/>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46" name="Rectangle 145"/>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47" name="Group 146"/>
            <p:cNvGrpSpPr/>
            <p:nvPr/>
          </p:nvGrpSpPr>
          <p:grpSpPr>
            <a:xfrm>
              <a:off x="4183308" y="5161285"/>
              <a:ext cx="1183920" cy="965539"/>
              <a:chOff x="2065824" y="2354266"/>
              <a:chExt cx="3471288" cy="2588523"/>
            </a:xfrm>
          </p:grpSpPr>
          <p:sp>
            <p:nvSpPr>
              <p:cNvPr id="148" name="Rectangle 147"/>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9" name="Rectangle 148"/>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50" name="Rectangle 149"/>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51" name="Group 150"/>
            <p:cNvGrpSpPr/>
            <p:nvPr/>
          </p:nvGrpSpPr>
          <p:grpSpPr>
            <a:xfrm>
              <a:off x="2322636" y="4286613"/>
              <a:ext cx="1183920" cy="965539"/>
              <a:chOff x="2065824" y="2354266"/>
              <a:chExt cx="3471288" cy="2588523"/>
            </a:xfrm>
          </p:grpSpPr>
          <p:sp>
            <p:nvSpPr>
              <p:cNvPr id="152" name="Rectangle 151"/>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3" name="Rectangle 152"/>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54" name="Rectangle 153"/>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55" name="Group 154"/>
            <p:cNvGrpSpPr/>
            <p:nvPr/>
          </p:nvGrpSpPr>
          <p:grpSpPr>
            <a:xfrm>
              <a:off x="3537336" y="3003583"/>
              <a:ext cx="1183920" cy="965539"/>
              <a:chOff x="2065824" y="2354266"/>
              <a:chExt cx="3471288" cy="2588523"/>
            </a:xfrm>
          </p:grpSpPr>
          <p:sp>
            <p:nvSpPr>
              <p:cNvPr id="156" name="Rectangle 155"/>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7" name="Rectangle 156"/>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58" name="Rectangle 157"/>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59" name="Group 158"/>
            <p:cNvGrpSpPr/>
            <p:nvPr/>
          </p:nvGrpSpPr>
          <p:grpSpPr>
            <a:xfrm>
              <a:off x="5095187" y="1914486"/>
              <a:ext cx="1183920" cy="965539"/>
              <a:chOff x="2065824" y="2354266"/>
              <a:chExt cx="3471288" cy="2588523"/>
            </a:xfrm>
          </p:grpSpPr>
          <p:sp>
            <p:nvSpPr>
              <p:cNvPr id="160" name="Rectangle 159"/>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1" name="Rectangle 160"/>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62" name="Rectangle 161"/>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63" name="Group 162"/>
            <p:cNvGrpSpPr/>
            <p:nvPr/>
          </p:nvGrpSpPr>
          <p:grpSpPr>
            <a:xfrm>
              <a:off x="5431441" y="3550417"/>
              <a:ext cx="1183920" cy="965539"/>
              <a:chOff x="2065824" y="2354266"/>
              <a:chExt cx="3471288" cy="2588523"/>
            </a:xfrm>
          </p:grpSpPr>
          <p:sp>
            <p:nvSpPr>
              <p:cNvPr id="164" name="Rectangle 163"/>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5" name="Rectangle 164"/>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66" name="Rectangle 165"/>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nvGrpSpPr>
            <p:cNvPr id="171" name="Group 170"/>
            <p:cNvGrpSpPr/>
            <p:nvPr/>
          </p:nvGrpSpPr>
          <p:grpSpPr>
            <a:xfrm>
              <a:off x="2433819" y="1791869"/>
              <a:ext cx="1183920" cy="965539"/>
              <a:chOff x="2065824" y="2354266"/>
              <a:chExt cx="3471288" cy="2588523"/>
            </a:xfrm>
          </p:grpSpPr>
          <p:sp>
            <p:nvSpPr>
              <p:cNvPr id="172" name="Rectangle 171"/>
              <p:cNvSpPr/>
              <p:nvPr/>
            </p:nvSpPr>
            <p:spPr>
              <a:xfrm>
                <a:off x="2065824" y="2354266"/>
                <a:ext cx="3471288" cy="2588523"/>
              </a:xfrm>
              <a:prstGeom prst="rect">
                <a:avLst/>
              </a:prstGeom>
              <a:solidFill>
                <a:schemeClr val="bg1">
                  <a:lumMod val="8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3" name="Rectangle 172"/>
              <p:cNvSpPr/>
              <p:nvPr/>
            </p:nvSpPr>
            <p:spPr>
              <a:xfrm>
                <a:off x="2065824" y="3956051"/>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Data plane</a:t>
                </a:r>
                <a:endParaRPr lang="en-US" sz="1400" dirty="0">
                  <a:solidFill>
                    <a:srgbClr val="FF0000"/>
                  </a:solidFill>
                </a:endParaRPr>
              </a:p>
            </p:txBody>
          </p:sp>
          <p:sp>
            <p:nvSpPr>
              <p:cNvPr id="174" name="Rectangle 173"/>
              <p:cNvSpPr/>
              <p:nvPr/>
            </p:nvSpPr>
            <p:spPr>
              <a:xfrm>
                <a:off x="2065824" y="2354266"/>
                <a:ext cx="3460954" cy="965539"/>
              </a:xfrm>
              <a:prstGeom prst="rect">
                <a:avLst/>
              </a:prstGeom>
              <a:solidFill>
                <a:srgbClr val="FFFF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solidFill>
                      <a:srgbClr val="FF0000"/>
                    </a:solidFill>
                  </a:rPr>
                  <a:t>Control plane</a:t>
                </a:r>
                <a:endParaRPr lang="en-US" sz="1400" dirty="0">
                  <a:solidFill>
                    <a:srgbClr val="FF0000"/>
                  </a:solidFill>
                </a:endParaRPr>
              </a:p>
            </p:txBody>
          </p:sp>
        </p:grpSp>
      </p:grpSp>
      <p:sp>
        <p:nvSpPr>
          <p:cNvPr id="46" name="TextBox 45"/>
          <p:cNvSpPr txBox="1"/>
          <p:nvPr/>
        </p:nvSpPr>
        <p:spPr>
          <a:xfrm>
            <a:off x="6509521" y="1769688"/>
            <a:ext cx="2696788" cy="1938992"/>
          </a:xfrm>
          <a:prstGeom prst="rect">
            <a:avLst/>
          </a:prstGeom>
          <a:noFill/>
        </p:spPr>
        <p:txBody>
          <a:bodyPr wrap="square" rtlCol="0">
            <a:spAutoFit/>
          </a:bodyPr>
          <a:lstStyle/>
          <a:p>
            <a:pPr marL="342900" indent="-342900">
              <a:buFont typeface="+mj-lt"/>
              <a:buAutoNum type="arabicPeriod"/>
            </a:pPr>
            <a:r>
              <a:rPr lang="en-US" sz="2000" dirty="0" smtClean="0">
                <a:latin typeface="Gill Sans"/>
                <a:cs typeface="Gill Sans"/>
              </a:rPr>
              <a:t>Create model of control plane</a:t>
            </a:r>
          </a:p>
          <a:p>
            <a:pPr marL="342900" indent="-342900">
              <a:buFont typeface="+mj-lt"/>
              <a:buAutoNum type="arabicPeriod"/>
            </a:pPr>
            <a:r>
              <a:rPr lang="en-US" sz="2000" dirty="0" smtClean="0">
                <a:latin typeface="Gill Sans"/>
                <a:cs typeface="Gill Sans"/>
              </a:rPr>
              <a:t>Simulate proposed change</a:t>
            </a:r>
          </a:p>
          <a:p>
            <a:pPr marL="342900" indent="-342900">
              <a:buFont typeface="+mj-lt"/>
              <a:buAutoNum type="arabicPeriod"/>
            </a:pPr>
            <a:r>
              <a:rPr lang="en-US" sz="2000" dirty="0" smtClean="0">
                <a:latin typeface="Gill Sans"/>
                <a:cs typeface="Gill Sans"/>
              </a:rPr>
              <a:t>Generate data plane.</a:t>
            </a:r>
          </a:p>
          <a:p>
            <a:pPr marL="342900" indent="-342900">
              <a:buFont typeface="+mj-lt"/>
              <a:buAutoNum type="arabicPeriod"/>
            </a:pPr>
            <a:r>
              <a:rPr lang="en-US" sz="2000" dirty="0" smtClean="0">
                <a:latin typeface="Gill Sans"/>
                <a:cs typeface="Gill Sans"/>
              </a:rPr>
              <a:t>Verify against policy</a:t>
            </a:r>
          </a:p>
        </p:txBody>
      </p:sp>
      <p:grpSp>
        <p:nvGrpSpPr>
          <p:cNvPr id="18" name="Group 17"/>
          <p:cNvGrpSpPr/>
          <p:nvPr/>
        </p:nvGrpSpPr>
        <p:grpSpPr>
          <a:xfrm>
            <a:off x="2390001" y="1801720"/>
            <a:ext cx="4852588" cy="4439707"/>
            <a:chOff x="2390001" y="1801720"/>
            <a:chExt cx="4852588" cy="4439707"/>
          </a:xfrm>
        </p:grpSpPr>
        <p:sp>
          <p:nvSpPr>
            <p:cNvPr id="3" name="Oval 2"/>
            <p:cNvSpPr/>
            <p:nvPr/>
          </p:nvSpPr>
          <p:spPr>
            <a:xfrm>
              <a:off x="2501549" y="1801720"/>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9" name="Oval 48"/>
            <p:cNvSpPr/>
            <p:nvPr/>
          </p:nvSpPr>
          <p:spPr>
            <a:xfrm>
              <a:off x="5171015" y="1941180"/>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0" name="Oval 49"/>
            <p:cNvSpPr/>
            <p:nvPr/>
          </p:nvSpPr>
          <p:spPr>
            <a:xfrm>
              <a:off x="3503031" y="3003583"/>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1" name="Oval 50"/>
            <p:cNvSpPr/>
            <p:nvPr/>
          </p:nvSpPr>
          <p:spPr>
            <a:xfrm>
              <a:off x="2390001" y="4294627"/>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2" name="Oval 51"/>
            <p:cNvSpPr/>
            <p:nvPr/>
          </p:nvSpPr>
          <p:spPr>
            <a:xfrm>
              <a:off x="4257374" y="5161285"/>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3" name="Oval 52"/>
            <p:cNvSpPr/>
            <p:nvPr/>
          </p:nvSpPr>
          <p:spPr>
            <a:xfrm>
              <a:off x="5445561" y="3558431"/>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54" name="Oval 53"/>
            <p:cNvSpPr/>
            <p:nvPr/>
          </p:nvSpPr>
          <p:spPr>
            <a:xfrm>
              <a:off x="6206802" y="5283902"/>
              <a:ext cx="1035787" cy="957525"/>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65" name="TextBox 64"/>
          <p:cNvSpPr txBox="1"/>
          <p:nvPr/>
        </p:nvSpPr>
        <p:spPr>
          <a:xfrm>
            <a:off x="3983" y="4795897"/>
            <a:ext cx="9144000" cy="2062103"/>
          </a:xfrm>
          <a:prstGeom prst="rect">
            <a:avLst/>
          </a:prstGeom>
          <a:solidFill>
            <a:schemeClr val="tx1">
              <a:lumMod val="85000"/>
              <a:lumOff val="15000"/>
            </a:schemeClr>
          </a:solidFill>
          <a:ln>
            <a:solidFill>
              <a:schemeClr val="tx1">
                <a:lumMod val="75000"/>
                <a:lumOff val="25000"/>
              </a:schemeClr>
            </a:solidFill>
          </a:ln>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3200" dirty="0">
                <a:solidFill>
                  <a:schemeClr val="accent3">
                    <a:lumMod val="40000"/>
                    <a:lumOff val="60000"/>
                  </a:schemeClr>
                </a:solidFill>
              </a:rPr>
              <a:t>+ Can pinpoint the root cause  of errors</a:t>
            </a:r>
          </a:p>
          <a:p>
            <a:r>
              <a:rPr lang="en-US" sz="3200" dirty="0" smtClean="0">
                <a:solidFill>
                  <a:schemeClr val="accent3">
                    <a:lumMod val="40000"/>
                    <a:lumOff val="60000"/>
                  </a:schemeClr>
                </a:solidFill>
              </a:rPr>
              <a:t>+ No problems with consistency</a:t>
            </a:r>
          </a:p>
          <a:p>
            <a:r>
              <a:rPr lang="en-US" sz="3200" dirty="0" smtClean="0">
                <a:solidFill>
                  <a:srgbClr val="E6B9B8"/>
                </a:solidFill>
              </a:rPr>
              <a:t>- </a:t>
            </a:r>
            <a:r>
              <a:rPr lang="en-US" sz="3200" dirty="0" smtClean="0">
                <a:solidFill>
                  <a:schemeClr val="accent2">
                    <a:lumMod val="40000"/>
                    <a:lumOff val="60000"/>
                  </a:schemeClr>
                </a:solidFill>
              </a:rPr>
              <a:t>Big gap to reality: vendor implementation quirks and bugs are not modeled.</a:t>
            </a:r>
          </a:p>
        </p:txBody>
      </p:sp>
    </p:spTree>
    <p:extLst>
      <p:ext uri="{BB962C8B-B14F-4D97-AF65-F5344CB8AC3E}">
        <p14:creationId xmlns:p14="http://schemas.microsoft.com/office/powerpoint/2010/main" val="30224006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6">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6">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5">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5">
                                            <p:txEl>
                                              <p:pRg st="1" end="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408610" cy="1143000"/>
          </a:xfrm>
        </p:spPr>
        <p:txBody>
          <a:bodyPr>
            <a:normAutofit fontScale="90000"/>
          </a:bodyPr>
          <a:lstStyle/>
          <a:p>
            <a:pPr algn="l"/>
            <a:r>
              <a:rPr lang="en-US" dirty="0" smtClean="0">
                <a:solidFill>
                  <a:srgbClr val="FF0000"/>
                </a:solidFill>
              </a:rPr>
              <a:t>Goal</a:t>
            </a:r>
            <a:r>
              <a:rPr lang="en-US" dirty="0" smtClean="0"/>
              <a:t>: Accurate verification, provenance and automatic repair</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buNone/>
            </a:pPr>
            <a:r>
              <a:rPr lang="en-US" b="1" i="1" dirty="0" smtClean="0"/>
              <a:t>Problem</a:t>
            </a:r>
            <a:r>
              <a:rPr lang="en-US" dirty="0" smtClean="0"/>
              <a:t>: today verification is a separate system that works before or after the control plane.</a:t>
            </a:r>
            <a:endParaRPr lang="en-US" dirty="0" smtClean="0"/>
          </a:p>
          <a:p>
            <a:pPr marL="0" indent="0">
              <a:buNone/>
            </a:pPr>
            <a:endParaRPr lang="en-US" b="1" dirty="0" smtClean="0"/>
          </a:p>
          <a:p>
            <a:pPr marL="0" indent="0">
              <a:buNone/>
            </a:pPr>
            <a:r>
              <a:rPr lang="en-US" b="1" i="1" dirty="0" smtClean="0"/>
              <a:t>Proposal</a:t>
            </a:r>
            <a:r>
              <a:rPr lang="en-US" b="1" dirty="0" smtClean="0"/>
              <a:t>: </a:t>
            </a:r>
          </a:p>
          <a:p>
            <a:pPr marL="0" indent="0">
              <a:buNone/>
            </a:pPr>
            <a:r>
              <a:rPr lang="en-US" b="1" dirty="0" smtClean="0">
                <a:solidFill>
                  <a:srgbClr val="800000"/>
                </a:solidFill>
              </a:rPr>
              <a:t>I</a:t>
            </a:r>
            <a:r>
              <a:rPr lang="en-US" b="1" dirty="0" smtClean="0">
                <a:solidFill>
                  <a:srgbClr val="800000"/>
                </a:solidFill>
              </a:rPr>
              <a:t>ntegrate </a:t>
            </a:r>
            <a:r>
              <a:rPr lang="en-US" b="1" dirty="0" smtClean="0">
                <a:solidFill>
                  <a:srgbClr val="800000"/>
                </a:solidFill>
              </a:rPr>
              <a:t>verification into the operation of the distributed control </a:t>
            </a:r>
            <a:r>
              <a:rPr lang="en-US" b="1" dirty="0" smtClean="0">
                <a:solidFill>
                  <a:srgbClr val="800000"/>
                </a:solidFill>
              </a:rPr>
              <a:t>plane</a:t>
            </a:r>
            <a:endParaRPr lang="en-US" b="1" dirty="0" smtClean="0">
              <a:solidFill>
                <a:srgbClr val="800000"/>
              </a:solidFill>
            </a:endParaRPr>
          </a:p>
        </p:txBody>
      </p:sp>
    </p:spTree>
    <p:extLst>
      <p:ext uri="{BB962C8B-B14F-4D97-AF65-F5344CB8AC3E}">
        <p14:creationId xmlns:p14="http://schemas.microsoft.com/office/powerpoint/2010/main" val="40926888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870252" y="1478063"/>
            <a:ext cx="3819273" cy="2777895"/>
          </a:xfrm>
          <a:prstGeom prst="rect">
            <a:avLst/>
          </a:prstGeom>
          <a:solidFill>
            <a:schemeClr val="bg1">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Rectangle 3"/>
          <p:cNvSpPr/>
          <p:nvPr/>
        </p:nvSpPr>
        <p:spPr>
          <a:xfrm>
            <a:off x="4308368" y="1816370"/>
            <a:ext cx="1382889" cy="608987"/>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BGP instance</a:t>
            </a:r>
            <a:endParaRPr lang="en-US" dirty="0"/>
          </a:p>
        </p:txBody>
      </p:sp>
      <p:sp>
        <p:nvSpPr>
          <p:cNvPr id="6" name="Rectangle 5"/>
          <p:cNvSpPr/>
          <p:nvPr/>
        </p:nvSpPr>
        <p:spPr>
          <a:xfrm>
            <a:off x="4302839" y="3770595"/>
            <a:ext cx="2935351" cy="353464"/>
          </a:xfrm>
          <a:prstGeom prst="rect">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FIB</a:t>
            </a:r>
            <a:endParaRPr lang="en-US" dirty="0">
              <a:solidFill>
                <a:schemeClr val="tx1"/>
              </a:solidFill>
            </a:endParaRPr>
          </a:p>
        </p:txBody>
      </p:sp>
      <p:sp>
        <p:nvSpPr>
          <p:cNvPr id="8" name="Rectangle 7"/>
          <p:cNvSpPr/>
          <p:nvPr/>
        </p:nvSpPr>
        <p:spPr>
          <a:xfrm>
            <a:off x="5856032" y="1819596"/>
            <a:ext cx="1382889" cy="60576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smtClean="0"/>
              <a:t>OSPF instance</a:t>
            </a:r>
            <a:endParaRPr lang="en-US" dirty="0"/>
          </a:p>
        </p:txBody>
      </p:sp>
      <p:sp>
        <p:nvSpPr>
          <p:cNvPr id="9" name="Right Arrow 8"/>
          <p:cNvSpPr/>
          <p:nvPr/>
        </p:nvSpPr>
        <p:spPr>
          <a:xfrm>
            <a:off x="3806944" y="1836957"/>
            <a:ext cx="498591" cy="235186"/>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0" name="Right Arrow 9"/>
          <p:cNvSpPr/>
          <p:nvPr/>
        </p:nvSpPr>
        <p:spPr>
          <a:xfrm rot="10800000">
            <a:off x="3806943" y="2156817"/>
            <a:ext cx="498591" cy="235186"/>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1" name="Right Arrow 10"/>
          <p:cNvSpPr/>
          <p:nvPr/>
        </p:nvSpPr>
        <p:spPr>
          <a:xfrm>
            <a:off x="7243336" y="1865985"/>
            <a:ext cx="515526" cy="235187"/>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Right Arrow 11"/>
          <p:cNvSpPr/>
          <p:nvPr/>
        </p:nvSpPr>
        <p:spPr>
          <a:xfrm rot="10800000">
            <a:off x="7243335" y="2157624"/>
            <a:ext cx="515526" cy="235187"/>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9" name="TextBox 18"/>
          <p:cNvSpPr txBox="1"/>
          <p:nvPr/>
        </p:nvSpPr>
        <p:spPr>
          <a:xfrm>
            <a:off x="4635985" y="1076613"/>
            <a:ext cx="2287806" cy="369332"/>
          </a:xfrm>
          <a:prstGeom prst="rect">
            <a:avLst/>
          </a:prstGeom>
          <a:noFill/>
        </p:spPr>
        <p:txBody>
          <a:bodyPr wrap="none" rtlCol="0">
            <a:spAutoFit/>
          </a:bodyPr>
          <a:lstStyle/>
          <a:p>
            <a:pPr algn="ctr"/>
            <a:r>
              <a:rPr lang="en-US" dirty="0" smtClean="0">
                <a:solidFill>
                  <a:srgbClr val="800000"/>
                </a:solidFill>
              </a:rPr>
              <a:t>Configuration changes</a:t>
            </a:r>
            <a:endParaRPr lang="en-US" dirty="0">
              <a:solidFill>
                <a:srgbClr val="800000"/>
              </a:solidFill>
            </a:endParaRPr>
          </a:p>
        </p:txBody>
      </p:sp>
      <p:sp>
        <p:nvSpPr>
          <p:cNvPr id="21" name="TextBox 20"/>
          <p:cNvSpPr txBox="1"/>
          <p:nvPr/>
        </p:nvSpPr>
        <p:spPr>
          <a:xfrm>
            <a:off x="5121172" y="2462672"/>
            <a:ext cx="1293108" cy="369332"/>
          </a:xfrm>
          <a:prstGeom prst="rect">
            <a:avLst/>
          </a:prstGeom>
          <a:noFill/>
        </p:spPr>
        <p:txBody>
          <a:bodyPr wrap="square" rtlCol="0">
            <a:spAutoFit/>
          </a:bodyPr>
          <a:lstStyle/>
          <a:p>
            <a:pPr algn="ctr"/>
            <a:r>
              <a:rPr lang="en-US" dirty="0" smtClean="0">
                <a:solidFill>
                  <a:srgbClr val="800000"/>
                </a:solidFill>
              </a:rPr>
              <a:t>RIB updates</a:t>
            </a:r>
            <a:endParaRPr lang="en-US" dirty="0">
              <a:solidFill>
                <a:srgbClr val="800000"/>
              </a:solidFill>
            </a:endParaRPr>
          </a:p>
        </p:txBody>
      </p:sp>
      <p:sp>
        <p:nvSpPr>
          <p:cNvPr id="22" name="TextBox 21"/>
          <p:cNvSpPr txBox="1"/>
          <p:nvPr/>
        </p:nvSpPr>
        <p:spPr>
          <a:xfrm>
            <a:off x="5126748" y="3184034"/>
            <a:ext cx="1287532" cy="369332"/>
          </a:xfrm>
          <a:prstGeom prst="rect">
            <a:avLst/>
          </a:prstGeom>
          <a:noFill/>
        </p:spPr>
        <p:txBody>
          <a:bodyPr wrap="none" rtlCol="0">
            <a:spAutoFit/>
          </a:bodyPr>
          <a:lstStyle/>
          <a:p>
            <a:pPr algn="ctr"/>
            <a:r>
              <a:rPr lang="en-US" dirty="0" smtClean="0">
                <a:solidFill>
                  <a:srgbClr val="800000"/>
                </a:solidFill>
              </a:rPr>
              <a:t>FIB updates</a:t>
            </a:r>
            <a:endParaRPr lang="en-US" dirty="0">
              <a:solidFill>
                <a:srgbClr val="800000"/>
              </a:solidFill>
            </a:endParaRPr>
          </a:p>
        </p:txBody>
      </p:sp>
      <p:sp>
        <p:nvSpPr>
          <p:cNvPr id="5" name="Rectangle 4"/>
          <p:cNvSpPr/>
          <p:nvPr/>
        </p:nvSpPr>
        <p:spPr>
          <a:xfrm>
            <a:off x="4302839" y="2826594"/>
            <a:ext cx="1388417" cy="358243"/>
          </a:xfrm>
          <a:prstGeom prst="rect">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BGP RIB</a:t>
            </a:r>
            <a:endParaRPr lang="en-US" dirty="0">
              <a:solidFill>
                <a:schemeClr val="tx1"/>
              </a:solidFill>
            </a:endParaRPr>
          </a:p>
        </p:txBody>
      </p:sp>
      <p:sp>
        <p:nvSpPr>
          <p:cNvPr id="50" name="Rectangle 49"/>
          <p:cNvSpPr/>
          <p:nvPr/>
        </p:nvSpPr>
        <p:spPr>
          <a:xfrm>
            <a:off x="5849773" y="2829820"/>
            <a:ext cx="1388417" cy="355017"/>
          </a:xfrm>
          <a:prstGeom prst="rect">
            <a:avLst/>
          </a:prstGeom>
          <a:solidFill>
            <a:schemeClr val="bg1"/>
          </a:solidFill>
          <a:ln w="28575" cmpd="sng">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OSPF RIB</a:t>
            </a:r>
            <a:endParaRPr lang="en-US" dirty="0">
              <a:solidFill>
                <a:schemeClr val="tx1"/>
              </a:solidFill>
            </a:endParaRPr>
          </a:p>
        </p:txBody>
      </p:sp>
      <p:sp>
        <p:nvSpPr>
          <p:cNvPr id="84" name="Right Arrow 83"/>
          <p:cNvSpPr/>
          <p:nvPr/>
        </p:nvSpPr>
        <p:spPr>
          <a:xfrm rot="5400000">
            <a:off x="4697756" y="3381165"/>
            <a:ext cx="594360" cy="210312"/>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5" name="Right Arrow 84"/>
          <p:cNvSpPr/>
          <p:nvPr/>
        </p:nvSpPr>
        <p:spPr>
          <a:xfrm rot="5400000">
            <a:off x="6257742" y="3377988"/>
            <a:ext cx="594360" cy="210312"/>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6" name="Right Arrow 85"/>
          <p:cNvSpPr/>
          <p:nvPr/>
        </p:nvSpPr>
        <p:spPr>
          <a:xfrm rot="5400000">
            <a:off x="6353142" y="2512326"/>
            <a:ext cx="381676" cy="206093"/>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7" name="Right Arrow 86"/>
          <p:cNvSpPr/>
          <p:nvPr/>
        </p:nvSpPr>
        <p:spPr>
          <a:xfrm rot="5400000">
            <a:off x="4780252" y="2527362"/>
            <a:ext cx="381676" cy="206093"/>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8" name="Right Arrow 87"/>
          <p:cNvSpPr/>
          <p:nvPr/>
        </p:nvSpPr>
        <p:spPr>
          <a:xfrm rot="5400000">
            <a:off x="6353141" y="1494801"/>
            <a:ext cx="381676" cy="206093"/>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9" name="Right Arrow 88"/>
          <p:cNvSpPr/>
          <p:nvPr/>
        </p:nvSpPr>
        <p:spPr>
          <a:xfrm rot="5400000">
            <a:off x="4780251" y="1509837"/>
            <a:ext cx="381676" cy="206093"/>
          </a:xfrm>
          <a:prstGeom prst="rightArrow">
            <a:avLst/>
          </a:prstGeom>
          <a:ln>
            <a:solidFill>
              <a:srgbClr val="7F7F7F"/>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3" name="Group 2"/>
          <p:cNvGrpSpPr/>
          <p:nvPr/>
        </p:nvGrpSpPr>
        <p:grpSpPr>
          <a:xfrm>
            <a:off x="598845" y="2177249"/>
            <a:ext cx="2173432" cy="990872"/>
            <a:chOff x="928031" y="2209367"/>
            <a:chExt cx="2173432" cy="990872"/>
          </a:xfrm>
        </p:grpSpPr>
        <p:sp>
          <p:nvSpPr>
            <p:cNvPr id="45" name="Down Arrow 44"/>
            <p:cNvSpPr/>
            <p:nvPr/>
          </p:nvSpPr>
          <p:spPr>
            <a:xfrm>
              <a:off x="1983830" y="2209367"/>
              <a:ext cx="254000" cy="524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 name="Group 1"/>
            <p:cNvGrpSpPr/>
            <p:nvPr/>
          </p:nvGrpSpPr>
          <p:grpSpPr>
            <a:xfrm>
              <a:off x="928031" y="2216086"/>
              <a:ext cx="2173432" cy="984153"/>
              <a:chOff x="928031" y="2216086"/>
              <a:chExt cx="2173432" cy="984153"/>
            </a:xfrm>
          </p:grpSpPr>
          <p:sp>
            <p:nvSpPr>
              <p:cNvPr id="124" name="Rounded Rectangle 123"/>
              <p:cNvSpPr/>
              <p:nvPr/>
            </p:nvSpPr>
            <p:spPr>
              <a:xfrm>
                <a:off x="1127376" y="2761327"/>
                <a:ext cx="1974087" cy="438912"/>
              </a:xfrm>
              <a:prstGeom prst="roundRect">
                <a:avLst/>
              </a:prstGeom>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cap="small" dirty="0" smtClean="0"/>
                  <a:t>Data Plane Verifier</a:t>
                </a:r>
                <a:endParaRPr lang="en-US" cap="small" dirty="0"/>
              </a:p>
            </p:txBody>
          </p:sp>
          <p:sp>
            <p:nvSpPr>
              <p:cNvPr id="127" name="TextBox 126"/>
              <p:cNvSpPr txBox="1"/>
              <p:nvPr/>
            </p:nvSpPr>
            <p:spPr>
              <a:xfrm>
                <a:off x="928031" y="2216086"/>
                <a:ext cx="1118448" cy="557204"/>
              </a:xfrm>
              <a:prstGeom prst="rect">
                <a:avLst/>
              </a:prstGeom>
              <a:noFill/>
            </p:spPr>
            <p:txBody>
              <a:bodyPr wrap="none" lIns="0" rtlCol="0">
                <a:spAutoFit/>
              </a:bodyPr>
              <a:lstStyle/>
              <a:p>
                <a:pPr algn="r">
                  <a:lnSpc>
                    <a:spcPts val="1800"/>
                  </a:lnSpc>
                </a:pPr>
                <a:r>
                  <a:rPr lang="en-US" i="1" dirty="0" smtClean="0">
                    <a:solidFill>
                      <a:srgbClr val="800000"/>
                    </a:solidFill>
                  </a:rPr>
                  <a:t>Data plane</a:t>
                </a:r>
                <a:br>
                  <a:rPr lang="en-US" i="1" dirty="0" smtClean="0">
                    <a:solidFill>
                      <a:srgbClr val="800000"/>
                    </a:solidFill>
                  </a:rPr>
                </a:br>
                <a:r>
                  <a:rPr lang="en-US" i="1" dirty="0" smtClean="0">
                    <a:solidFill>
                      <a:srgbClr val="800000"/>
                    </a:solidFill>
                  </a:rPr>
                  <a:t>snapshot</a:t>
                </a:r>
                <a:endParaRPr lang="en-US" i="1" dirty="0">
                  <a:solidFill>
                    <a:srgbClr val="800000"/>
                  </a:solidFill>
                </a:endParaRPr>
              </a:p>
            </p:txBody>
          </p:sp>
        </p:grpSp>
      </p:grpSp>
      <p:grpSp>
        <p:nvGrpSpPr>
          <p:cNvPr id="13" name="Group 12"/>
          <p:cNvGrpSpPr/>
          <p:nvPr/>
        </p:nvGrpSpPr>
        <p:grpSpPr>
          <a:xfrm>
            <a:off x="798191" y="3189310"/>
            <a:ext cx="1982149" cy="952281"/>
            <a:chOff x="1127377" y="3221428"/>
            <a:chExt cx="1982149" cy="952281"/>
          </a:xfrm>
        </p:grpSpPr>
        <p:sp>
          <p:nvSpPr>
            <p:cNvPr id="130" name="Down Arrow 129"/>
            <p:cNvSpPr/>
            <p:nvPr/>
          </p:nvSpPr>
          <p:spPr>
            <a:xfrm>
              <a:off x="1982982" y="3222421"/>
              <a:ext cx="254000" cy="524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1" name="TextBox 130"/>
            <p:cNvSpPr txBox="1"/>
            <p:nvPr/>
          </p:nvSpPr>
          <p:spPr>
            <a:xfrm>
              <a:off x="1228442" y="3221428"/>
              <a:ext cx="841834" cy="553998"/>
            </a:xfrm>
            <a:prstGeom prst="rect">
              <a:avLst/>
            </a:prstGeom>
            <a:noFill/>
          </p:spPr>
          <p:txBody>
            <a:bodyPr wrap="none" lIns="0" rtlCol="0">
              <a:spAutoFit/>
            </a:bodyPr>
            <a:lstStyle/>
            <a:p>
              <a:pPr algn="r">
                <a:lnSpc>
                  <a:spcPts val="1800"/>
                </a:lnSpc>
              </a:pPr>
              <a:r>
                <a:rPr lang="en-US" i="1" dirty="0" smtClean="0">
                  <a:solidFill>
                    <a:srgbClr val="800000"/>
                  </a:solidFill>
                </a:rPr>
                <a:t>Bad FIB</a:t>
              </a:r>
              <a:br>
                <a:rPr lang="en-US" i="1" dirty="0" smtClean="0">
                  <a:solidFill>
                    <a:srgbClr val="800000"/>
                  </a:solidFill>
                </a:rPr>
              </a:br>
              <a:r>
                <a:rPr lang="en-US" i="1" dirty="0" smtClean="0">
                  <a:solidFill>
                    <a:srgbClr val="800000"/>
                  </a:solidFill>
                </a:rPr>
                <a:t>updates</a:t>
              </a:r>
              <a:endParaRPr lang="en-US" i="1" dirty="0">
                <a:solidFill>
                  <a:srgbClr val="800000"/>
                </a:solidFill>
              </a:endParaRPr>
            </a:p>
          </p:txBody>
        </p:sp>
        <p:sp>
          <p:nvSpPr>
            <p:cNvPr id="134" name="Rounded Rectangle 133"/>
            <p:cNvSpPr/>
            <p:nvPr/>
          </p:nvSpPr>
          <p:spPr>
            <a:xfrm>
              <a:off x="1127377" y="3733074"/>
              <a:ext cx="1982149" cy="440635"/>
            </a:xfrm>
            <a:prstGeom prst="roundRect">
              <a:avLst/>
            </a:prstGeom>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cap="small" dirty="0" smtClean="0"/>
                <a:t>Trace Provenance</a:t>
              </a:r>
              <a:endParaRPr lang="en-US" cap="small" dirty="0"/>
            </a:p>
          </p:txBody>
        </p:sp>
      </p:grpSp>
      <p:grpSp>
        <p:nvGrpSpPr>
          <p:cNvPr id="14" name="Group 13"/>
          <p:cNvGrpSpPr/>
          <p:nvPr/>
        </p:nvGrpSpPr>
        <p:grpSpPr>
          <a:xfrm>
            <a:off x="825615" y="4157760"/>
            <a:ext cx="1982149" cy="1009917"/>
            <a:chOff x="1154801" y="4189878"/>
            <a:chExt cx="1982149" cy="1009917"/>
          </a:xfrm>
        </p:grpSpPr>
        <p:sp>
          <p:nvSpPr>
            <p:cNvPr id="135" name="Rounded Rectangle 134"/>
            <p:cNvSpPr/>
            <p:nvPr/>
          </p:nvSpPr>
          <p:spPr>
            <a:xfrm>
              <a:off x="1154801" y="4746145"/>
              <a:ext cx="1982149" cy="453650"/>
            </a:xfrm>
            <a:prstGeom prst="roundRect">
              <a:avLst/>
            </a:prstGeom>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cap="small" dirty="0" smtClean="0"/>
                <a:t>Block I/</a:t>
              </a:r>
              <a:r>
                <a:rPr lang="en-US" cap="small" dirty="0" err="1" smtClean="0"/>
                <a:t>Os</a:t>
              </a:r>
              <a:endParaRPr lang="en-US" cap="small" dirty="0"/>
            </a:p>
          </p:txBody>
        </p:sp>
        <p:sp>
          <p:nvSpPr>
            <p:cNvPr id="136" name="Down Arrow 135"/>
            <p:cNvSpPr/>
            <p:nvPr/>
          </p:nvSpPr>
          <p:spPr>
            <a:xfrm>
              <a:off x="1991451" y="4189878"/>
              <a:ext cx="254000" cy="524074"/>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TextBox 136"/>
            <p:cNvSpPr txBox="1"/>
            <p:nvPr/>
          </p:nvSpPr>
          <p:spPr>
            <a:xfrm>
              <a:off x="1366728" y="4204276"/>
              <a:ext cx="624723" cy="553998"/>
            </a:xfrm>
            <a:prstGeom prst="rect">
              <a:avLst/>
            </a:prstGeom>
            <a:noFill/>
          </p:spPr>
          <p:txBody>
            <a:bodyPr wrap="none" lIns="0" rtlCol="0">
              <a:spAutoFit/>
            </a:bodyPr>
            <a:lstStyle/>
            <a:p>
              <a:pPr algn="r">
                <a:lnSpc>
                  <a:spcPts val="1800"/>
                </a:lnSpc>
              </a:pPr>
              <a:r>
                <a:rPr lang="en-US" i="1" dirty="0" smtClean="0">
                  <a:solidFill>
                    <a:srgbClr val="800000"/>
                  </a:solidFill>
                </a:rPr>
                <a:t>Root</a:t>
              </a:r>
              <a:br>
                <a:rPr lang="en-US" i="1" dirty="0" smtClean="0">
                  <a:solidFill>
                    <a:srgbClr val="800000"/>
                  </a:solidFill>
                </a:rPr>
              </a:br>
              <a:r>
                <a:rPr lang="en-US" i="1" dirty="0" smtClean="0">
                  <a:solidFill>
                    <a:srgbClr val="800000"/>
                  </a:solidFill>
                </a:rPr>
                <a:t>cause</a:t>
              </a:r>
              <a:endParaRPr lang="en-US" i="1" dirty="0">
                <a:solidFill>
                  <a:srgbClr val="800000"/>
                </a:solidFill>
              </a:endParaRPr>
            </a:p>
          </p:txBody>
        </p:sp>
      </p:grpSp>
      <p:sp>
        <p:nvSpPr>
          <p:cNvPr id="16" name="TextBox 15"/>
          <p:cNvSpPr txBox="1"/>
          <p:nvPr/>
        </p:nvSpPr>
        <p:spPr>
          <a:xfrm>
            <a:off x="3030093" y="1887937"/>
            <a:ext cx="753860" cy="461665"/>
          </a:xfrm>
          <a:prstGeom prst="rect">
            <a:avLst/>
          </a:prstGeom>
          <a:solidFill>
            <a:srgbClr val="FFFFFF">
              <a:alpha val="74902"/>
            </a:srgbClr>
          </a:solidFill>
        </p:spPr>
        <p:txBody>
          <a:bodyPr wrap="none" lIns="0" tIns="0" rIns="0" bIns="0" rtlCol="0">
            <a:spAutoFit/>
          </a:bodyPr>
          <a:lstStyle/>
          <a:p>
            <a:pPr algn="r">
              <a:lnSpc>
                <a:spcPts val="1800"/>
              </a:lnSpc>
            </a:pPr>
            <a:r>
              <a:rPr lang="en-US" dirty="0" smtClean="0">
                <a:solidFill>
                  <a:srgbClr val="800000"/>
                </a:solidFill>
              </a:rPr>
              <a:t>Route </a:t>
            </a:r>
          </a:p>
          <a:p>
            <a:pPr algn="r">
              <a:lnSpc>
                <a:spcPts val="1800"/>
              </a:lnSpc>
            </a:pPr>
            <a:r>
              <a:rPr lang="en-US" dirty="0" smtClean="0">
                <a:solidFill>
                  <a:srgbClr val="800000"/>
                </a:solidFill>
              </a:rPr>
              <a:t>updates</a:t>
            </a:r>
            <a:endParaRPr lang="en-US" dirty="0">
              <a:solidFill>
                <a:srgbClr val="800000"/>
              </a:solidFill>
            </a:endParaRPr>
          </a:p>
        </p:txBody>
      </p:sp>
      <p:grpSp>
        <p:nvGrpSpPr>
          <p:cNvPr id="17" name="Group 16"/>
          <p:cNvGrpSpPr/>
          <p:nvPr/>
        </p:nvGrpSpPr>
        <p:grpSpPr>
          <a:xfrm>
            <a:off x="803236" y="1544982"/>
            <a:ext cx="6673432" cy="2014051"/>
            <a:chOff x="1132422" y="1577100"/>
            <a:chExt cx="6673432" cy="2014051"/>
          </a:xfrm>
        </p:grpSpPr>
        <p:sp>
          <p:nvSpPr>
            <p:cNvPr id="39" name="Rounded Rectangle 38"/>
            <p:cNvSpPr/>
            <p:nvPr/>
          </p:nvSpPr>
          <p:spPr>
            <a:xfrm>
              <a:off x="1132422" y="1577100"/>
              <a:ext cx="1977105" cy="624085"/>
            </a:xfrm>
            <a:prstGeom prst="roundRect">
              <a:avLst/>
            </a:prstGeom>
          </p:spPr>
          <p:style>
            <a:lnRef idx="1">
              <a:schemeClr val="dk1"/>
            </a:lnRef>
            <a:fillRef idx="2">
              <a:schemeClr val="dk1"/>
            </a:fillRef>
            <a:effectRef idx="1">
              <a:schemeClr val="dk1"/>
            </a:effectRef>
            <a:fontRef idx="minor">
              <a:schemeClr val="dk1"/>
            </a:fontRef>
          </p:style>
          <p:txBody>
            <a:bodyPr lIns="45720" rIns="45720" rtlCol="0" anchor="ctr"/>
            <a:lstStyle/>
            <a:p>
              <a:pPr algn="ctr"/>
              <a:r>
                <a:rPr lang="en-US" cap="small" dirty="0"/>
                <a:t>Capture </a:t>
              </a:r>
              <a:r>
                <a:rPr lang="en-US" cap="small" dirty="0" smtClean="0"/>
                <a:t>Control Plane I/</a:t>
              </a:r>
              <a:r>
                <a:rPr lang="en-US" cap="small" dirty="0" err="1" smtClean="0"/>
                <a:t>Os</a:t>
              </a:r>
              <a:endParaRPr lang="en-US" cap="small" dirty="0"/>
            </a:p>
          </p:txBody>
        </p:sp>
        <p:cxnSp>
          <p:nvCxnSpPr>
            <p:cNvPr id="104" name="Curved Connector 103"/>
            <p:cNvCxnSpPr/>
            <p:nvPr/>
          </p:nvCxnSpPr>
          <p:spPr>
            <a:xfrm flipH="1">
              <a:off x="3109528" y="1632854"/>
              <a:ext cx="1295237" cy="0"/>
            </a:xfrm>
            <a:prstGeom prst="straightConnector1">
              <a:avLst/>
            </a:prstGeom>
            <a:ln w="28575"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sp>
          <p:nvSpPr>
            <p:cNvPr id="119" name="Rectangle 118"/>
            <p:cNvSpPr/>
            <p:nvPr/>
          </p:nvSpPr>
          <p:spPr>
            <a:xfrm>
              <a:off x="4408860" y="1627652"/>
              <a:ext cx="3396994" cy="1956362"/>
            </a:xfrm>
            <a:prstGeom prst="rect">
              <a:avLst/>
            </a:prstGeom>
            <a:noFill/>
            <a:ln w="76200">
              <a:solidFill>
                <a:srgbClr val="000000">
                  <a:alpha val="50196"/>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5" name="Curved Connector 94"/>
            <p:cNvCxnSpPr/>
            <p:nvPr/>
          </p:nvCxnSpPr>
          <p:spPr>
            <a:xfrm flipH="1" flipV="1">
              <a:off x="3063144" y="2172766"/>
              <a:ext cx="1352194" cy="1418385"/>
            </a:xfrm>
            <a:prstGeom prst="straightConnector1">
              <a:avLst/>
            </a:prstGeom>
            <a:ln w="28575" cmpd="sng">
              <a:solidFill>
                <a:schemeClr val="tx1"/>
              </a:solidFill>
              <a:prstDash val="sysDot"/>
            </a:ln>
          </p:spPr>
          <p:style>
            <a:lnRef idx="2">
              <a:schemeClr val="accent1"/>
            </a:lnRef>
            <a:fillRef idx="0">
              <a:schemeClr val="accent1"/>
            </a:fillRef>
            <a:effectRef idx="1">
              <a:schemeClr val="accent1"/>
            </a:effectRef>
            <a:fontRef idx="minor">
              <a:schemeClr val="tx1"/>
            </a:fontRef>
          </p:style>
        </p:cxnSp>
      </p:grpSp>
      <p:grpSp>
        <p:nvGrpSpPr>
          <p:cNvPr id="15" name="Group 14"/>
          <p:cNvGrpSpPr/>
          <p:nvPr/>
        </p:nvGrpSpPr>
        <p:grpSpPr>
          <a:xfrm>
            <a:off x="2478578" y="1229160"/>
            <a:ext cx="2318984" cy="3679575"/>
            <a:chOff x="2807764" y="1261278"/>
            <a:chExt cx="2318984" cy="3679575"/>
          </a:xfrm>
        </p:grpSpPr>
        <p:cxnSp>
          <p:nvCxnSpPr>
            <p:cNvPr id="138" name="Curved Connector 94"/>
            <p:cNvCxnSpPr>
              <a:stCxn id="19" idx="1"/>
              <a:endCxn id="135" idx="3"/>
            </p:cNvCxnSpPr>
            <p:nvPr/>
          </p:nvCxnSpPr>
          <p:spPr>
            <a:xfrm rot="10800000" flipV="1">
              <a:off x="2807765" y="1261278"/>
              <a:ext cx="1828221" cy="3679573"/>
            </a:xfrm>
            <a:prstGeom prst="curvedConnector3">
              <a:avLst>
                <a:gd name="adj1" fmla="val 50000"/>
              </a:avLst>
            </a:prstGeom>
            <a:ln w="28575" cmpd="sng">
              <a:solidFill>
                <a:schemeClr val="tx1"/>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5" name="Curved Connector 94"/>
            <p:cNvCxnSpPr>
              <a:endCxn id="135" idx="3"/>
            </p:cNvCxnSpPr>
            <p:nvPr/>
          </p:nvCxnSpPr>
          <p:spPr>
            <a:xfrm rot="5400000">
              <a:off x="1878790" y="3278577"/>
              <a:ext cx="2591250" cy="733301"/>
            </a:xfrm>
            <a:prstGeom prst="curvedConnector2">
              <a:avLst/>
            </a:prstGeom>
            <a:ln w="28575" cmpd="sng">
              <a:solidFill>
                <a:schemeClr val="tx1"/>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5" name="Curved Connector 94"/>
            <p:cNvCxnSpPr>
              <a:stCxn id="22" idx="1"/>
              <a:endCxn id="135" idx="3"/>
            </p:cNvCxnSpPr>
            <p:nvPr/>
          </p:nvCxnSpPr>
          <p:spPr>
            <a:xfrm rot="10800000" flipV="1">
              <a:off x="2807764" y="3368700"/>
              <a:ext cx="2318984" cy="1572152"/>
            </a:xfrm>
            <a:prstGeom prst="curvedConnector3">
              <a:avLst>
                <a:gd name="adj1" fmla="val 50000"/>
              </a:avLst>
            </a:prstGeom>
            <a:ln w="28575" cmpd="sng">
              <a:solidFill>
                <a:schemeClr val="tx1"/>
              </a:solidFill>
              <a:prstDash val="solid"/>
              <a:headEnd type="triangle" w="med" len="med"/>
              <a:tailEnd type="none" w="med" len="med"/>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2849030" y="157242"/>
            <a:ext cx="3321192" cy="646331"/>
          </a:xfrm>
          <a:prstGeom prst="rect">
            <a:avLst/>
          </a:prstGeom>
          <a:noFill/>
        </p:spPr>
        <p:txBody>
          <a:bodyPr wrap="none" rtlCol="0">
            <a:spAutoFit/>
          </a:bodyPr>
          <a:lstStyle/>
          <a:p>
            <a:r>
              <a:rPr lang="en-US" sz="3600" b="1" dirty="0" smtClean="0"/>
              <a:t>OUR APPROACH</a:t>
            </a:r>
            <a:endParaRPr lang="en-US" sz="3600" b="1" dirty="0"/>
          </a:p>
        </p:txBody>
      </p:sp>
    </p:spTree>
    <p:extLst>
      <p:ext uri="{BB962C8B-B14F-4D97-AF65-F5344CB8AC3E}">
        <p14:creationId xmlns:p14="http://schemas.microsoft.com/office/powerpoint/2010/main" val="32843953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8879</TotalTime>
  <Words>1089</Words>
  <Application>Microsoft Macintosh PowerPoint</Application>
  <PresentationFormat>On-screen Show (4:3)</PresentationFormat>
  <Paragraphs>290</Paragraphs>
  <Slides>18</Slides>
  <Notes>9</Notes>
  <HiddenSlides>2</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Integrating Verification and Repair into the Control Plane </vt:lpstr>
      <vt:lpstr>Incorrect networks ground airplanes</vt:lpstr>
      <vt:lpstr>GOAL: CORRECT NETWORKS</vt:lpstr>
      <vt:lpstr>Network operation 101</vt:lpstr>
      <vt:lpstr>Network configuration is difficult</vt:lpstr>
      <vt:lpstr>Data plane verification</vt:lpstr>
      <vt:lpstr>Control plane verification</vt:lpstr>
      <vt:lpstr>Goal: Accurate verification, provenance and automatic repair</vt:lpstr>
      <vt:lpstr>PowerPoint Presentation</vt:lpstr>
      <vt:lpstr>PowerPoint Presentation</vt:lpstr>
      <vt:lpstr>PowerPoint Presentation</vt:lpstr>
      <vt:lpstr>PowerPoint Presentation</vt:lpstr>
      <vt:lpstr>Dealing with faults</vt:lpstr>
      <vt:lpstr>PowerPoint Presentation</vt:lpstr>
      <vt:lpstr>Limitations</vt:lpstr>
      <vt:lpstr>What next?</vt:lpstr>
      <vt:lpstr>PowerPoint Presentation</vt:lpstr>
      <vt:lpstr>PowerPoint Presentation</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Integrating Verification and Repair into the Control Plane </dc:title>
  <dc:creator>Costin Raiciu</dc:creator>
  <cp:lastModifiedBy>Costin Raiciu</cp:lastModifiedBy>
  <cp:revision>135</cp:revision>
  <dcterms:created xsi:type="dcterms:W3CDTF">2017-11-21T16:13:22Z</dcterms:created>
  <dcterms:modified xsi:type="dcterms:W3CDTF">2017-11-30T22:18:01Z</dcterms:modified>
</cp:coreProperties>
</file>