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4.xml" ContentType="application/vnd.openxmlformats-officedocument.presentationml.tags+xml"/>
  <Override PartName="/ppt/notesSlides/notesSlide20.xml" ContentType="application/vnd.openxmlformats-officedocument.presentationml.notesSlide+xml"/>
  <Override PartName="/ppt/tags/tag5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485" r:id="rId3"/>
    <p:sldId id="500" r:id="rId4"/>
    <p:sldId id="497" r:id="rId5"/>
    <p:sldId id="494" r:id="rId6"/>
    <p:sldId id="502" r:id="rId7"/>
    <p:sldId id="465" r:id="rId8"/>
    <p:sldId id="454" r:id="rId9"/>
    <p:sldId id="501" r:id="rId10"/>
    <p:sldId id="466" r:id="rId11"/>
    <p:sldId id="467" r:id="rId12"/>
    <p:sldId id="476" r:id="rId13"/>
    <p:sldId id="505" r:id="rId14"/>
    <p:sldId id="487" r:id="rId15"/>
    <p:sldId id="488" r:id="rId16"/>
    <p:sldId id="490" r:id="rId17"/>
    <p:sldId id="507" r:id="rId18"/>
    <p:sldId id="489" r:id="rId19"/>
    <p:sldId id="478" r:id="rId20"/>
    <p:sldId id="390" r:id="rId21"/>
    <p:sldId id="391" r:id="rId22"/>
    <p:sldId id="406" r:id="rId23"/>
    <p:sldId id="469" r:id="rId24"/>
    <p:sldId id="506" r:id="rId25"/>
    <p:sldId id="460" r:id="rId26"/>
    <p:sldId id="508" r:id="rId2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FF99"/>
    <a:srgbClr val="FFFF66"/>
    <a:srgbClr val="FDAE61"/>
    <a:srgbClr val="D7191C"/>
    <a:srgbClr val="FFFFFF"/>
    <a:srgbClr val="FF6699"/>
    <a:srgbClr val="FF9999"/>
    <a:srgbClr val="4867AA"/>
    <a:srgbClr val="627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76" autoAdjust="0"/>
    <p:restoredTop sz="82899" autoAdjust="0"/>
  </p:normalViewPr>
  <p:slideViewPr>
    <p:cSldViewPr>
      <p:cViewPr>
        <p:scale>
          <a:sx n="96" d="100"/>
          <a:sy n="96" d="100"/>
        </p:scale>
        <p:origin x="1776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9620F7-1B15-4234-B6EC-41F53944B839}" type="datetimeFigureOut">
              <a:rPr lang="en-US" smtClean="0"/>
              <a:pPr/>
              <a:t>8/24/16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0CA631-4D0C-46AF-A8CE-15BF24585C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847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84B9994-87E2-4A02-B8C3-460F9347BE70}" type="datetimeFigureOut">
              <a:rPr lang="en-US" smtClean="0"/>
              <a:pPr/>
              <a:t>8/24/16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564E610-760E-4F38-BE2B-4E8FE925C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276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** take better screen shots</a:t>
            </a:r>
          </a:p>
          <a:p>
            <a:r>
              <a:rPr lang="en-US" dirty="0" smtClean="0"/>
              <a:t>** include “redistribute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commnad</a:t>
            </a:r>
            <a:r>
              <a:rPr lang="en-US" baseline="0" dirty="0" smtClean="0"/>
              <a:t>”</a:t>
            </a:r>
          </a:p>
          <a:p>
            <a:r>
              <a:rPr lang="en-US" baseline="0" dirty="0" smtClean="0"/>
              <a:t>** highlight accordingly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4E610-760E-4F38-BE2B-4E8FE925C2C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440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[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Her is </a:t>
            </a:r>
            <a:r>
              <a:rPr lang="en-US" baseline="0" dirty="0" err="1" smtClean="0"/>
              <a:t>config</a:t>
            </a:r>
            <a:r>
              <a:rPr lang="en-US" baseline="0" dirty="0" smtClean="0"/>
              <a:t>, here is digraph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Intra device </a:t>
            </a:r>
          </a:p>
          <a:p>
            <a:endParaRPr lang="en-US" baseline="0" dirty="0" smtClean="0"/>
          </a:p>
          <a:p>
            <a:r>
              <a:rPr lang="en-US" baseline="0" dirty="0" smtClean="0"/>
              <a:t>DO NOT incrementally construct the digraph.</a:t>
            </a:r>
          </a:p>
          <a:p>
            <a:endParaRPr lang="en-US" baseline="0" dirty="0" smtClean="0"/>
          </a:p>
          <a:p>
            <a:r>
              <a:rPr lang="en-US" baseline="0" dirty="0" smtClean="0"/>
              <a:t>[absence of </a:t>
            </a:r>
            <a:r>
              <a:rPr lang="en-US" baseline="0" dirty="0" err="1" smtClean="0"/>
              <a:t>ospf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bgp</a:t>
            </a:r>
            <a:r>
              <a:rPr lang="en-US" baseline="0" dirty="0" smtClean="0"/>
              <a:t> edge]</a:t>
            </a:r>
          </a:p>
          <a:p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Each routing processing : 2 vertices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Three types of edges:</a:t>
            </a:r>
          </a:p>
          <a:p>
            <a:pPr marL="685800" lvl="1" indent="-228600">
              <a:buAutoNum type="arabicPeriod"/>
            </a:pPr>
            <a:r>
              <a:rPr lang="en-US" baseline="0" dirty="0" smtClean="0"/>
              <a:t>Inter device : models flow of data </a:t>
            </a:r>
            <a:r>
              <a:rPr lang="en-US" baseline="0" dirty="0" err="1" smtClean="0"/>
              <a:t>dure</a:t>
            </a:r>
            <a:r>
              <a:rPr lang="en-US" baseline="0" dirty="0" smtClean="0"/>
              <a:t> to route advertisements</a:t>
            </a:r>
          </a:p>
          <a:p>
            <a:pPr marL="685800" lvl="1" indent="-228600">
              <a:buAutoNum type="arabicPeriod"/>
            </a:pPr>
            <a:r>
              <a:rPr lang="en-US" baseline="0" dirty="0" smtClean="0"/>
              <a:t>Intra-between process : models flow of data due to route </a:t>
            </a:r>
            <a:r>
              <a:rPr lang="en-US" baseline="0" dirty="0" err="1" smtClean="0"/>
              <a:t>redist</a:t>
            </a:r>
            <a:endParaRPr lang="en-US" baseline="0" dirty="0" smtClean="0"/>
          </a:p>
          <a:p>
            <a:pPr marL="685800" lvl="1" indent="-228600">
              <a:buAutoNum type="arabicPeriod"/>
            </a:pPr>
            <a:r>
              <a:rPr lang="en-US" baseline="0" dirty="0" smtClean="0"/>
              <a:t>Intra-within process: models flow of data in a device. [[add </a:t>
            </a:r>
            <a:r>
              <a:rPr lang="en-US" baseline="0" dirty="0" err="1" smtClean="0"/>
              <a:t>anumatiion</a:t>
            </a:r>
            <a:r>
              <a:rPr lang="en-US" baseline="0" dirty="0" smtClean="0"/>
              <a:t>]]</a:t>
            </a:r>
          </a:p>
          <a:p>
            <a:pPr marL="685800" lvl="1" indent="-228600">
              <a:buAutoNum type="arabicPeriod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4E610-760E-4F38-BE2B-4E8FE925C2C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8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[have a pic of the</a:t>
            </a:r>
            <a:r>
              <a:rPr lang="en-US" baseline="0" dirty="0" smtClean="0"/>
              <a:t> digraph]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4E610-760E-4F38-BE2B-4E8FE925C2C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320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4E610-760E-4F38-BE2B-4E8FE925C2C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506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[figure out the wording: </a:t>
            </a:r>
            <a:r>
              <a:rPr lang="en-US" dirty="0" err="1" smtClean="0"/>
              <a:t>atkleast</a:t>
            </a:r>
            <a:r>
              <a:rPr lang="en-US" dirty="0" smtClean="0"/>
              <a:t> k, greater </a:t>
            </a:r>
            <a:r>
              <a:rPr lang="en-US" dirty="0" err="1" smtClean="0"/>
              <a:t>thanl</a:t>
            </a:r>
            <a:r>
              <a:rPr lang="en-US" dirty="0" smtClean="0"/>
              <a:t>, </a:t>
            </a:r>
            <a:r>
              <a:rPr lang="en-US" dirty="0" err="1" smtClean="0"/>
              <a:t>etc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4E610-760E-4F38-BE2B-4E8FE925C2C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414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[replace</a:t>
            </a:r>
            <a:r>
              <a:rPr lang="en-US" baseline="0" dirty="0" smtClean="0"/>
              <a:t> weights with u and v] </a:t>
            </a:r>
          </a:p>
          <a:p>
            <a:endParaRPr lang="en-US" baseline="0" dirty="0" smtClean="0"/>
          </a:p>
          <a:p>
            <a:r>
              <a:rPr lang="en-US" baseline="0" dirty="0" smtClean="0"/>
              <a:t>Scaling: can result in u and v being different for same path forwarding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[re-use figures]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[use implies for bullet 2]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4E610-760E-4F38-BE2B-4E8FE925C2C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562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4E610-760E-4F38-BE2B-4E8FE925C2C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2944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[animation should point to graphs being talked about]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4E610-760E-4F38-BE2B-4E8FE925C2C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315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** remove ETGs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Generate from scratch;</a:t>
            </a:r>
          </a:p>
          <a:p>
            <a:endParaRPr lang="en-US" dirty="0" smtClean="0"/>
          </a:p>
          <a:p>
            <a:r>
              <a:rPr lang="en-US" dirty="0" smtClean="0"/>
              <a:t>Generate</a:t>
            </a:r>
            <a:r>
              <a:rPr lang="en-US" baseline="0" dirty="0" smtClean="0"/>
              <a:t> new arc in response to </a:t>
            </a:r>
            <a:r>
              <a:rPr lang="en-US" baseline="0" dirty="0" err="1" smtClean="0"/>
              <a:t>config</a:t>
            </a:r>
            <a:r>
              <a:rPr lang="en-US" baseline="0" dirty="0" smtClean="0"/>
              <a:t> change will take less time</a:t>
            </a:r>
          </a:p>
          <a:p>
            <a:endParaRPr lang="en-US" baseline="0" dirty="0" smtClean="0"/>
          </a:p>
          <a:p>
            <a:r>
              <a:rPr lang="en-US" baseline="0" dirty="0" smtClean="0"/>
              <a:t>Batfish cannot do incremental verification.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Why not monotonic?</a:t>
            </a:r>
          </a:p>
          <a:p>
            <a:endParaRPr lang="en-US" baseline="0" dirty="0" smtClean="0"/>
          </a:p>
          <a:p>
            <a:r>
              <a:rPr lang="en-US" baseline="0" dirty="0" smtClean="0"/>
              <a:t>-- Number of traffic classes change</a:t>
            </a:r>
          </a:p>
          <a:p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Numbers are small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Time take = function of traffic classes. Larger networks  have more traffic classes not always</a:t>
            </a:r>
          </a:p>
          <a:p>
            <a:pPr marL="228600" indent="-228600">
              <a:buAutoNum type="arabicPeriod"/>
            </a:pPr>
            <a:endParaRPr lang="en-US" baseline="0" dirty="0" smtClean="0"/>
          </a:p>
          <a:p>
            <a:pPr marL="228600" indent="-228600">
              <a:buAutoNum type="arabicPeriod"/>
            </a:pP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Make the point about incremental updates taking less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0829D-4C90-4507-89A1-3029EF8713D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5592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Refer</a:t>
            </a:r>
            <a:r>
              <a:rPr lang="en-US" baseline="0" dirty="0" smtClean="0"/>
              <a:t> to</a:t>
            </a:r>
          </a:p>
          <a:p>
            <a:endParaRPr lang="en-US" baseline="0" dirty="0" smtClean="0"/>
          </a:p>
          <a:p>
            <a:r>
              <a:rPr lang="en-US" baseline="0" dirty="0" smtClean="0"/>
              <a:t>[[pop up a bubble  around numbers]]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 graph algorithms for each </a:t>
            </a:r>
            <a:r>
              <a:rPr lang="en-US" baseline="0" dirty="0" err="1" smtClean="0"/>
              <a:t>propety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0829D-4C90-4507-89A1-3029EF8713D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6679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ran</a:t>
            </a:r>
            <a:r>
              <a:rPr lang="en-US" baseline="0" dirty="0"/>
              <a:t> batfish for single link failures</a:t>
            </a:r>
          </a:p>
          <a:p>
            <a:endParaRPr lang="en-US" baseline="0" dirty="0"/>
          </a:p>
          <a:p>
            <a:r>
              <a:rPr lang="en-US" baseline="0" dirty="0"/>
              <a:t>We look at 3 link failures batfish would take 694 days 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0829D-4C90-4507-89A1-3029EF8713D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667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4E610-760E-4F38-BE2B-4E8FE925C2C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6078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4E610-760E-4F38-BE2B-4E8FE925C2C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5120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[[say: important properties like </a:t>
            </a:r>
            <a:r>
              <a:rPr lang="is-IS" dirty="0" smtClean="0"/>
              <a:t>… can still be verified]]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4E610-760E-4F38-BE2B-4E8FE925C2C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19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4E610-760E-4F38-BE2B-4E8FE925C2C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613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0829D-4C90-4507-89A1-3029EF8713D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2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[include here]</a:t>
            </a:r>
          </a:p>
          <a:p>
            <a:endParaRPr lang="en-US" dirty="0" smtClean="0"/>
          </a:p>
          <a:p>
            <a:r>
              <a:rPr lang="en-US" dirty="0" smtClean="0"/>
              <a:t>Insight: convert network verification into graph</a:t>
            </a:r>
            <a:r>
              <a:rPr lang="en-US" baseline="0" dirty="0" smtClean="0"/>
              <a:t> analysis</a:t>
            </a:r>
            <a:r>
              <a:rPr lang="en-US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4E610-760E-4F38-BE2B-4E8FE925C2C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86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[that graph algorithms are key does not come through]</a:t>
            </a:r>
          </a:p>
          <a:p>
            <a:endParaRPr lang="en-US" baseline="0" dirty="0" smtClean="0"/>
          </a:p>
          <a:p>
            <a:r>
              <a:rPr lang="en-US" baseline="0" dirty="0" smtClean="0"/>
              <a:t>[weights on the second graph]</a:t>
            </a:r>
          </a:p>
          <a:p>
            <a:endParaRPr lang="en-US" baseline="0" dirty="0" smtClean="0"/>
          </a:p>
          <a:p>
            <a:r>
              <a:rPr lang="en-US" baseline="0" dirty="0" smtClean="0"/>
              <a:t>[we </a:t>
            </a:r>
            <a:r>
              <a:rPr lang="en-US" baseline="0" dirty="0" err="1" smtClean="0"/>
              <a:t>beliveve</a:t>
            </a:r>
            <a:r>
              <a:rPr lang="en-US" baseline="0" dirty="0" smtClean="0"/>
              <a:t> this </a:t>
            </a:r>
            <a:r>
              <a:rPr lang="en-US" baseline="0" dirty="0" err="1" smtClean="0"/>
              <a:t>si</a:t>
            </a:r>
            <a:r>
              <a:rPr lang="en-US" baseline="0" dirty="0" smtClean="0"/>
              <a:t> new paradigm for verification; akin to HSA or </a:t>
            </a:r>
            <a:r>
              <a:rPr lang="en-US" baseline="0" dirty="0" err="1" smtClean="0"/>
              <a:t>AntEater</a:t>
            </a:r>
            <a:r>
              <a:rPr lang="en-US" baseline="0" dirty="0" smtClean="0"/>
              <a:t> that showed how to convert network verification to SAT solving.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0829D-4C90-4507-89A1-3029EF8713D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761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4E610-760E-4F38-BE2B-4E8FE925C2C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44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4E610-760E-4F38-BE2B-4E8FE925C2C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59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[title the columns: </a:t>
            </a:r>
            <a:r>
              <a:rPr lang="en-US" baseline="0" dirty="0" err="1" smtClean="0"/>
              <a:t>opportinities</a:t>
            </a:r>
            <a:r>
              <a:rPr lang="en-US" baseline="0" dirty="0" smtClean="0"/>
              <a:t> and </a:t>
            </a:r>
            <a:r>
              <a:rPr lang="is-IS" baseline="0" dirty="0" smtClean="0"/>
              <a:t>…]</a:t>
            </a:r>
          </a:p>
          <a:p>
            <a:endParaRPr lang="is-IS" baseline="0" dirty="0" smtClean="0"/>
          </a:p>
          <a:p>
            <a:r>
              <a:rPr lang="is-IS" baseline="0" dirty="0" smtClean="0"/>
              <a:t>[2 parts on top of each other]</a:t>
            </a:r>
          </a:p>
          <a:p>
            <a:endParaRPr lang="is-IS" baseline="0" dirty="0" smtClean="0"/>
          </a:p>
          <a:p>
            <a:r>
              <a:rPr lang="is-IS" baseline="0" dirty="0" smtClean="0"/>
              <a:t>[visual cue for route distribution ]</a:t>
            </a:r>
          </a:p>
          <a:p>
            <a:r>
              <a:rPr lang="is-IS" baseline="0" dirty="0" smtClean="0"/>
              <a:t>[name the routers]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4E610-760E-4F38-BE2B-4E8FE925C2C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938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D1025-8664-4D0A-BE6D-E89D7969912D}" type="datetime1">
              <a:rPr lang="en-US" smtClean="0"/>
              <a:pPr/>
              <a:t>8/24/16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6D29E-3DDF-490D-A3AB-9C026CB0DE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6BF0-82C2-4CFF-81A7-CFE78F4F0238}" type="datetime1">
              <a:rPr lang="en-US" smtClean="0"/>
              <a:pPr/>
              <a:t>8/24/16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6D29E-3DDF-490D-A3AB-9C026CB0DE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9E599-7EEA-433C-A71C-E29AB0962454}" type="datetime1">
              <a:rPr lang="en-US" smtClean="0"/>
              <a:pPr/>
              <a:t>8/24/16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6D29E-3DDF-490D-A3AB-9C026CB0DE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8229600" cy="4754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226AD-4135-4704-A3D4-E83CA11971B4}" type="datetime1">
              <a:rPr lang="en-US" smtClean="0"/>
              <a:pPr/>
              <a:t>8/24/16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6D29E-3DDF-490D-A3AB-9C026CB0DE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5ADD0-CA51-4040-B3B7-D6AEDDEB4FCB}" type="datetime1">
              <a:rPr lang="en-US" smtClean="0"/>
              <a:pPr/>
              <a:t>8/24/16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6D29E-3DDF-490D-A3AB-9C026CB0DE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46902-5845-4415-A56E-96555BAF9743}" type="datetime1">
              <a:rPr lang="en-US" smtClean="0"/>
              <a:pPr/>
              <a:t>8/24/16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6D29E-3DDF-490D-A3AB-9C026CB0DE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0325E-486F-43C2-B0D7-2466D0AF3E4E}" type="datetime1">
              <a:rPr lang="en-US" smtClean="0"/>
              <a:pPr/>
              <a:t>8/24/16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6D29E-3DDF-490D-A3AB-9C026CB0DE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8A263-E541-495F-8992-7F3202A614F4}" type="datetime1">
              <a:rPr lang="en-US" smtClean="0"/>
              <a:pPr/>
              <a:t>8/24/16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6D29E-3DDF-490D-A3AB-9C026CB0DE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0E506-2703-4FB2-8610-0511D1FF3BD1}" type="datetime1">
              <a:rPr lang="en-US" smtClean="0"/>
              <a:pPr/>
              <a:t>8/24/16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6D29E-3DDF-490D-A3AB-9C026CB0DE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467EB-B3FA-415B-B1C8-F688846965F3}" type="datetime1">
              <a:rPr lang="en-US" smtClean="0"/>
              <a:pPr/>
              <a:t>8/24/16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6D29E-3DDF-490D-A3AB-9C026CB0DE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FF5E6-47DD-4E13-8817-486532DFF60C}" type="datetime1">
              <a:rPr lang="en-US" smtClean="0"/>
              <a:pPr/>
              <a:t>8/24/16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6D29E-3DDF-490D-A3AB-9C026CB0DE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1"/>
            <a:ext cx="8229600" cy="475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F930F-127B-4A33-8BDC-4946840A5FFB}" type="datetime1">
              <a:rPr lang="en-US" smtClean="0"/>
              <a:pPr/>
              <a:t>8/24/16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6D29E-3DDF-490D-A3AB-9C026CB0DE2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377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8.tiff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5.png"/><Relationship Id="rId5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Relationship Id="rId3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5.png"/><Relationship Id="rId5" Type="http://schemas.openxmlformats.org/officeDocument/2006/relationships/image" Target="../media/image9.tiff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8.tiff"/><Relationship Id="rId5" Type="http://schemas.openxmlformats.org/officeDocument/2006/relationships/image" Target="../media/image13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>
                <a:latin typeface="NimbusSanL-Bold"/>
              </a:rPr>
              <a:t>Fast Control Plane Analysis</a:t>
            </a:r>
            <a:br>
              <a:rPr lang="en-US" dirty="0">
                <a:latin typeface="NimbusSanL-Bold"/>
              </a:rPr>
            </a:br>
            <a:r>
              <a:rPr lang="en-US" dirty="0">
                <a:latin typeface="NimbusSanL-Bold"/>
              </a:rPr>
              <a:t>Using an Abstract Representation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352800"/>
            <a:ext cx="7924800" cy="1752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Aaron </a:t>
            </a:r>
            <a:r>
              <a:rPr lang="en-US" dirty="0" err="1"/>
              <a:t>Gember</a:t>
            </a:r>
            <a:r>
              <a:rPr lang="en-US" dirty="0"/>
              <a:t>-Jacobson, </a:t>
            </a:r>
            <a:r>
              <a:rPr lang="en-US" dirty="0" err="1"/>
              <a:t>Raajay</a:t>
            </a:r>
            <a:r>
              <a:rPr lang="en-US" dirty="0"/>
              <a:t> Viswanathan, Aditya </a:t>
            </a:r>
            <a:r>
              <a:rPr lang="en-US" dirty="0" err="1"/>
              <a:t>Akella</a:t>
            </a:r>
            <a:r>
              <a:rPr lang="en-US" dirty="0"/>
              <a:t>, </a:t>
            </a:r>
            <a:r>
              <a:rPr lang="en-US" dirty="0" err="1"/>
              <a:t>Ratul</a:t>
            </a:r>
            <a:r>
              <a:rPr lang="en-US" dirty="0"/>
              <a:t> Mahajan</a:t>
            </a:r>
          </a:p>
          <a:p>
            <a:endParaRPr lang="en-US" dirty="0"/>
          </a:p>
        </p:txBody>
      </p:sp>
      <p:pic>
        <p:nvPicPr>
          <p:cNvPr id="4" name="Picture 3" descr="uw_full_horizonta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4945118"/>
            <a:ext cx="3276600" cy="111763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6D29E-3DDF-490D-A3AB-9C026CB0DE26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251" y="5014985"/>
            <a:ext cx="3517900" cy="977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ARC construction: First steps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half" idx="1"/>
          </p:nvPr>
        </p:nvSpPr>
        <p:spPr>
          <a:xfrm>
            <a:off x="377340" y="3886202"/>
            <a:ext cx="4038600" cy="2622551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Network topology is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essentially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a graph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Routing protocols do least cost forwarding</a:t>
            </a: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OSPF: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Djikstra’s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Algorithm using OSPF weights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BGP: Min AS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hops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9" name="Content Placeholder 18"/>
          <p:cNvSpPr>
            <a:spLocks noGrp="1"/>
          </p:cNvSpPr>
          <p:nvPr>
            <p:ph sz="half" idx="2"/>
          </p:nvPr>
        </p:nvSpPr>
        <p:spPr>
          <a:xfrm>
            <a:off x="4415940" y="3883900"/>
            <a:ext cx="4267200" cy="2622551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Route redistribution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Routing cost varies / protocol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Administrative </a:t>
            </a:r>
            <a:r>
              <a:rPr lang="en-US" dirty="0">
                <a:solidFill>
                  <a:srgbClr val="FF0000"/>
                </a:solidFill>
              </a:rPr>
              <a:t>Distance</a:t>
            </a:r>
          </a:p>
          <a:p>
            <a:r>
              <a:rPr lang="en-US" dirty="0">
                <a:solidFill>
                  <a:srgbClr val="FF0000"/>
                </a:solidFill>
              </a:rPr>
              <a:t>Traffic class </a:t>
            </a:r>
            <a:r>
              <a:rPr lang="en-US" dirty="0" smtClean="0">
                <a:solidFill>
                  <a:srgbClr val="FF0000"/>
                </a:solidFill>
              </a:rPr>
              <a:t>filters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Routing granularities</a:t>
            </a:r>
          </a:p>
          <a:p>
            <a:r>
              <a:rPr lang="is-IS" dirty="0" smtClean="0">
                <a:solidFill>
                  <a:srgbClr val="FF0000"/>
                </a:solidFill>
              </a:rPr>
              <a:t>…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84574-CF62-402F-8DCE-5D6FB85BAC01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60" name="Group 59"/>
          <p:cNvGrpSpPr/>
          <p:nvPr/>
        </p:nvGrpSpPr>
        <p:grpSpPr>
          <a:xfrm>
            <a:off x="5331657" y="1249097"/>
            <a:ext cx="3094893" cy="1072547"/>
            <a:chOff x="5331655" y="1249096"/>
            <a:chExt cx="3094893" cy="1072546"/>
          </a:xfrm>
        </p:grpSpPr>
        <p:sp>
          <p:nvSpPr>
            <p:cNvPr id="51" name="Freeform 50"/>
            <p:cNvSpPr/>
            <p:nvPr/>
          </p:nvSpPr>
          <p:spPr>
            <a:xfrm>
              <a:off x="5331655" y="1614294"/>
              <a:ext cx="3094893" cy="707348"/>
            </a:xfrm>
            <a:custGeom>
              <a:avLst/>
              <a:gdLst>
                <a:gd name="connsiteX0" fmla="*/ 0 w 3094893"/>
                <a:gd name="connsiteY0" fmla="*/ 397386 h 707348"/>
                <a:gd name="connsiteX1" fmla="*/ 815927 w 3094893"/>
                <a:gd name="connsiteY1" fmla="*/ 130100 h 707348"/>
                <a:gd name="connsiteX2" fmla="*/ 1434905 w 3094893"/>
                <a:gd name="connsiteY2" fmla="*/ 706875 h 707348"/>
                <a:gd name="connsiteX3" fmla="*/ 1772530 w 3094893"/>
                <a:gd name="connsiteY3" fmla="*/ 17558 h 707348"/>
                <a:gd name="connsiteX4" fmla="*/ 2686930 w 3094893"/>
                <a:gd name="connsiteY4" fmla="*/ 200438 h 707348"/>
                <a:gd name="connsiteX5" fmla="*/ 3094893 w 3094893"/>
                <a:gd name="connsiteY5" fmla="*/ 144168 h 707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94893" h="707348">
                  <a:moveTo>
                    <a:pt x="0" y="397386"/>
                  </a:moveTo>
                  <a:cubicBezTo>
                    <a:pt x="288388" y="237952"/>
                    <a:pt x="576776" y="78519"/>
                    <a:pt x="815927" y="130100"/>
                  </a:cubicBezTo>
                  <a:cubicBezTo>
                    <a:pt x="1055078" y="181681"/>
                    <a:pt x="1275471" y="725632"/>
                    <a:pt x="1434905" y="706875"/>
                  </a:cubicBezTo>
                  <a:cubicBezTo>
                    <a:pt x="1594339" y="688118"/>
                    <a:pt x="1563859" y="101964"/>
                    <a:pt x="1772530" y="17558"/>
                  </a:cubicBezTo>
                  <a:cubicBezTo>
                    <a:pt x="1981201" y="-66848"/>
                    <a:pt x="2466536" y="179336"/>
                    <a:pt x="2686930" y="200438"/>
                  </a:cubicBezTo>
                  <a:cubicBezTo>
                    <a:pt x="2907324" y="221540"/>
                    <a:pt x="3094893" y="144168"/>
                    <a:pt x="3094893" y="144168"/>
                  </a:cubicBezTo>
                </a:path>
              </a:pathLst>
            </a:custGeom>
            <a:noFill/>
            <a:ln w="50800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827126" y="1249096"/>
              <a:ext cx="14505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Shortest path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819437" y="1494848"/>
            <a:ext cx="4010434" cy="1757203"/>
            <a:chOff x="4819436" y="1494845"/>
            <a:chExt cx="4010434" cy="1757203"/>
          </a:xfrm>
        </p:grpSpPr>
        <p:grpSp>
          <p:nvGrpSpPr>
            <p:cNvPr id="27" name="Group 26"/>
            <p:cNvGrpSpPr/>
            <p:nvPr/>
          </p:nvGrpSpPr>
          <p:grpSpPr>
            <a:xfrm>
              <a:off x="5486400" y="1780967"/>
              <a:ext cx="2742378" cy="1471081"/>
              <a:chOff x="5050080" y="3752982"/>
              <a:chExt cx="2266428" cy="1337346"/>
            </a:xfrm>
          </p:grpSpPr>
          <p:sp>
            <p:nvSpPr>
              <p:cNvPr id="34" name="Freeform 33"/>
              <p:cNvSpPr/>
              <p:nvPr/>
            </p:nvSpPr>
            <p:spPr>
              <a:xfrm>
                <a:off x="5050080" y="3962400"/>
                <a:ext cx="190684" cy="975360"/>
              </a:xfrm>
              <a:custGeom>
                <a:avLst/>
                <a:gdLst>
                  <a:gd name="connsiteX0" fmla="*/ 154966 w 154966"/>
                  <a:gd name="connsiteY0" fmla="*/ 914400 h 914400"/>
                  <a:gd name="connsiteX1" fmla="*/ 222 w 154966"/>
                  <a:gd name="connsiteY1" fmla="*/ 422031 h 914400"/>
                  <a:gd name="connsiteX2" fmla="*/ 126831 w 154966"/>
                  <a:gd name="connsiteY2" fmla="*/ 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4966" h="914400">
                    <a:moveTo>
                      <a:pt x="154966" y="914400"/>
                    </a:moveTo>
                    <a:cubicBezTo>
                      <a:pt x="79938" y="744415"/>
                      <a:pt x="4911" y="574431"/>
                      <a:pt x="222" y="422031"/>
                    </a:cubicBezTo>
                    <a:cubicBezTo>
                      <a:pt x="-4467" y="269631"/>
                      <a:pt x="65871" y="14068"/>
                      <a:pt x="126831" y="0"/>
                    </a:cubicBezTo>
                  </a:path>
                </a:pathLst>
              </a:custGeom>
              <a:noFill/>
              <a:ln w="50800"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Freeform 43"/>
              <p:cNvSpPr/>
              <p:nvPr/>
            </p:nvSpPr>
            <p:spPr>
              <a:xfrm>
                <a:off x="6248400" y="4572000"/>
                <a:ext cx="661181" cy="394040"/>
              </a:xfrm>
              <a:custGeom>
                <a:avLst/>
                <a:gdLst>
                  <a:gd name="connsiteX0" fmla="*/ 661181 w 661181"/>
                  <a:gd name="connsiteY0" fmla="*/ 394040 h 394040"/>
                  <a:gd name="connsiteX1" fmla="*/ 182880 w 661181"/>
                  <a:gd name="connsiteY1" fmla="*/ 309634 h 394040"/>
                  <a:gd name="connsiteX2" fmla="*/ 0 w 661181"/>
                  <a:gd name="connsiteY2" fmla="*/ 145 h 394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1181" h="394040">
                    <a:moveTo>
                      <a:pt x="661181" y="394040"/>
                    </a:moveTo>
                    <a:cubicBezTo>
                      <a:pt x="477129" y="384661"/>
                      <a:pt x="293077" y="375283"/>
                      <a:pt x="182880" y="309634"/>
                    </a:cubicBezTo>
                    <a:cubicBezTo>
                      <a:pt x="72683" y="243985"/>
                      <a:pt x="18757" y="-6889"/>
                      <a:pt x="0" y="145"/>
                    </a:cubicBezTo>
                  </a:path>
                </a:pathLst>
              </a:custGeom>
              <a:noFill/>
              <a:ln w="50800"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Freeform 39"/>
              <p:cNvSpPr/>
              <p:nvPr/>
            </p:nvSpPr>
            <p:spPr>
              <a:xfrm rot="3253584">
                <a:off x="6580931" y="3760185"/>
                <a:ext cx="59685" cy="856987"/>
              </a:xfrm>
              <a:custGeom>
                <a:avLst/>
                <a:gdLst>
                  <a:gd name="connsiteX0" fmla="*/ 1420837 w 1420837"/>
                  <a:gd name="connsiteY0" fmla="*/ 0 h 14067"/>
                  <a:gd name="connsiteX1" fmla="*/ 0 w 1420837"/>
                  <a:gd name="connsiteY1" fmla="*/ 14067 h 14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0837" h="14067">
                    <a:moveTo>
                      <a:pt x="1420837" y="0"/>
                    </a:moveTo>
                    <a:lnTo>
                      <a:pt x="0" y="14067"/>
                    </a:lnTo>
                  </a:path>
                </a:pathLst>
              </a:custGeom>
              <a:noFill/>
              <a:ln w="50800"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Freeform 27"/>
              <p:cNvSpPr/>
              <p:nvPr/>
            </p:nvSpPr>
            <p:spPr>
              <a:xfrm rot="3358368">
                <a:off x="5742163" y="4415975"/>
                <a:ext cx="179012" cy="896223"/>
              </a:xfrm>
              <a:custGeom>
                <a:avLst/>
                <a:gdLst>
                  <a:gd name="connsiteX0" fmla="*/ 0 w 168924"/>
                  <a:gd name="connsiteY0" fmla="*/ 0 h 984739"/>
                  <a:gd name="connsiteX1" fmla="*/ 168813 w 168924"/>
                  <a:gd name="connsiteY1" fmla="*/ 478302 h 984739"/>
                  <a:gd name="connsiteX2" fmla="*/ 28136 w 168924"/>
                  <a:gd name="connsiteY2" fmla="*/ 984739 h 98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8924" h="984739">
                    <a:moveTo>
                      <a:pt x="0" y="0"/>
                    </a:moveTo>
                    <a:cubicBezTo>
                      <a:pt x="82062" y="157089"/>
                      <a:pt x="164124" y="314179"/>
                      <a:pt x="168813" y="478302"/>
                    </a:cubicBezTo>
                    <a:cubicBezTo>
                      <a:pt x="173502" y="642425"/>
                      <a:pt x="28136" y="984739"/>
                      <a:pt x="28136" y="984739"/>
                    </a:cubicBezTo>
                  </a:path>
                </a:pathLst>
              </a:custGeom>
              <a:noFill/>
              <a:ln w="50800"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181600" y="3792477"/>
                <a:ext cx="264872" cy="26293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5181600" y="4827389"/>
                <a:ext cx="264872" cy="26293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6019800" y="4337395"/>
                <a:ext cx="264872" cy="26293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6858000" y="3792476"/>
                <a:ext cx="264872" cy="26293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6858000" y="4827389"/>
                <a:ext cx="264872" cy="26293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Freeform 34"/>
              <p:cNvSpPr/>
              <p:nvPr/>
            </p:nvSpPr>
            <p:spPr>
              <a:xfrm>
                <a:off x="5303520" y="4051495"/>
                <a:ext cx="0" cy="773723"/>
              </a:xfrm>
              <a:custGeom>
                <a:avLst/>
                <a:gdLst>
                  <a:gd name="connsiteX0" fmla="*/ 0 w 0"/>
                  <a:gd name="connsiteY0" fmla="*/ 0 h 773723"/>
                  <a:gd name="connsiteX1" fmla="*/ 0 w 0"/>
                  <a:gd name="connsiteY1" fmla="*/ 773723 h 773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773723">
                    <a:moveTo>
                      <a:pt x="0" y="0"/>
                    </a:moveTo>
                    <a:lnTo>
                      <a:pt x="0" y="773723"/>
                    </a:lnTo>
                  </a:path>
                </a:pathLst>
              </a:custGeom>
              <a:noFill/>
              <a:ln w="50800"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Freeform 35"/>
              <p:cNvSpPr/>
              <p:nvPr/>
            </p:nvSpPr>
            <p:spPr>
              <a:xfrm rot="2210463">
                <a:off x="5346156" y="3898622"/>
                <a:ext cx="942865" cy="246909"/>
              </a:xfrm>
              <a:custGeom>
                <a:avLst/>
                <a:gdLst>
                  <a:gd name="connsiteX0" fmla="*/ 0 w 1561514"/>
                  <a:gd name="connsiteY0" fmla="*/ 196947 h 196947"/>
                  <a:gd name="connsiteX1" fmla="*/ 675249 w 1561514"/>
                  <a:gd name="connsiteY1" fmla="*/ 0 h 196947"/>
                  <a:gd name="connsiteX2" fmla="*/ 1561514 w 1561514"/>
                  <a:gd name="connsiteY2" fmla="*/ 196947 h 196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61514" h="196947">
                    <a:moveTo>
                      <a:pt x="0" y="196947"/>
                    </a:moveTo>
                    <a:cubicBezTo>
                      <a:pt x="207498" y="98473"/>
                      <a:pt x="414997" y="0"/>
                      <a:pt x="675249" y="0"/>
                    </a:cubicBezTo>
                    <a:cubicBezTo>
                      <a:pt x="935501" y="0"/>
                      <a:pt x="1561514" y="196947"/>
                      <a:pt x="1561514" y="196947"/>
                    </a:cubicBezTo>
                  </a:path>
                </a:pathLst>
              </a:custGeom>
              <a:noFill/>
              <a:ln w="50800"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Freeform 36"/>
              <p:cNvSpPr/>
              <p:nvPr/>
            </p:nvSpPr>
            <p:spPr>
              <a:xfrm rot="3253584">
                <a:off x="5310622" y="4094584"/>
                <a:ext cx="755526" cy="249647"/>
              </a:xfrm>
              <a:custGeom>
                <a:avLst/>
                <a:gdLst>
                  <a:gd name="connsiteX0" fmla="*/ 1420837 w 1420837"/>
                  <a:gd name="connsiteY0" fmla="*/ 0 h 14067"/>
                  <a:gd name="connsiteX1" fmla="*/ 0 w 1420837"/>
                  <a:gd name="connsiteY1" fmla="*/ 14067 h 14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0837" h="14067">
                    <a:moveTo>
                      <a:pt x="1420837" y="0"/>
                    </a:moveTo>
                    <a:lnTo>
                      <a:pt x="0" y="14067"/>
                    </a:lnTo>
                  </a:path>
                </a:pathLst>
              </a:custGeom>
              <a:noFill/>
              <a:ln w="50800"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Freeform 37"/>
              <p:cNvSpPr/>
              <p:nvPr/>
            </p:nvSpPr>
            <p:spPr>
              <a:xfrm rot="16924044" flipV="1">
                <a:off x="5487529" y="4420713"/>
                <a:ext cx="509469" cy="529457"/>
              </a:xfrm>
              <a:custGeom>
                <a:avLst/>
                <a:gdLst>
                  <a:gd name="connsiteX0" fmla="*/ 0 w 1392701"/>
                  <a:gd name="connsiteY0" fmla="*/ 14068 h 14068"/>
                  <a:gd name="connsiteX1" fmla="*/ 1392701 w 1392701"/>
                  <a:gd name="connsiteY1" fmla="*/ 0 h 14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92701" h="14068">
                    <a:moveTo>
                      <a:pt x="0" y="14068"/>
                    </a:moveTo>
                    <a:lnTo>
                      <a:pt x="1392701" y="0"/>
                    </a:lnTo>
                  </a:path>
                </a:pathLst>
              </a:custGeom>
              <a:noFill/>
              <a:ln w="50800"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Freeform 38"/>
              <p:cNvSpPr/>
              <p:nvPr/>
            </p:nvSpPr>
            <p:spPr>
              <a:xfrm>
                <a:off x="6991643" y="4065563"/>
                <a:ext cx="0" cy="745588"/>
              </a:xfrm>
              <a:custGeom>
                <a:avLst/>
                <a:gdLst>
                  <a:gd name="connsiteX0" fmla="*/ 0 w 0"/>
                  <a:gd name="connsiteY0" fmla="*/ 745588 h 745588"/>
                  <a:gd name="connsiteX1" fmla="*/ 0 w 0"/>
                  <a:gd name="connsiteY1" fmla="*/ 0 h 745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745588">
                    <a:moveTo>
                      <a:pt x="0" y="745588"/>
                    </a:moveTo>
                    <a:lnTo>
                      <a:pt x="0" y="0"/>
                    </a:lnTo>
                  </a:path>
                </a:pathLst>
              </a:custGeom>
              <a:noFill/>
              <a:ln w="50800"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Freeform 40"/>
              <p:cNvSpPr/>
              <p:nvPr/>
            </p:nvSpPr>
            <p:spPr>
              <a:xfrm rot="15515868">
                <a:off x="6291808" y="4397588"/>
                <a:ext cx="559057" cy="536460"/>
              </a:xfrm>
              <a:custGeom>
                <a:avLst/>
                <a:gdLst>
                  <a:gd name="connsiteX0" fmla="*/ 1420837 w 1420837"/>
                  <a:gd name="connsiteY0" fmla="*/ 0 h 14067"/>
                  <a:gd name="connsiteX1" fmla="*/ 0 w 1420837"/>
                  <a:gd name="connsiteY1" fmla="*/ 14067 h 14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0837" h="14067">
                    <a:moveTo>
                      <a:pt x="1420837" y="0"/>
                    </a:moveTo>
                    <a:lnTo>
                      <a:pt x="0" y="14067"/>
                    </a:lnTo>
                  </a:path>
                </a:pathLst>
              </a:custGeom>
              <a:noFill/>
              <a:ln w="50800"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Freeform 41"/>
              <p:cNvSpPr/>
              <p:nvPr/>
            </p:nvSpPr>
            <p:spPr>
              <a:xfrm rot="3663870">
                <a:off x="6233624" y="3561017"/>
                <a:ext cx="453109" cy="837039"/>
              </a:xfrm>
              <a:custGeom>
                <a:avLst/>
                <a:gdLst>
                  <a:gd name="connsiteX0" fmla="*/ 154966 w 154966"/>
                  <a:gd name="connsiteY0" fmla="*/ 914400 h 914400"/>
                  <a:gd name="connsiteX1" fmla="*/ 222 w 154966"/>
                  <a:gd name="connsiteY1" fmla="*/ 422031 h 914400"/>
                  <a:gd name="connsiteX2" fmla="*/ 126831 w 154966"/>
                  <a:gd name="connsiteY2" fmla="*/ 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4966" h="914400">
                    <a:moveTo>
                      <a:pt x="154966" y="914400"/>
                    </a:moveTo>
                    <a:cubicBezTo>
                      <a:pt x="79938" y="744415"/>
                      <a:pt x="4911" y="574431"/>
                      <a:pt x="222" y="422031"/>
                    </a:cubicBezTo>
                    <a:cubicBezTo>
                      <a:pt x="-4467" y="269631"/>
                      <a:pt x="65871" y="14068"/>
                      <a:pt x="126831" y="0"/>
                    </a:cubicBezTo>
                  </a:path>
                </a:pathLst>
              </a:custGeom>
              <a:noFill/>
              <a:ln w="50800"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Freeform 42"/>
              <p:cNvSpPr/>
              <p:nvPr/>
            </p:nvSpPr>
            <p:spPr>
              <a:xfrm rot="360960">
                <a:off x="7038884" y="3963098"/>
                <a:ext cx="277624" cy="961162"/>
              </a:xfrm>
              <a:custGeom>
                <a:avLst/>
                <a:gdLst>
                  <a:gd name="connsiteX0" fmla="*/ 0 w 168924"/>
                  <a:gd name="connsiteY0" fmla="*/ 0 h 984739"/>
                  <a:gd name="connsiteX1" fmla="*/ 168813 w 168924"/>
                  <a:gd name="connsiteY1" fmla="*/ 478302 h 984739"/>
                  <a:gd name="connsiteX2" fmla="*/ 28136 w 168924"/>
                  <a:gd name="connsiteY2" fmla="*/ 984739 h 98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8924" h="984739">
                    <a:moveTo>
                      <a:pt x="0" y="0"/>
                    </a:moveTo>
                    <a:cubicBezTo>
                      <a:pt x="82062" y="157089"/>
                      <a:pt x="164124" y="314179"/>
                      <a:pt x="168813" y="478302"/>
                    </a:cubicBezTo>
                    <a:cubicBezTo>
                      <a:pt x="173502" y="642425"/>
                      <a:pt x="28136" y="984739"/>
                      <a:pt x="28136" y="984739"/>
                    </a:cubicBezTo>
                  </a:path>
                </a:pathLst>
              </a:custGeom>
              <a:noFill/>
              <a:ln w="50800"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Oval 44"/>
            <p:cNvSpPr/>
            <p:nvPr/>
          </p:nvSpPr>
          <p:spPr>
            <a:xfrm>
              <a:off x="4937795" y="1835573"/>
              <a:ext cx="320495" cy="289233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Oval 45"/>
            <p:cNvSpPr/>
            <p:nvPr/>
          </p:nvSpPr>
          <p:spPr>
            <a:xfrm>
              <a:off x="8366305" y="1820098"/>
              <a:ext cx="320495" cy="289233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" name="Straight Arrow Connector 4"/>
            <p:cNvCxnSpPr>
              <a:stCxn id="45" idx="7"/>
              <a:endCxn id="29" idx="1"/>
            </p:cNvCxnSpPr>
            <p:nvPr/>
          </p:nvCxnSpPr>
          <p:spPr>
            <a:xfrm flipV="1">
              <a:off x="5211355" y="1866769"/>
              <a:ext cx="481119" cy="11161"/>
            </a:xfrm>
            <a:prstGeom prst="straightConnector1">
              <a:avLst/>
            </a:prstGeom>
            <a:ln w="50800">
              <a:solidFill>
                <a:schemeClr val="accent1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7941262" y="1864177"/>
              <a:ext cx="481119" cy="11161"/>
            </a:xfrm>
            <a:prstGeom prst="straightConnector1">
              <a:avLst/>
            </a:prstGeom>
            <a:ln w="50800">
              <a:solidFill>
                <a:schemeClr val="accent1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4819436" y="1494845"/>
              <a:ext cx="5370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SRC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285939" y="2145268"/>
              <a:ext cx="543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DST</a:t>
              </a:r>
            </a:p>
          </p:txBody>
        </p:sp>
      </p:grpSp>
      <p:sp>
        <p:nvSpPr>
          <p:cNvPr id="57" name="Rounded Rectangle 56"/>
          <p:cNvSpPr/>
          <p:nvPr/>
        </p:nvSpPr>
        <p:spPr>
          <a:xfrm>
            <a:off x="339090" y="4724400"/>
            <a:ext cx="8465820" cy="12170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Need sophisticated approaches to determine</a:t>
            </a:r>
          </a:p>
          <a:p>
            <a:pPr algn="ctr"/>
            <a:r>
              <a:rPr lang="en-US" sz="3200" dirty="0">
                <a:solidFill>
                  <a:srgbClr val="FFFF00"/>
                </a:solidFill>
              </a:rPr>
              <a:t>graph structure </a:t>
            </a:r>
            <a:r>
              <a:rPr lang="en-US" sz="3200" dirty="0"/>
              <a:t>and </a:t>
            </a:r>
            <a:r>
              <a:rPr lang="en-US" sz="3200" dirty="0">
                <a:solidFill>
                  <a:srgbClr val="FFFF00"/>
                </a:solidFill>
              </a:rPr>
              <a:t>edge weights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318977" y="3459165"/>
            <a:ext cx="1972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Opportunities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488292" y="3462831"/>
            <a:ext cx="1558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Challenges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5067698" y="1562176"/>
            <a:ext cx="3437557" cy="1821135"/>
            <a:chOff x="5067696" y="1562174"/>
            <a:chExt cx="3437556" cy="1821134"/>
          </a:xfrm>
        </p:grpSpPr>
        <p:sp>
          <p:nvSpPr>
            <p:cNvPr id="49" name="TextBox 48"/>
            <p:cNvSpPr txBox="1"/>
            <p:nvPr/>
          </p:nvSpPr>
          <p:spPr>
            <a:xfrm>
              <a:off x="7010780" y="173425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202316" y="1898055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7264034" y="241164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982913" y="296605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7819138" y="234295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8203566" y="250263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6022372" y="2469186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432850" y="3013976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041774" y="194910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267574" y="156217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067696" y="2294035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748035" y="2288582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</a:t>
              </a: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307993" y="1371603"/>
            <a:ext cx="4128942" cy="1886101"/>
            <a:chOff x="307992" y="1371600"/>
            <a:chExt cx="4128942" cy="1886101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1345049" y="2519640"/>
              <a:ext cx="1030650" cy="537745"/>
            </a:xfrm>
            <a:prstGeom prst="line">
              <a:avLst/>
            </a:prstGeom>
            <a:ln w="508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291942" y="1904736"/>
              <a:ext cx="1083756" cy="614902"/>
            </a:xfrm>
            <a:prstGeom prst="line">
              <a:avLst/>
            </a:prstGeom>
            <a:ln w="508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318974" y="1910038"/>
              <a:ext cx="0" cy="1219200"/>
            </a:xfrm>
            <a:prstGeom prst="line">
              <a:avLst/>
            </a:prstGeom>
            <a:ln w="508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2375698" y="1910037"/>
              <a:ext cx="901508" cy="609601"/>
            </a:xfrm>
            <a:prstGeom prst="line">
              <a:avLst/>
            </a:prstGeom>
            <a:ln w="508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3376373" y="1910038"/>
              <a:ext cx="1" cy="1148875"/>
            </a:xfrm>
            <a:prstGeom prst="line">
              <a:avLst/>
            </a:prstGeom>
            <a:ln w="508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771434" y="1844876"/>
              <a:ext cx="689661" cy="487292"/>
            </a:xfrm>
            <a:prstGeom prst="line">
              <a:avLst/>
            </a:prstGeom>
            <a:ln w="508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2375697" y="1371600"/>
              <a:ext cx="1" cy="1886101"/>
            </a:xfrm>
            <a:prstGeom prst="line">
              <a:avLst/>
            </a:prstGeom>
            <a:ln w="508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375698" y="2519638"/>
              <a:ext cx="1000675" cy="571380"/>
            </a:xfrm>
            <a:prstGeom prst="line">
              <a:avLst/>
            </a:prstGeom>
            <a:ln w="508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429001" y="1880766"/>
              <a:ext cx="633172" cy="537954"/>
            </a:xfrm>
            <a:prstGeom prst="line">
              <a:avLst/>
            </a:prstGeom>
            <a:ln w="508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4022" y="1752600"/>
              <a:ext cx="629752" cy="31487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33588" y="2362200"/>
              <a:ext cx="629752" cy="31487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71574" y="2905808"/>
              <a:ext cx="629752" cy="31487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4022" y="2899947"/>
              <a:ext cx="629752" cy="314876"/>
            </a:xfrm>
            <a:prstGeom prst="rect">
              <a:avLst/>
            </a:prstGeom>
          </p:spPr>
        </p:pic>
        <p:pic>
          <p:nvPicPr>
            <p:cNvPr id="22" name="Picture 21" descr="desktop-and-monitor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7340" y="2210492"/>
              <a:ext cx="536858" cy="43082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71574" y="1752600"/>
              <a:ext cx="629752" cy="314876"/>
            </a:xfrm>
            <a:prstGeom prst="rect">
              <a:avLst/>
            </a:prstGeom>
          </p:spPr>
        </p:pic>
        <p:pic>
          <p:nvPicPr>
            <p:cNvPr id="24" name="Picture 23" descr="desktop-and-monitor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82742" y="2301097"/>
              <a:ext cx="536858" cy="43082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470059" y="1383268"/>
              <a:ext cx="6671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OSPF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518442" y="1388569"/>
              <a:ext cx="5741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BGP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07992" y="1835573"/>
              <a:ext cx="5370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SRC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893003" y="1904736"/>
              <a:ext cx="543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DST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884476" y="1450083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426415" y="1416451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466691" y="2600421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91020" y="2707830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060833" y="2027521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953763" y="2301097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676400" y="182880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781027" y="2731532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2015354" y="1671142"/>
            <a:ext cx="721851" cy="336147"/>
            <a:chOff x="2015351" y="1671141"/>
            <a:chExt cx="721851" cy="336146"/>
          </a:xfrm>
        </p:grpSpPr>
        <p:sp>
          <p:nvSpPr>
            <p:cNvPr id="82" name="Up-Down Arrow 81"/>
            <p:cNvSpPr/>
            <p:nvPr/>
          </p:nvSpPr>
          <p:spPr>
            <a:xfrm rot="16200000">
              <a:off x="2227393" y="1465922"/>
              <a:ext cx="297768" cy="721851"/>
            </a:xfrm>
            <a:prstGeom prst="upDownArrow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3" name="Picture 82" descr="x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37191" y="1671141"/>
              <a:ext cx="288358" cy="33614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6633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  <p:bldP spid="19" grpId="0" uiExpand="1" build="p"/>
      <p:bldP spid="57" grpId="0" animBg="1"/>
      <p:bldP spid="47" grpId="0"/>
      <p:bldP spid="6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 Construction: Graph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95849"/>
            <a:ext cx="8077200" cy="1986468"/>
          </a:xfrm>
        </p:spPr>
        <p:txBody>
          <a:bodyPr>
            <a:normAutofit/>
          </a:bodyPr>
          <a:lstStyle/>
          <a:p>
            <a:r>
              <a:rPr lang="en-US" sz="2800" dirty="0"/>
              <a:t>One directed graph per </a:t>
            </a:r>
            <a:r>
              <a:rPr lang="en-US" sz="2800" dirty="0" err="1"/>
              <a:t>Src-Dst</a:t>
            </a:r>
            <a:r>
              <a:rPr lang="en-US" sz="2800" dirty="0"/>
              <a:t> subnet pair</a:t>
            </a:r>
          </a:p>
          <a:p>
            <a:r>
              <a:rPr lang="en-US" sz="2800" b="1" dirty="0"/>
              <a:t>Vertices</a:t>
            </a:r>
            <a:r>
              <a:rPr lang="en-US" sz="2800" dirty="0"/>
              <a:t>: hosts, routing processes</a:t>
            </a:r>
          </a:p>
          <a:p>
            <a:r>
              <a:rPr lang="en-US" sz="2800" b="1" dirty="0"/>
              <a:t>Edges</a:t>
            </a:r>
            <a:r>
              <a:rPr lang="en-US" sz="2800" dirty="0"/>
              <a:t>: flow of data enabled by exchange of routing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6D29E-3DDF-490D-A3AB-9C026CB0DE26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26" name="Group 716"/>
          <p:cNvGrpSpPr/>
          <p:nvPr/>
        </p:nvGrpSpPr>
        <p:grpSpPr>
          <a:xfrm>
            <a:off x="6017004" y="2120360"/>
            <a:ext cx="2120279" cy="2179987"/>
            <a:chOff x="4876879" y="3266688"/>
            <a:chExt cx="2120279" cy="2179987"/>
          </a:xfrm>
        </p:grpSpPr>
        <p:cxnSp>
          <p:nvCxnSpPr>
            <p:cNvPr id="27" name="Straight Arrow Connector 26"/>
            <p:cNvCxnSpPr>
              <a:stCxn id="55" idx="4"/>
              <a:endCxn id="52" idx="0"/>
            </p:cNvCxnSpPr>
            <p:nvPr/>
          </p:nvCxnSpPr>
          <p:spPr>
            <a:xfrm>
              <a:off x="6997158" y="4114800"/>
              <a:ext cx="0" cy="483765"/>
            </a:xfrm>
            <a:prstGeom prst="straightConnector1">
              <a:avLst/>
            </a:prstGeom>
            <a:noFill/>
            <a:ln w="38100" cap="flat" cmpd="sng" algn="ctr">
              <a:solidFill>
                <a:srgbClr val="ABDDA4"/>
              </a:solidFill>
              <a:prstDash val="solid"/>
              <a:headEnd type="triangle" w="med" len="sm"/>
              <a:tailEnd type="none" w="med" len="med"/>
            </a:ln>
            <a:effectLst/>
          </p:spPr>
        </p:cxnSp>
        <p:cxnSp>
          <p:nvCxnSpPr>
            <p:cNvPr id="28" name="Straight Arrow Connector 27"/>
            <p:cNvCxnSpPr>
              <a:stCxn id="48" idx="4"/>
              <a:endCxn id="49" idx="0"/>
            </p:cNvCxnSpPr>
            <p:nvPr/>
          </p:nvCxnSpPr>
          <p:spPr>
            <a:xfrm>
              <a:off x="4876879" y="5022621"/>
              <a:ext cx="0" cy="424054"/>
            </a:xfrm>
            <a:prstGeom prst="straightConnector1">
              <a:avLst/>
            </a:prstGeom>
            <a:noFill/>
            <a:ln w="38100" cap="flat" cmpd="sng" algn="ctr">
              <a:solidFill>
                <a:srgbClr val="2B83BA"/>
              </a:solidFill>
              <a:prstDash val="solid"/>
              <a:tailEnd type="triangle" w="med" len="sm"/>
            </a:ln>
            <a:effectLst/>
          </p:spPr>
        </p:cxnSp>
        <p:cxnSp>
          <p:nvCxnSpPr>
            <p:cNvPr id="29" name="Straight Arrow Connector 28"/>
            <p:cNvCxnSpPr>
              <a:stCxn id="50" idx="0"/>
              <a:endCxn id="51" idx="4"/>
            </p:cNvCxnSpPr>
            <p:nvPr/>
          </p:nvCxnSpPr>
          <p:spPr>
            <a:xfrm flipV="1">
              <a:off x="5937019" y="5022621"/>
              <a:ext cx="0" cy="424054"/>
            </a:xfrm>
            <a:prstGeom prst="straightConnector1">
              <a:avLst/>
            </a:prstGeom>
            <a:noFill/>
            <a:ln w="38100" cap="flat" cmpd="sng" algn="ctr">
              <a:solidFill>
                <a:srgbClr val="2B83BA"/>
              </a:solidFill>
              <a:prstDash val="solid"/>
              <a:tailEnd type="triangle" w="med" len="sm"/>
            </a:ln>
            <a:effectLst/>
          </p:spPr>
        </p:cxnSp>
        <p:cxnSp>
          <p:nvCxnSpPr>
            <p:cNvPr id="30" name="Straight Arrow Connector 29"/>
            <p:cNvCxnSpPr>
              <a:stCxn id="52" idx="4"/>
              <a:endCxn id="53" idx="0"/>
            </p:cNvCxnSpPr>
            <p:nvPr/>
          </p:nvCxnSpPr>
          <p:spPr>
            <a:xfrm>
              <a:off x="6997158" y="5022621"/>
              <a:ext cx="0" cy="424054"/>
            </a:xfrm>
            <a:prstGeom prst="straightConnector1">
              <a:avLst/>
            </a:prstGeom>
            <a:noFill/>
            <a:ln w="38100" cap="flat" cmpd="sng" algn="ctr">
              <a:solidFill>
                <a:srgbClr val="2B83BA"/>
              </a:solidFill>
              <a:prstDash val="solid"/>
              <a:tailEnd type="triangle" w="med" len="sm"/>
            </a:ln>
            <a:effectLst/>
          </p:spPr>
        </p:cxnSp>
        <p:cxnSp>
          <p:nvCxnSpPr>
            <p:cNvPr id="31" name="Straight Arrow Connector 30"/>
            <p:cNvCxnSpPr>
              <a:stCxn id="54" idx="4"/>
              <a:endCxn id="55" idx="0"/>
            </p:cNvCxnSpPr>
            <p:nvPr/>
          </p:nvCxnSpPr>
          <p:spPr>
            <a:xfrm>
              <a:off x="6997158" y="3266688"/>
              <a:ext cx="0" cy="424056"/>
            </a:xfrm>
            <a:prstGeom prst="straightConnector1">
              <a:avLst/>
            </a:prstGeom>
            <a:noFill/>
            <a:ln w="38100" cap="flat" cmpd="sng" algn="ctr">
              <a:solidFill>
                <a:srgbClr val="FDAE61"/>
              </a:solidFill>
              <a:prstDash val="solid"/>
              <a:tailEnd type="triangle" w="med" len="sm"/>
            </a:ln>
            <a:effectLst/>
          </p:spPr>
        </p:cxnSp>
        <p:cxnSp>
          <p:nvCxnSpPr>
            <p:cNvPr id="32" name="Straight Arrow Connector 31"/>
            <p:cNvCxnSpPr>
              <a:stCxn id="57" idx="0"/>
              <a:endCxn id="56" idx="4"/>
            </p:cNvCxnSpPr>
            <p:nvPr/>
          </p:nvCxnSpPr>
          <p:spPr>
            <a:xfrm flipV="1">
              <a:off x="5956842" y="3266688"/>
              <a:ext cx="0" cy="424054"/>
            </a:xfrm>
            <a:prstGeom prst="straightConnector1">
              <a:avLst/>
            </a:prstGeom>
            <a:noFill/>
            <a:ln w="38100" cap="flat" cmpd="sng" algn="ctr">
              <a:solidFill>
                <a:srgbClr val="FDAE61"/>
              </a:solidFill>
              <a:prstDash val="solid"/>
              <a:tailEnd type="triangle" w="med" len="sm"/>
            </a:ln>
            <a:effectLst/>
          </p:spPr>
        </p:cxnSp>
        <p:cxnSp>
          <p:nvCxnSpPr>
            <p:cNvPr id="33" name="Straight Arrow Connector 32"/>
            <p:cNvCxnSpPr>
              <a:stCxn id="58" idx="4"/>
              <a:endCxn id="59" idx="0"/>
            </p:cNvCxnSpPr>
            <p:nvPr/>
          </p:nvCxnSpPr>
          <p:spPr>
            <a:xfrm>
              <a:off x="4890042" y="3266688"/>
              <a:ext cx="0" cy="424056"/>
            </a:xfrm>
            <a:prstGeom prst="straightConnector1">
              <a:avLst/>
            </a:prstGeom>
            <a:noFill/>
            <a:ln w="38100" cap="flat" cmpd="sng" algn="ctr">
              <a:solidFill>
                <a:srgbClr val="FDAE61"/>
              </a:solidFill>
              <a:prstDash val="solid"/>
              <a:tailEnd type="triangle" w="med" len="sm"/>
            </a:ln>
            <a:effectLst/>
          </p:spPr>
        </p:cxnSp>
      </p:grpSp>
      <p:grpSp>
        <p:nvGrpSpPr>
          <p:cNvPr id="34" name="Group 699"/>
          <p:cNvGrpSpPr/>
          <p:nvPr/>
        </p:nvGrpSpPr>
        <p:grpSpPr>
          <a:xfrm>
            <a:off x="4492923" y="1700922"/>
            <a:ext cx="932688" cy="1767807"/>
            <a:chOff x="3352800" y="2847249"/>
            <a:chExt cx="932688" cy="1767807"/>
          </a:xfrm>
        </p:grpSpPr>
        <p:sp>
          <p:nvSpPr>
            <p:cNvPr id="35" name="Oval 34"/>
            <p:cNvSpPr/>
            <p:nvPr/>
          </p:nvSpPr>
          <p:spPr>
            <a:xfrm>
              <a:off x="3352800" y="4191000"/>
              <a:ext cx="932688" cy="424056"/>
            </a:xfrm>
            <a:prstGeom prst="ellipse">
              <a:avLst/>
            </a:prstGeom>
            <a:solidFill>
              <a:srgbClr val="D7191C"/>
            </a:solidFill>
            <a:ln w="25400" cap="flat" cmpd="sng" algn="ctr">
              <a:solidFill>
                <a:srgbClr val="D7191C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cap="small" spc="-51" dirty="0" err="1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Src</a:t>
              </a:r>
              <a:r>
                <a:rPr lang="en-US" kern="0" spc="-51" dirty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:S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3352800" y="2847249"/>
              <a:ext cx="932688" cy="424056"/>
            </a:xfrm>
            <a:prstGeom prst="ellipse">
              <a:avLst/>
            </a:prstGeom>
            <a:solidFill>
              <a:srgbClr val="D7191C"/>
            </a:solidFill>
            <a:ln w="25400" cap="flat" cmpd="sng" algn="ctr">
              <a:solidFill>
                <a:srgbClr val="D7191C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cap="small" spc="-51" dirty="0" err="1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Dst</a:t>
              </a:r>
              <a:r>
                <a:rPr lang="en-US" kern="0" spc="-51" dirty="0" err="1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:T</a:t>
              </a:r>
              <a:endParaRPr lang="en-US" kern="0" spc="-51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7" name="Group 698"/>
          <p:cNvGrpSpPr/>
          <p:nvPr/>
        </p:nvGrpSpPr>
        <p:grpSpPr>
          <a:xfrm>
            <a:off x="5698962" y="1696304"/>
            <a:ext cx="2756363" cy="3028099"/>
            <a:chOff x="4558837" y="2842632"/>
            <a:chExt cx="2756363" cy="3028099"/>
          </a:xfrm>
        </p:grpSpPr>
        <p:sp>
          <p:nvSpPr>
            <p:cNvPr id="48" name="Oval 47"/>
            <p:cNvSpPr/>
            <p:nvPr/>
          </p:nvSpPr>
          <p:spPr>
            <a:xfrm>
              <a:off x="4558837" y="4598565"/>
              <a:ext cx="636084" cy="424056"/>
            </a:xfrm>
            <a:prstGeom prst="ellipse">
              <a:avLst/>
            </a:prstGeom>
            <a:solidFill>
              <a:srgbClr val="2B83BA"/>
            </a:solidFill>
            <a:ln w="25400" cap="flat" cmpd="sng" algn="ctr">
              <a:solidFill>
                <a:srgbClr val="2B83BA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spc="-51" dirty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A.1</a:t>
              </a:r>
              <a:r>
                <a:rPr lang="en-US" kern="0" spc="-51" baseline="-25000" dirty="0">
                  <a:solidFill>
                    <a:sysClr val="window" lastClr="FFFFFF"/>
                  </a:solidFill>
                  <a:latin typeface="Times" pitchFamily="18" charset="0"/>
                  <a:cs typeface="Arial" pitchFamily="34" charset="0"/>
                </a:rPr>
                <a:t>I</a:t>
              </a:r>
            </a:p>
          </p:txBody>
        </p:sp>
        <p:sp>
          <p:nvSpPr>
            <p:cNvPr id="49" name="Oval 48"/>
            <p:cNvSpPr/>
            <p:nvPr/>
          </p:nvSpPr>
          <p:spPr>
            <a:xfrm>
              <a:off x="4558837" y="5446675"/>
              <a:ext cx="636084" cy="424056"/>
            </a:xfrm>
            <a:prstGeom prst="ellipse">
              <a:avLst/>
            </a:prstGeom>
            <a:solidFill>
              <a:srgbClr val="2B83BA"/>
            </a:solidFill>
            <a:ln w="25400" cap="flat" cmpd="sng" algn="ctr">
              <a:solidFill>
                <a:srgbClr val="2B83BA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spc="-51" dirty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A.1</a:t>
              </a:r>
              <a:r>
                <a:rPr lang="en-US" kern="0" spc="-51" baseline="-25000" dirty="0">
                  <a:solidFill>
                    <a:sysClr val="window" lastClr="FFFFFF"/>
                  </a:solidFill>
                  <a:latin typeface="Times" pitchFamily="18" charset="0"/>
                  <a:cs typeface="Arial" pitchFamily="34" charset="0"/>
                </a:rPr>
                <a:t>O</a:t>
              </a:r>
            </a:p>
          </p:txBody>
        </p:sp>
        <p:sp>
          <p:nvSpPr>
            <p:cNvPr id="50" name="Oval 49"/>
            <p:cNvSpPr/>
            <p:nvPr/>
          </p:nvSpPr>
          <p:spPr>
            <a:xfrm>
              <a:off x="5618977" y="5446675"/>
              <a:ext cx="636084" cy="424056"/>
            </a:xfrm>
            <a:prstGeom prst="ellipse">
              <a:avLst/>
            </a:prstGeom>
            <a:solidFill>
              <a:srgbClr val="2B83BA"/>
            </a:solidFill>
            <a:ln w="25400" cap="flat" cmpd="sng" algn="ctr">
              <a:solidFill>
                <a:srgbClr val="2B83BA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spc="-51" dirty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B.1</a:t>
              </a:r>
              <a:r>
                <a:rPr lang="en-US" kern="0" spc="-51" baseline="-25000" dirty="0">
                  <a:solidFill>
                    <a:sysClr val="window" lastClr="FFFFFF"/>
                  </a:solidFill>
                  <a:latin typeface="Times" pitchFamily="18" charset="0"/>
                  <a:cs typeface="Arial" pitchFamily="34" charset="0"/>
                </a:rPr>
                <a:t>I</a:t>
              </a:r>
            </a:p>
          </p:txBody>
        </p:sp>
        <p:sp>
          <p:nvSpPr>
            <p:cNvPr id="51" name="Oval 50"/>
            <p:cNvSpPr/>
            <p:nvPr/>
          </p:nvSpPr>
          <p:spPr>
            <a:xfrm>
              <a:off x="5618977" y="4598565"/>
              <a:ext cx="636084" cy="424056"/>
            </a:xfrm>
            <a:prstGeom prst="ellipse">
              <a:avLst/>
            </a:prstGeom>
            <a:solidFill>
              <a:srgbClr val="2B83BA"/>
            </a:solidFill>
            <a:ln w="25400" cap="flat" cmpd="sng" algn="ctr">
              <a:solidFill>
                <a:srgbClr val="2B83BA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spc="-51" dirty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B.1</a:t>
              </a:r>
              <a:r>
                <a:rPr lang="en-US" kern="0" spc="-51" baseline="-25000" dirty="0">
                  <a:solidFill>
                    <a:sysClr val="window" lastClr="FFFFFF"/>
                  </a:solidFill>
                  <a:latin typeface="Times" pitchFamily="18" charset="0"/>
                  <a:cs typeface="Arial" pitchFamily="34" charset="0"/>
                </a:rPr>
                <a:t>O</a:t>
              </a:r>
            </a:p>
          </p:txBody>
        </p:sp>
        <p:sp>
          <p:nvSpPr>
            <p:cNvPr id="52" name="Oval 51"/>
            <p:cNvSpPr/>
            <p:nvPr/>
          </p:nvSpPr>
          <p:spPr>
            <a:xfrm>
              <a:off x="6679116" y="4598565"/>
              <a:ext cx="636084" cy="424056"/>
            </a:xfrm>
            <a:prstGeom prst="ellipse">
              <a:avLst/>
            </a:prstGeom>
            <a:solidFill>
              <a:srgbClr val="2B83BA"/>
            </a:solidFill>
            <a:ln w="25400" cap="flat" cmpd="sng" algn="ctr">
              <a:solidFill>
                <a:srgbClr val="2B83BA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spc="-51" dirty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Z.1</a:t>
              </a:r>
              <a:r>
                <a:rPr lang="en-US" kern="0" spc="-51" baseline="-25000" dirty="0">
                  <a:solidFill>
                    <a:sysClr val="window" lastClr="FFFFFF"/>
                  </a:solidFill>
                  <a:latin typeface="Times" pitchFamily="18" charset="0"/>
                  <a:cs typeface="Arial" pitchFamily="34" charset="0"/>
                </a:rPr>
                <a:t>I</a:t>
              </a:r>
            </a:p>
          </p:txBody>
        </p:sp>
        <p:sp>
          <p:nvSpPr>
            <p:cNvPr id="53" name="Oval 52"/>
            <p:cNvSpPr/>
            <p:nvPr/>
          </p:nvSpPr>
          <p:spPr>
            <a:xfrm>
              <a:off x="6679116" y="5446675"/>
              <a:ext cx="636084" cy="424056"/>
            </a:xfrm>
            <a:prstGeom prst="ellipse">
              <a:avLst/>
            </a:prstGeom>
            <a:solidFill>
              <a:srgbClr val="2B83BA"/>
            </a:solidFill>
            <a:ln w="25400" cap="flat" cmpd="sng" algn="ctr">
              <a:solidFill>
                <a:srgbClr val="2B83BA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spc="-51" dirty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Z.1</a:t>
              </a:r>
              <a:r>
                <a:rPr lang="en-US" kern="0" spc="-51" baseline="-25000" dirty="0">
                  <a:solidFill>
                    <a:sysClr val="window" lastClr="FFFFFF"/>
                  </a:solidFill>
                  <a:latin typeface="Times" pitchFamily="18" charset="0"/>
                  <a:cs typeface="Arial" pitchFamily="34" charset="0"/>
                </a:rPr>
                <a:t>O</a:t>
              </a:r>
            </a:p>
          </p:txBody>
        </p:sp>
        <p:sp>
          <p:nvSpPr>
            <p:cNvPr id="54" name="Oval 53"/>
            <p:cNvSpPr/>
            <p:nvPr/>
          </p:nvSpPr>
          <p:spPr>
            <a:xfrm>
              <a:off x="6679116" y="2842632"/>
              <a:ext cx="636084" cy="424056"/>
            </a:xfrm>
            <a:prstGeom prst="ellipse">
              <a:avLst/>
            </a:prstGeom>
            <a:solidFill>
              <a:srgbClr val="FDAE61"/>
            </a:solidFill>
            <a:ln w="25400" cap="flat" cmpd="sng" algn="ctr">
              <a:solidFill>
                <a:srgbClr val="FDAE61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spc="-51" dirty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Z.3</a:t>
              </a:r>
              <a:r>
                <a:rPr lang="en-US" kern="0" spc="-51" baseline="-25000" dirty="0">
                  <a:solidFill>
                    <a:sysClr val="window" lastClr="FFFFFF"/>
                  </a:solidFill>
                  <a:latin typeface="Times" pitchFamily="18" charset="0"/>
                  <a:cs typeface="Arial" pitchFamily="34" charset="0"/>
                </a:rPr>
                <a:t>I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6679116" y="3690744"/>
              <a:ext cx="636084" cy="424056"/>
            </a:xfrm>
            <a:prstGeom prst="ellipse">
              <a:avLst/>
            </a:prstGeom>
            <a:solidFill>
              <a:srgbClr val="FDAE61"/>
            </a:solidFill>
            <a:ln w="25400" cap="flat" cmpd="sng" algn="ctr">
              <a:solidFill>
                <a:srgbClr val="FDAE61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spc="-51" dirty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Z.3</a:t>
              </a:r>
              <a:r>
                <a:rPr lang="en-US" kern="0" spc="-51" baseline="-25000" dirty="0">
                  <a:solidFill>
                    <a:sysClr val="window" lastClr="FFFFFF"/>
                  </a:solidFill>
                  <a:latin typeface="Times" pitchFamily="18" charset="0"/>
                  <a:cs typeface="Arial" pitchFamily="34" charset="0"/>
                </a:rPr>
                <a:t>O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5638800" y="2842632"/>
              <a:ext cx="636084" cy="424056"/>
            </a:xfrm>
            <a:prstGeom prst="ellipse">
              <a:avLst/>
            </a:prstGeom>
            <a:solidFill>
              <a:srgbClr val="FDAE61"/>
            </a:solidFill>
            <a:ln w="25400" cap="flat" cmpd="sng" algn="ctr">
              <a:solidFill>
                <a:srgbClr val="FDAE61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spc="-51" dirty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Y.3</a:t>
              </a:r>
              <a:r>
                <a:rPr lang="en-US" kern="0" spc="-51" baseline="-25000" dirty="0">
                  <a:solidFill>
                    <a:sysClr val="window" lastClr="FFFFFF"/>
                  </a:solidFill>
                  <a:latin typeface="Times" pitchFamily="18" charset="0"/>
                  <a:cs typeface="Arial" pitchFamily="34" charset="0"/>
                </a:rPr>
                <a:t>O</a:t>
              </a:r>
            </a:p>
          </p:txBody>
        </p:sp>
        <p:sp>
          <p:nvSpPr>
            <p:cNvPr id="57" name="Oval 56"/>
            <p:cNvSpPr/>
            <p:nvPr/>
          </p:nvSpPr>
          <p:spPr>
            <a:xfrm>
              <a:off x="5638800" y="3690742"/>
              <a:ext cx="636084" cy="424056"/>
            </a:xfrm>
            <a:prstGeom prst="ellipse">
              <a:avLst/>
            </a:prstGeom>
            <a:solidFill>
              <a:srgbClr val="FDAE61"/>
            </a:solidFill>
            <a:ln w="25400" cap="flat" cmpd="sng" algn="ctr">
              <a:solidFill>
                <a:srgbClr val="FDAE61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spc="-51" dirty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Y.3</a:t>
              </a:r>
              <a:r>
                <a:rPr lang="en-US" kern="0" spc="-51" baseline="-25000" dirty="0">
                  <a:solidFill>
                    <a:sysClr val="window" lastClr="FFFFFF"/>
                  </a:solidFill>
                  <a:latin typeface="Times" pitchFamily="18" charset="0"/>
                  <a:cs typeface="Arial" pitchFamily="34" charset="0"/>
                </a:rPr>
                <a:t>I</a:t>
              </a:r>
            </a:p>
          </p:txBody>
        </p:sp>
        <p:sp>
          <p:nvSpPr>
            <p:cNvPr id="58" name="Oval 57"/>
            <p:cNvSpPr/>
            <p:nvPr/>
          </p:nvSpPr>
          <p:spPr>
            <a:xfrm>
              <a:off x="4572000" y="2842632"/>
              <a:ext cx="636084" cy="424056"/>
            </a:xfrm>
            <a:prstGeom prst="ellipse">
              <a:avLst/>
            </a:prstGeom>
            <a:solidFill>
              <a:srgbClr val="FDAE61"/>
            </a:solidFill>
            <a:ln w="25400" cap="flat" cmpd="sng" algn="ctr">
              <a:solidFill>
                <a:srgbClr val="FDAE61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spc="-51" dirty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X.3</a:t>
              </a:r>
              <a:r>
                <a:rPr lang="en-US" kern="0" spc="-51" baseline="-25000" dirty="0">
                  <a:solidFill>
                    <a:sysClr val="window" lastClr="FFFFFF"/>
                  </a:solidFill>
                  <a:latin typeface="Times" pitchFamily="18" charset="0"/>
                  <a:cs typeface="Arial" pitchFamily="34" charset="0"/>
                </a:rPr>
                <a:t>I</a:t>
              </a:r>
            </a:p>
          </p:txBody>
        </p:sp>
        <p:sp>
          <p:nvSpPr>
            <p:cNvPr id="59" name="Oval 58"/>
            <p:cNvSpPr/>
            <p:nvPr/>
          </p:nvSpPr>
          <p:spPr>
            <a:xfrm>
              <a:off x="4572000" y="3690744"/>
              <a:ext cx="636084" cy="424056"/>
            </a:xfrm>
            <a:prstGeom prst="ellipse">
              <a:avLst/>
            </a:prstGeom>
            <a:solidFill>
              <a:srgbClr val="FDAE61"/>
            </a:solidFill>
            <a:ln w="25400" cap="flat" cmpd="sng" algn="ctr">
              <a:solidFill>
                <a:srgbClr val="FDAE61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spc="-51" dirty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X.3</a:t>
              </a:r>
              <a:r>
                <a:rPr lang="en-US" kern="0" spc="-51" baseline="-25000" dirty="0">
                  <a:solidFill>
                    <a:sysClr val="window" lastClr="FFFFFF"/>
                  </a:solidFill>
                  <a:latin typeface="Times" pitchFamily="18" charset="0"/>
                  <a:cs typeface="Arial" pitchFamily="34" charset="0"/>
                </a:rPr>
                <a:t>O</a:t>
              </a:r>
            </a:p>
          </p:txBody>
        </p:sp>
      </p:grpSp>
      <p:grpSp>
        <p:nvGrpSpPr>
          <p:cNvPr id="47" name="Group 73"/>
          <p:cNvGrpSpPr/>
          <p:nvPr/>
        </p:nvGrpSpPr>
        <p:grpSpPr>
          <a:xfrm>
            <a:off x="5425613" y="1905001"/>
            <a:ext cx="2389845" cy="2607372"/>
            <a:chOff x="4913376" y="3432329"/>
            <a:chExt cx="2389845" cy="2607372"/>
          </a:xfrm>
        </p:grpSpPr>
        <p:grpSp>
          <p:nvGrpSpPr>
            <p:cNvPr id="60" name="Group 717"/>
            <p:cNvGrpSpPr/>
            <p:nvPr/>
          </p:nvGrpSpPr>
          <p:grpSpPr>
            <a:xfrm>
              <a:off x="4913377" y="3435658"/>
              <a:ext cx="2389844" cy="2604043"/>
              <a:chOff x="4227577" y="2981789"/>
              <a:chExt cx="2389844" cy="2604043"/>
            </a:xfrm>
          </p:grpSpPr>
          <p:cxnSp>
            <p:nvCxnSpPr>
              <p:cNvPr id="38" name="Shape 37"/>
              <p:cNvCxnSpPr>
                <a:stCxn id="48" idx="0"/>
                <a:endCxn id="35" idx="6"/>
              </p:cNvCxnSpPr>
              <p:nvPr/>
            </p:nvCxnSpPr>
            <p:spPr>
              <a:xfrm rot="16200000" flipV="1">
                <a:off x="4425504" y="4208430"/>
                <a:ext cx="195537" cy="591391"/>
              </a:xfrm>
              <a:prstGeom prst="bentConnector2">
                <a:avLst/>
              </a:prstGeom>
              <a:noFill/>
              <a:ln w="38100" cap="flat" cmpd="sng" algn="ctr">
                <a:solidFill>
                  <a:srgbClr val="D7191C"/>
                </a:solidFill>
                <a:prstDash val="solid"/>
                <a:headEnd type="triangle" w="med" len="med"/>
                <a:tailEnd type="none" w="med" len="med"/>
              </a:ln>
              <a:effectLst/>
            </p:spPr>
          </p:cxnSp>
          <p:cxnSp>
            <p:nvCxnSpPr>
              <p:cNvPr id="39" name="Straight Arrow Connector 38"/>
              <p:cNvCxnSpPr/>
              <p:nvPr/>
            </p:nvCxnSpPr>
            <p:spPr>
              <a:xfrm>
                <a:off x="5126566" y="5585832"/>
                <a:ext cx="424056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2B83BA"/>
                </a:solidFill>
                <a:prstDash val="solid"/>
                <a:tailEnd type="triangle" w="med" len="sm"/>
              </a:ln>
              <a:effectLst/>
            </p:spPr>
          </p:cxnSp>
          <p:cxnSp>
            <p:nvCxnSpPr>
              <p:cNvPr id="40" name="Straight Arrow Connector 39"/>
              <p:cNvCxnSpPr/>
              <p:nvPr/>
            </p:nvCxnSpPr>
            <p:spPr>
              <a:xfrm flipH="1">
                <a:off x="5126566" y="4737722"/>
                <a:ext cx="424056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2B83BA"/>
                </a:solidFill>
                <a:prstDash val="solid"/>
                <a:tailEnd type="triangle" w="med" len="sm"/>
              </a:ln>
              <a:effectLst/>
            </p:spPr>
          </p:cxnSp>
          <p:cxnSp>
            <p:nvCxnSpPr>
              <p:cNvPr id="41" name="Straight Arrow Connector 40"/>
              <p:cNvCxnSpPr/>
              <p:nvPr/>
            </p:nvCxnSpPr>
            <p:spPr>
              <a:xfrm>
                <a:off x="6150311" y="4737722"/>
                <a:ext cx="424055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2B83BA"/>
                </a:solidFill>
                <a:prstDash val="solid"/>
                <a:tailEnd type="triangle" w="med" len="sm"/>
              </a:ln>
              <a:effectLst/>
            </p:spPr>
          </p:cxnSp>
          <p:cxnSp>
            <p:nvCxnSpPr>
              <p:cNvPr id="42" name="Straight Arrow Connector 41"/>
              <p:cNvCxnSpPr/>
              <p:nvPr/>
            </p:nvCxnSpPr>
            <p:spPr>
              <a:xfrm flipH="1">
                <a:off x="6193366" y="5585832"/>
                <a:ext cx="424055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2B83BA"/>
                </a:solidFill>
                <a:prstDash val="solid"/>
                <a:tailEnd type="triangle" w="med" len="sm"/>
              </a:ln>
              <a:effectLst/>
            </p:spPr>
          </p:cxnSp>
          <p:cxnSp>
            <p:nvCxnSpPr>
              <p:cNvPr id="43" name="Straight Arrow Connector 42"/>
              <p:cNvCxnSpPr/>
              <p:nvPr/>
            </p:nvCxnSpPr>
            <p:spPr>
              <a:xfrm flipH="1" flipV="1">
                <a:off x="6193366" y="3829899"/>
                <a:ext cx="404232" cy="2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DAE61"/>
                </a:solidFill>
                <a:prstDash val="solid"/>
                <a:tailEnd type="triangle" w="med" len="sm"/>
              </a:ln>
              <a:effectLst/>
            </p:spPr>
          </p:cxnSp>
          <p:cxnSp>
            <p:nvCxnSpPr>
              <p:cNvPr id="44" name="Straight Arrow Connector 43"/>
              <p:cNvCxnSpPr/>
              <p:nvPr/>
            </p:nvCxnSpPr>
            <p:spPr>
              <a:xfrm>
                <a:off x="6193366" y="2981789"/>
                <a:ext cx="404232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DAE61"/>
                </a:solidFill>
                <a:prstDash val="solid"/>
                <a:tailEnd type="triangle" w="med" len="sm"/>
              </a:ln>
              <a:effectLst/>
            </p:spPr>
          </p:cxnSp>
          <p:cxnSp>
            <p:nvCxnSpPr>
              <p:cNvPr id="45" name="Straight Arrow Connector 44"/>
              <p:cNvCxnSpPr/>
              <p:nvPr/>
            </p:nvCxnSpPr>
            <p:spPr>
              <a:xfrm flipH="1">
                <a:off x="5126566" y="2981789"/>
                <a:ext cx="430716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DAE61"/>
                </a:solidFill>
                <a:prstDash val="solid"/>
                <a:tailEnd type="triangle" w="med" len="sm"/>
              </a:ln>
              <a:effectLst/>
            </p:spPr>
          </p:cxnSp>
          <p:cxnSp>
            <p:nvCxnSpPr>
              <p:cNvPr id="46" name="Straight Arrow Connector 45"/>
              <p:cNvCxnSpPr/>
              <p:nvPr/>
            </p:nvCxnSpPr>
            <p:spPr>
              <a:xfrm flipV="1">
                <a:off x="5126566" y="3829899"/>
                <a:ext cx="430716" cy="2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DAE61"/>
                </a:solidFill>
                <a:prstDash val="solid"/>
                <a:tailEnd type="triangle" w="med" len="sm"/>
              </a:ln>
              <a:effectLst/>
            </p:spPr>
          </p:cxnSp>
        </p:grpSp>
        <p:cxnSp>
          <p:nvCxnSpPr>
            <p:cNvPr id="62" name="Straight Arrow Connector 61"/>
            <p:cNvCxnSpPr/>
            <p:nvPr/>
          </p:nvCxnSpPr>
          <p:spPr>
            <a:xfrm flipH="1" flipV="1">
              <a:off x="4913376" y="3432329"/>
              <a:ext cx="286512" cy="4617"/>
            </a:xfrm>
            <a:prstGeom prst="straightConnector1">
              <a:avLst/>
            </a:prstGeom>
            <a:noFill/>
            <a:ln w="38100" cap="flat" cmpd="sng" algn="ctr">
              <a:solidFill>
                <a:srgbClr val="D7191C"/>
              </a:solidFill>
              <a:prstDash val="solid"/>
              <a:tailEnd type="triangle" w="med" len="sm"/>
            </a:ln>
            <a:effectLst/>
          </p:spPr>
        </p:cxnSp>
      </p:grpSp>
      <p:sp>
        <p:nvSpPr>
          <p:cNvPr id="75" name="Right Arrow 74"/>
          <p:cNvSpPr/>
          <p:nvPr/>
        </p:nvSpPr>
        <p:spPr>
          <a:xfrm rot="5400000">
            <a:off x="6436024" y="1485902"/>
            <a:ext cx="383877" cy="30767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718"/>
          <p:cNvGrpSpPr/>
          <p:nvPr/>
        </p:nvGrpSpPr>
        <p:grpSpPr>
          <a:xfrm>
            <a:off x="1143000" y="1752600"/>
            <a:ext cx="1981200" cy="1981200"/>
            <a:chOff x="304800" y="2667000"/>
            <a:chExt cx="1981200" cy="1981200"/>
          </a:xfrm>
        </p:grpSpPr>
        <p:sp>
          <p:nvSpPr>
            <p:cNvPr id="6" name="Oval 5"/>
            <p:cNvSpPr/>
            <p:nvPr/>
          </p:nvSpPr>
          <p:spPr>
            <a:xfrm>
              <a:off x="1715266" y="3505200"/>
              <a:ext cx="418334" cy="418334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lIns="0" tIns="0" rIns="0" bIns="0" rtlCol="0" anchor="ctr" anchorCtr="0"/>
            <a:lstStyle/>
            <a:p>
              <a:pPr algn="ctr">
                <a:defRPr/>
              </a:pPr>
              <a:r>
                <a:rPr lang="en-US" kern="0" dirty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Z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1716706" y="4152620"/>
              <a:ext cx="416894" cy="416894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lIns="0" tIns="0" rIns="0" bIns="0" rtlCol="0" anchor="ctr" anchorCtr="0"/>
            <a:lstStyle/>
            <a:p>
              <a:pPr algn="ctr">
                <a:defRPr/>
              </a:pPr>
              <a:r>
                <a:rPr lang="en-US" kern="0" dirty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B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878506" y="2743200"/>
              <a:ext cx="416894" cy="416894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lIns="0" tIns="0" rIns="0" bIns="0" rtlCol="0" anchor="ctr" anchorCtr="0"/>
            <a:lstStyle/>
            <a:p>
              <a:pPr algn="ctr">
                <a:defRPr/>
              </a:pPr>
              <a:r>
                <a:rPr lang="en-US" kern="0" dirty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X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4800" y="3837801"/>
              <a:ext cx="661185" cy="276999"/>
            </a:xfrm>
            <a:prstGeom prst="rect">
              <a:avLst/>
            </a:prstGeom>
            <a:noFill/>
          </p:spPr>
          <p:txBody>
            <a:bodyPr wrap="square" lIns="45720" tIns="0" rIns="18288" bIns="0" rtlCol="0">
              <a:spAutoFit/>
            </a:bodyPr>
            <a:lstStyle/>
            <a:p>
              <a:pPr>
                <a:defRPr/>
              </a:pPr>
              <a:r>
                <a:rPr lang="en-US" i="1" kern="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BGP</a:t>
              </a:r>
              <a:r>
                <a:rPr lang="en-US" i="1" kern="0" baseline="-25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cxnSp>
          <p:nvCxnSpPr>
            <p:cNvPr id="10" name="Straight Connector 9"/>
            <p:cNvCxnSpPr>
              <a:stCxn id="7" idx="0"/>
              <a:endCxn id="6" idx="4"/>
            </p:cNvCxnSpPr>
            <p:nvPr/>
          </p:nvCxnSpPr>
          <p:spPr>
            <a:xfrm flipH="1" flipV="1">
              <a:off x="1924433" y="3923534"/>
              <a:ext cx="720" cy="229086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1" name="Straight Connector 10"/>
            <p:cNvCxnSpPr>
              <a:stCxn id="19" idx="3"/>
              <a:endCxn id="23" idx="2"/>
            </p:cNvCxnSpPr>
            <p:nvPr/>
          </p:nvCxnSpPr>
          <p:spPr>
            <a:xfrm flipV="1">
              <a:off x="685800" y="4362310"/>
              <a:ext cx="152400" cy="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2" name="Rectangle 11"/>
            <p:cNvSpPr/>
            <p:nvPr/>
          </p:nvSpPr>
          <p:spPr>
            <a:xfrm>
              <a:off x="304800" y="3833791"/>
              <a:ext cx="1981200" cy="814409"/>
            </a:xfrm>
            <a:prstGeom prst="rect">
              <a:avLst/>
            </a:prstGeom>
            <a:noFill/>
            <a:ln w="28575" cap="flat" cmpd="sng" algn="ctr">
              <a:solidFill>
                <a:srgbClr val="2B83BA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04800" y="3200400"/>
              <a:ext cx="755640" cy="295466"/>
            </a:xfrm>
            <a:prstGeom prst="rect">
              <a:avLst/>
            </a:prstGeom>
          </p:spPr>
          <p:txBody>
            <a:bodyPr wrap="square" lIns="45720" tIns="0" rIns="0" bIns="18288">
              <a:spAutoFit/>
            </a:bodyPr>
            <a:lstStyle/>
            <a:p>
              <a:pPr>
                <a:defRPr/>
              </a:pPr>
              <a:r>
                <a:rPr lang="en-US" i="1" kern="0" dirty="0">
                  <a:solidFill>
                    <a:srgbClr val="FDAE61"/>
                  </a:solidFill>
                  <a:latin typeface="Arial" pitchFamily="34" charset="0"/>
                  <a:cs typeface="Arial" pitchFamily="34" charset="0"/>
                </a:rPr>
                <a:t>OSPF</a:t>
              </a:r>
              <a:r>
                <a:rPr lang="en-US" i="1" kern="0" baseline="-25000" dirty="0">
                  <a:solidFill>
                    <a:srgbClr val="FDAE61"/>
                  </a:solidFill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04800" y="2667000"/>
              <a:ext cx="1981200" cy="914400"/>
            </a:xfrm>
            <a:prstGeom prst="rect">
              <a:avLst/>
            </a:prstGeom>
            <a:noFill/>
            <a:ln w="28575" cap="flat" cmpd="sng" algn="ctr">
              <a:solidFill>
                <a:srgbClr val="FDAE6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5" name="Straight Connector 14"/>
            <p:cNvCxnSpPr>
              <a:stCxn id="6" idx="0"/>
              <a:endCxn id="20" idx="4"/>
            </p:cNvCxnSpPr>
            <p:nvPr/>
          </p:nvCxnSpPr>
          <p:spPr>
            <a:xfrm flipV="1">
              <a:off x="1924433" y="3161534"/>
              <a:ext cx="0" cy="343666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6" name="Straight Connector 15"/>
            <p:cNvCxnSpPr>
              <a:stCxn id="20" idx="2"/>
              <a:endCxn id="8" idx="6"/>
            </p:cNvCxnSpPr>
            <p:nvPr/>
          </p:nvCxnSpPr>
          <p:spPr>
            <a:xfrm flipH="1" flipV="1">
              <a:off x="1295400" y="2951647"/>
              <a:ext cx="419866" cy="72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7" name="Rounded Rectangle 16"/>
            <p:cNvSpPr/>
            <p:nvPr/>
          </p:nvSpPr>
          <p:spPr>
            <a:xfrm>
              <a:off x="402435" y="2809965"/>
              <a:ext cx="283365" cy="283365"/>
            </a:xfrm>
            <a:prstGeom prst="roundRect">
              <a:avLst/>
            </a:prstGeom>
            <a:solidFill>
              <a:srgbClr val="D7191C"/>
            </a:solidFill>
            <a:ln w="9525" cap="flat" cmpd="sng" algn="ctr">
              <a:solidFill>
                <a:srgbClr val="D7191C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T</a:t>
              </a:r>
            </a:p>
          </p:txBody>
        </p:sp>
        <p:cxnSp>
          <p:nvCxnSpPr>
            <p:cNvPr id="18" name="Straight Connector 17"/>
            <p:cNvCxnSpPr>
              <a:stCxn id="8" idx="2"/>
              <a:endCxn id="17" idx="3"/>
            </p:cNvCxnSpPr>
            <p:nvPr/>
          </p:nvCxnSpPr>
          <p:spPr>
            <a:xfrm flipH="1">
              <a:off x="685800" y="2951647"/>
              <a:ext cx="192706" cy="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9" name="Rounded Rectangle 18"/>
            <p:cNvSpPr/>
            <p:nvPr/>
          </p:nvSpPr>
          <p:spPr>
            <a:xfrm>
              <a:off x="402435" y="4220628"/>
              <a:ext cx="283365" cy="283365"/>
            </a:xfrm>
            <a:prstGeom prst="roundRect">
              <a:avLst/>
            </a:prstGeom>
            <a:solidFill>
              <a:srgbClr val="D7191C"/>
            </a:solidFill>
            <a:ln w="9525" cap="flat" cmpd="sng" algn="ctr">
              <a:solidFill>
                <a:srgbClr val="D7191C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S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1715266" y="2743200"/>
              <a:ext cx="418334" cy="418334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lIns="0" tIns="0" rIns="0" bIns="0" rtlCol="0" anchor="ctr" anchorCtr="0"/>
            <a:lstStyle/>
            <a:p>
              <a:pPr algn="ctr">
                <a:defRPr/>
              </a:pPr>
              <a:r>
                <a:rPr lang="en-US" kern="0" dirty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Y</a:t>
              </a:r>
            </a:p>
          </p:txBody>
        </p:sp>
        <p:sp>
          <p:nvSpPr>
            <p:cNvPr id="21" name="Pentagon 20"/>
            <p:cNvSpPr/>
            <p:nvPr/>
          </p:nvSpPr>
          <p:spPr>
            <a:xfrm rot="16200000" flipH="1">
              <a:off x="1193405" y="3552426"/>
              <a:ext cx="377821" cy="283368"/>
            </a:xfrm>
            <a:prstGeom prst="homePlate">
              <a:avLst/>
            </a:prstGeom>
            <a:solidFill>
              <a:srgbClr val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400" b="1" kern="0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411290" y="2856734"/>
              <a:ext cx="188910" cy="188910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solidFill>
                <a:schemeClr val="accent6"/>
              </a:solidFill>
              <a:prstDash val="solid"/>
            </a:ln>
            <a:effectLst/>
          </p:spPr>
          <p:txBody>
            <a:bodyPr lIns="45720" tIns="18288" rIns="45720" bIns="18288" rtlCol="0" anchor="ctr"/>
            <a:lstStyle/>
            <a:p>
              <a:pPr algn="ctr">
                <a:defRPr/>
              </a:pPr>
              <a:r>
                <a:rPr lang="en-US" sz="1400" b="1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838200" y="4152620"/>
              <a:ext cx="431157" cy="419380"/>
            </a:xfrm>
            <a:prstGeom prst="ellipse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>
                  <a:shade val="50000"/>
                </a:sysClr>
              </a:solidFill>
              <a:prstDash val="solid"/>
            </a:ln>
            <a:effectLst/>
          </p:spPr>
          <p:txBody>
            <a:bodyPr lIns="0" tIns="0" rIns="0" bIns="18288" rtlCol="0" anchor="ctr" anchorCtr="0"/>
            <a:lstStyle/>
            <a:p>
              <a:pPr algn="ctr">
                <a:defRPr/>
              </a:pPr>
              <a:r>
                <a:rPr lang="en-US" kern="0" dirty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cxnSp>
          <p:nvCxnSpPr>
            <p:cNvPr id="24" name="Straight Connector 23"/>
            <p:cNvCxnSpPr>
              <a:stCxn id="23" idx="6"/>
              <a:endCxn id="7" idx="2"/>
            </p:cNvCxnSpPr>
            <p:nvPr/>
          </p:nvCxnSpPr>
          <p:spPr>
            <a:xfrm flipV="1">
              <a:off x="1269357" y="4361067"/>
              <a:ext cx="447349" cy="1243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25" name="Rectangle 24"/>
            <p:cNvSpPr/>
            <p:nvPr/>
          </p:nvSpPr>
          <p:spPr>
            <a:xfrm>
              <a:off x="1828800" y="3240090"/>
              <a:ext cx="188910" cy="188910"/>
            </a:xfrm>
            <a:prstGeom prst="rect">
              <a:avLst/>
            </a:prstGeom>
            <a:solidFill>
              <a:sysClr val="window" lastClr="FFFFFF"/>
            </a:solidFill>
            <a:ln w="19050" cap="flat" cmpd="sng" algn="ctr">
              <a:solidFill>
                <a:schemeClr val="accent6"/>
              </a:solidFill>
              <a:prstDash val="solid"/>
            </a:ln>
            <a:effectLst/>
          </p:spPr>
          <p:txBody>
            <a:bodyPr lIns="45720" tIns="18288" rIns="45720" bIns="18288" rtlCol="0" anchor="ctr"/>
            <a:lstStyle/>
            <a:p>
              <a:pPr algn="ctr">
                <a:defRPr/>
              </a:pPr>
              <a:r>
                <a:rPr lang="en-US" sz="1400" b="1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1613851" y="1600200"/>
            <a:ext cx="4859069" cy="1447800"/>
            <a:chOff x="1613848" y="1143000"/>
            <a:chExt cx="4859069" cy="1447800"/>
          </a:xfrm>
        </p:grpSpPr>
        <p:sp>
          <p:nvSpPr>
            <p:cNvPr id="68" name="Oval 67"/>
            <p:cNvSpPr/>
            <p:nvPr/>
          </p:nvSpPr>
          <p:spPr>
            <a:xfrm>
              <a:off x="5572372" y="1143000"/>
              <a:ext cx="900545" cy="1447800"/>
            </a:xfrm>
            <a:prstGeom prst="ellipse">
              <a:avLst/>
            </a:prstGeom>
            <a:solidFill>
              <a:srgbClr val="FFFF00">
                <a:alpha val="30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Oval 66"/>
            <p:cNvSpPr/>
            <p:nvPr/>
          </p:nvSpPr>
          <p:spPr>
            <a:xfrm>
              <a:off x="1613848" y="1295400"/>
              <a:ext cx="609600" cy="609600"/>
            </a:xfrm>
            <a:prstGeom prst="ellipse">
              <a:avLst/>
            </a:prstGeom>
            <a:solidFill>
              <a:srgbClr val="FFFF00">
                <a:alpha val="50196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2438400" y="1524000"/>
            <a:ext cx="6248400" cy="3429000"/>
            <a:chOff x="2438400" y="1066800"/>
            <a:chExt cx="6248400" cy="3429000"/>
          </a:xfrm>
        </p:grpSpPr>
        <p:sp>
          <p:nvSpPr>
            <p:cNvPr id="70" name="Oval 69"/>
            <p:cNvSpPr/>
            <p:nvPr/>
          </p:nvSpPr>
          <p:spPr>
            <a:xfrm>
              <a:off x="7543800" y="1066800"/>
              <a:ext cx="1143000" cy="3429000"/>
            </a:xfrm>
            <a:prstGeom prst="ellipse">
              <a:avLst/>
            </a:prstGeom>
            <a:solidFill>
              <a:srgbClr val="FFFF00">
                <a:alpha val="30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Oval 68"/>
            <p:cNvSpPr/>
            <p:nvPr/>
          </p:nvSpPr>
          <p:spPr>
            <a:xfrm>
              <a:off x="2438400" y="1981200"/>
              <a:ext cx="609600" cy="609600"/>
            </a:xfrm>
            <a:prstGeom prst="ellipse">
              <a:avLst/>
            </a:prstGeom>
            <a:solidFill>
              <a:srgbClr val="FFFF00">
                <a:alpha val="50196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1143000" y="1524000"/>
            <a:ext cx="4419600" cy="2133600"/>
            <a:chOff x="1143000" y="1524000"/>
            <a:chExt cx="4419600" cy="2133600"/>
          </a:xfrm>
        </p:grpSpPr>
        <p:sp>
          <p:nvSpPr>
            <p:cNvPr id="73" name="Oval 72"/>
            <p:cNvSpPr/>
            <p:nvPr/>
          </p:nvSpPr>
          <p:spPr>
            <a:xfrm>
              <a:off x="4315691" y="1524000"/>
              <a:ext cx="1246909" cy="2133600"/>
            </a:xfrm>
            <a:prstGeom prst="ellipse">
              <a:avLst/>
            </a:prstGeom>
            <a:solidFill>
              <a:srgbClr val="FFFF00">
                <a:alpha val="30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Oval 70"/>
            <p:cNvSpPr/>
            <p:nvPr/>
          </p:nvSpPr>
          <p:spPr>
            <a:xfrm>
              <a:off x="1143000" y="1828800"/>
              <a:ext cx="457200" cy="457200"/>
            </a:xfrm>
            <a:prstGeom prst="ellipse">
              <a:avLst/>
            </a:prstGeom>
            <a:solidFill>
              <a:srgbClr val="FFFF00">
                <a:alpha val="50196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Oval 71"/>
            <p:cNvSpPr/>
            <p:nvPr/>
          </p:nvSpPr>
          <p:spPr>
            <a:xfrm>
              <a:off x="1143000" y="3200400"/>
              <a:ext cx="457200" cy="457200"/>
            </a:xfrm>
            <a:prstGeom prst="ellipse">
              <a:avLst/>
            </a:prstGeom>
            <a:solidFill>
              <a:srgbClr val="FFFF00">
                <a:alpha val="50196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6" name="Right Arrow 75"/>
          <p:cNvSpPr/>
          <p:nvPr/>
        </p:nvSpPr>
        <p:spPr>
          <a:xfrm rot="5400000">
            <a:off x="2171701" y="1638302"/>
            <a:ext cx="383877" cy="30767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ight Arrow 76"/>
          <p:cNvSpPr/>
          <p:nvPr/>
        </p:nvSpPr>
        <p:spPr>
          <a:xfrm>
            <a:off x="1676403" y="2667001"/>
            <a:ext cx="383877" cy="30767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Right Arrow 77"/>
          <p:cNvSpPr/>
          <p:nvPr/>
        </p:nvSpPr>
        <p:spPr>
          <a:xfrm>
            <a:off x="7636393" y="3074923"/>
            <a:ext cx="383877" cy="30767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5370659" y="1052797"/>
            <a:ext cx="3084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Inter-device: advertisements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283869" y="2918678"/>
            <a:ext cx="1495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Intra: Route </a:t>
            </a:r>
          </a:p>
          <a:p>
            <a:r>
              <a:rPr lang="en-US" b="1" dirty="0"/>
              <a:t>redistribution</a:t>
            </a:r>
          </a:p>
        </p:txBody>
      </p:sp>
      <p:sp>
        <p:nvSpPr>
          <p:cNvPr id="80" name="Right Arrow 79"/>
          <p:cNvSpPr/>
          <p:nvPr/>
        </p:nvSpPr>
        <p:spPr>
          <a:xfrm>
            <a:off x="5568729" y="3932669"/>
            <a:ext cx="383877" cy="307676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TextBox 81"/>
          <p:cNvSpPr txBox="1"/>
          <p:nvPr/>
        </p:nvSpPr>
        <p:spPr>
          <a:xfrm>
            <a:off x="2438400" y="3886201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Intra: within device forwarding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69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  <p:bldP spid="75" grpId="0" animBg="1"/>
      <p:bldP spid="76" grpId="0" animBg="1"/>
      <p:bldP spid="77" grpId="0" animBg="1"/>
      <p:bldP spid="78" grpId="0" animBg="1"/>
      <p:bldP spid="61" grpId="0"/>
      <p:bldP spid="81" grpId="0"/>
      <p:bldP spid="80" grpId="0" animBg="1"/>
      <p:bldP spid="8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141843" y="1560849"/>
            <a:ext cx="3888049" cy="2414803"/>
            <a:chOff x="5141843" y="1560849"/>
            <a:chExt cx="3888049" cy="2414803"/>
          </a:xfrm>
        </p:grpSpPr>
        <p:sp>
          <p:nvSpPr>
            <p:cNvPr id="7" name="Freeform 6"/>
            <p:cNvSpPr/>
            <p:nvPr/>
          </p:nvSpPr>
          <p:spPr>
            <a:xfrm>
              <a:off x="5141843" y="1560849"/>
              <a:ext cx="3656811" cy="1275116"/>
            </a:xfrm>
            <a:custGeom>
              <a:avLst/>
              <a:gdLst>
                <a:gd name="connsiteX0" fmla="*/ 3617844 w 3656811"/>
                <a:gd name="connsiteY0" fmla="*/ 1275116 h 1275116"/>
                <a:gd name="connsiteX1" fmla="*/ 3617844 w 3656811"/>
                <a:gd name="connsiteY1" fmla="*/ 1076334 h 1275116"/>
                <a:gd name="connsiteX2" fmla="*/ 3604592 w 3656811"/>
                <a:gd name="connsiteY2" fmla="*/ 440229 h 1275116"/>
                <a:gd name="connsiteX3" fmla="*/ 2955235 w 3656811"/>
                <a:gd name="connsiteY3" fmla="*/ 55916 h 1275116"/>
                <a:gd name="connsiteX4" fmla="*/ 848140 w 3656811"/>
                <a:gd name="connsiteY4" fmla="*/ 42664 h 1275116"/>
                <a:gd name="connsiteX5" fmla="*/ 0 w 3656811"/>
                <a:gd name="connsiteY5" fmla="*/ 440229 h 127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56811" h="1275116">
                  <a:moveTo>
                    <a:pt x="3617844" y="1275116"/>
                  </a:moveTo>
                  <a:cubicBezTo>
                    <a:pt x="3618948" y="1245299"/>
                    <a:pt x="3620053" y="1215482"/>
                    <a:pt x="3617844" y="1076334"/>
                  </a:cubicBezTo>
                  <a:cubicBezTo>
                    <a:pt x="3615635" y="937186"/>
                    <a:pt x="3715027" y="610299"/>
                    <a:pt x="3604592" y="440229"/>
                  </a:cubicBezTo>
                  <a:cubicBezTo>
                    <a:pt x="3494157" y="270159"/>
                    <a:pt x="3414644" y="122177"/>
                    <a:pt x="2955235" y="55916"/>
                  </a:cubicBezTo>
                  <a:cubicBezTo>
                    <a:pt x="2495826" y="-10345"/>
                    <a:pt x="1340679" y="-21388"/>
                    <a:pt x="848140" y="42664"/>
                  </a:cubicBezTo>
                  <a:cubicBezTo>
                    <a:pt x="355601" y="106716"/>
                    <a:pt x="0" y="440229"/>
                    <a:pt x="0" y="440229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prstDash val="sysDot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/>
            <p:cNvSpPr/>
            <p:nvPr/>
          </p:nvSpPr>
          <p:spPr>
            <a:xfrm>
              <a:off x="7951305" y="3179499"/>
              <a:ext cx="790022" cy="796153"/>
            </a:xfrm>
            <a:custGeom>
              <a:avLst/>
              <a:gdLst>
                <a:gd name="connsiteX0" fmla="*/ 0 w 821635"/>
                <a:gd name="connsiteY0" fmla="*/ 1497495 h 1497495"/>
                <a:gd name="connsiteX1" fmla="*/ 344557 w 821635"/>
                <a:gd name="connsiteY1" fmla="*/ 1232452 h 1497495"/>
                <a:gd name="connsiteX2" fmla="*/ 477079 w 821635"/>
                <a:gd name="connsiteY2" fmla="*/ 940904 h 1497495"/>
                <a:gd name="connsiteX3" fmla="*/ 702366 w 821635"/>
                <a:gd name="connsiteY3" fmla="*/ 357808 h 1497495"/>
                <a:gd name="connsiteX4" fmla="*/ 821635 w 821635"/>
                <a:gd name="connsiteY4" fmla="*/ 0 h 1497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1635" h="1497495">
                  <a:moveTo>
                    <a:pt x="0" y="1497495"/>
                  </a:moveTo>
                  <a:cubicBezTo>
                    <a:pt x="132522" y="1411356"/>
                    <a:pt x="265044" y="1325217"/>
                    <a:pt x="344557" y="1232452"/>
                  </a:cubicBezTo>
                  <a:cubicBezTo>
                    <a:pt x="424070" y="1139687"/>
                    <a:pt x="417444" y="1086678"/>
                    <a:pt x="477079" y="940904"/>
                  </a:cubicBezTo>
                  <a:cubicBezTo>
                    <a:pt x="536714" y="795130"/>
                    <a:pt x="644940" y="514625"/>
                    <a:pt x="702366" y="357808"/>
                  </a:cubicBezTo>
                  <a:cubicBezTo>
                    <a:pt x="759792" y="200991"/>
                    <a:pt x="821635" y="0"/>
                    <a:pt x="821635" y="0"/>
                  </a:cubicBezTo>
                </a:path>
              </a:pathLst>
            </a:custGeom>
            <a:noFill/>
            <a:ln w="50800">
              <a:solidFill>
                <a:srgbClr val="92D05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8362910" y="3441783"/>
              <a:ext cx="246120" cy="255672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lIns="0" tIns="18288" rIns="0" bIns="18288" rtlCol="0" anchor="ctr"/>
            <a:lstStyle/>
            <a:p>
              <a:pPr algn="ctr">
                <a:defRPr/>
              </a:pPr>
              <a:r>
                <a:rPr lang="en-US" sz="1400" b="1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68" name="Oval 67"/>
            <p:cNvSpPr/>
            <p:nvPr/>
          </p:nvSpPr>
          <p:spPr>
            <a:xfrm>
              <a:off x="8419428" y="2788231"/>
              <a:ext cx="610464" cy="424056"/>
            </a:xfrm>
            <a:prstGeom prst="ellipse">
              <a:avLst/>
            </a:prstGeom>
            <a:solidFill>
              <a:srgbClr val="FDAE61"/>
            </a:solidFill>
            <a:ln w="25400" cap="flat" cmpd="sng" algn="ctr">
              <a:solidFill>
                <a:srgbClr val="FDAE61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spc="-51" dirty="0" smtClean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Z.5</a:t>
              </a:r>
              <a:r>
                <a:rPr lang="en-US" kern="0" spc="-51" baseline="-25000" dirty="0" smtClean="0">
                  <a:solidFill>
                    <a:sysClr val="window" lastClr="FFFFFF"/>
                  </a:solidFill>
                  <a:latin typeface="Times" pitchFamily="18" charset="0"/>
                  <a:cs typeface="Arial" pitchFamily="34" charset="0"/>
                </a:rPr>
                <a:t>O</a:t>
              </a:r>
              <a:endParaRPr lang="en-US" kern="0" spc="-51" baseline="-25000" dirty="0">
                <a:solidFill>
                  <a:sysClr val="window" lastClr="FFFFFF"/>
                </a:solidFill>
                <a:latin typeface="Times" pitchFamily="18" charset="0"/>
                <a:cs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 construction: Edge weights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6984" y="1484106"/>
            <a:ext cx="4657496" cy="4820897"/>
          </a:xfrm>
        </p:spPr>
        <p:txBody>
          <a:bodyPr>
            <a:normAutofit fontScale="85000" lnSpcReduction="20000"/>
          </a:bodyPr>
          <a:lstStyle/>
          <a:p>
            <a:pPr marL="457189" indent="-457189">
              <a:buFont typeface="Arial" charset="0"/>
              <a:buChar char="•"/>
            </a:pPr>
            <a:r>
              <a:rPr lang="en-US" dirty="0"/>
              <a:t>For single routing instance, </a:t>
            </a:r>
            <a:r>
              <a:rPr lang="en-US" dirty="0" smtClean="0"/>
              <a:t>use:</a:t>
            </a:r>
          </a:p>
          <a:p>
            <a:pPr marL="857229" lvl="1" indent="-457189">
              <a:buFont typeface="Arial" charset="0"/>
              <a:buChar char="•"/>
            </a:pPr>
            <a:r>
              <a:rPr lang="en-US" dirty="0"/>
              <a:t>OSFP link weights</a:t>
            </a:r>
          </a:p>
          <a:p>
            <a:pPr marL="857229" lvl="1" indent="-457189">
              <a:buFont typeface="Arial" charset="0"/>
              <a:buChar char="•"/>
            </a:pPr>
            <a:r>
              <a:rPr lang="en-US" sz="3200" dirty="0"/>
              <a:t>BGP hop counts</a:t>
            </a:r>
          </a:p>
          <a:p>
            <a:pPr marL="457189" indent="-457189">
              <a:buFont typeface="Arial" charset="0"/>
              <a:buChar char="•"/>
            </a:pPr>
            <a:endParaRPr lang="en-US" dirty="0"/>
          </a:p>
          <a:p>
            <a:pPr marL="457189" indent="-457189">
              <a:buFont typeface="Arial" charset="0"/>
              <a:buChar char="•"/>
            </a:pPr>
            <a:r>
              <a:rPr lang="en-US" dirty="0"/>
              <a:t>Multiple processes: AD? </a:t>
            </a:r>
            <a:r>
              <a:rPr lang="en-US" dirty="0" smtClean="0"/>
              <a:t>Redistribution? </a:t>
            </a:r>
            <a:endParaRPr lang="en-US" dirty="0"/>
          </a:p>
          <a:p>
            <a:pPr marL="857229" lvl="1" indent="-457189">
              <a:buFont typeface="Arial" charset="0"/>
              <a:buChar char="•"/>
            </a:pPr>
            <a:r>
              <a:rPr lang="en-US" b="1" dirty="0"/>
              <a:t>Normalize </a:t>
            </a:r>
            <a:r>
              <a:rPr lang="en-US" dirty="0"/>
              <a:t>weights across instances</a:t>
            </a:r>
          </a:p>
          <a:p>
            <a:pPr marL="457189" indent="-457189">
              <a:buFont typeface="Arial" charset="0"/>
              <a:buChar char="•"/>
            </a:pPr>
            <a:endParaRPr lang="en-US" dirty="0"/>
          </a:p>
          <a:p>
            <a:pPr marL="457189" indent="-457189">
              <a:buFont typeface="Arial" charset="0"/>
              <a:buChar char="•"/>
            </a:pPr>
            <a:r>
              <a:rPr lang="en-US" dirty="0"/>
              <a:t>Novel algorithm for scaling weights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6D29E-3DDF-490D-A3AB-9C026CB0DE2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2064" y="4903389"/>
            <a:ext cx="3516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/>
          </a:p>
        </p:txBody>
      </p:sp>
      <p:grpSp>
        <p:nvGrpSpPr>
          <p:cNvPr id="61" name="Group 60"/>
          <p:cNvGrpSpPr/>
          <p:nvPr/>
        </p:nvGrpSpPr>
        <p:grpSpPr>
          <a:xfrm>
            <a:off x="4426365" y="2001101"/>
            <a:ext cx="3802801" cy="3028099"/>
            <a:chOff x="4952999" y="1600200"/>
            <a:chExt cx="3802801" cy="3028099"/>
          </a:xfrm>
        </p:grpSpPr>
        <p:cxnSp>
          <p:nvCxnSpPr>
            <p:cNvPr id="54" name="Straight Arrow Connector 53"/>
            <p:cNvCxnSpPr>
              <a:stCxn id="60" idx="4"/>
              <a:endCxn id="57" idx="0"/>
            </p:cNvCxnSpPr>
            <p:nvPr/>
          </p:nvCxnSpPr>
          <p:spPr>
            <a:xfrm>
              <a:off x="8450569" y="2872368"/>
              <a:ext cx="0" cy="483765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3"/>
              </a:solidFill>
              <a:prstDash val="solid"/>
              <a:headEnd type="triangle" w="med" len="sm"/>
              <a:tailEnd type="none" w="med" len="med"/>
            </a:ln>
            <a:effectLst/>
          </p:spPr>
        </p:cxnSp>
        <p:cxnSp>
          <p:nvCxnSpPr>
            <p:cNvPr id="55" name="Straight Arrow Connector 54"/>
            <p:cNvCxnSpPr>
              <a:stCxn id="53" idx="4"/>
              <a:endCxn id="54" idx="0"/>
            </p:cNvCxnSpPr>
            <p:nvPr/>
          </p:nvCxnSpPr>
          <p:spPr>
            <a:xfrm>
              <a:off x="6415691" y="3780189"/>
              <a:ext cx="0" cy="424054"/>
            </a:xfrm>
            <a:prstGeom prst="straightConnector1">
              <a:avLst/>
            </a:prstGeom>
            <a:noFill/>
            <a:ln w="38100" cap="flat" cmpd="sng" algn="ctr">
              <a:solidFill>
                <a:srgbClr val="2B83BA"/>
              </a:solidFill>
              <a:prstDash val="solid"/>
              <a:tailEnd type="triangle" w="med" len="sm"/>
            </a:ln>
            <a:effectLst/>
          </p:spPr>
        </p:cxnSp>
        <p:cxnSp>
          <p:nvCxnSpPr>
            <p:cNvPr id="56" name="Straight Arrow Connector 55"/>
            <p:cNvCxnSpPr>
              <a:stCxn id="55" idx="0"/>
              <a:endCxn id="56" idx="4"/>
            </p:cNvCxnSpPr>
            <p:nvPr/>
          </p:nvCxnSpPr>
          <p:spPr>
            <a:xfrm flipV="1">
              <a:off x="7433130" y="3780189"/>
              <a:ext cx="0" cy="424054"/>
            </a:xfrm>
            <a:prstGeom prst="straightConnector1">
              <a:avLst/>
            </a:prstGeom>
            <a:noFill/>
            <a:ln w="38100" cap="flat" cmpd="sng" algn="ctr">
              <a:solidFill>
                <a:srgbClr val="2B83BA"/>
              </a:solidFill>
              <a:prstDash val="solid"/>
              <a:tailEnd type="triangle" w="med" len="sm"/>
            </a:ln>
            <a:effectLst/>
          </p:spPr>
        </p:cxnSp>
        <p:cxnSp>
          <p:nvCxnSpPr>
            <p:cNvPr id="57" name="Straight Arrow Connector 56"/>
            <p:cNvCxnSpPr>
              <a:stCxn id="57" idx="4"/>
              <a:endCxn id="58" idx="0"/>
            </p:cNvCxnSpPr>
            <p:nvPr/>
          </p:nvCxnSpPr>
          <p:spPr>
            <a:xfrm>
              <a:off x="8450569" y="3780189"/>
              <a:ext cx="0" cy="424054"/>
            </a:xfrm>
            <a:prstGeom prst="straightConnector1">
              <a:avLst/>
            </a:prstGeom>
            <a:noFill/>
            <a:ln w="38100" cap="flat" cmpd="sng" algn="ctr">
              <a:solidFill>
                <a:srgbClr val="2B83BA"/>
              </a:solidFill>
              <a:prstDash val="solid"/>
              <a:tailEnd type="triangle" w="med" len="sm"/>
            </a:ln>
            <a:effectLst/>
          </p:spPr>
        </p:cxnSp>
        <p:cxnSp>
          <p:nvCxnSpPr>
            <p:cNvPr id="58" name="Straight Arrow Connector 57"/>
            <p:cNvCxnSpPr>
              <a:stCxn id="59" idx="4"/>
              <a:endCxn id="60" idx="0"/>
            </p:cNvCxnSpPr>
            <p:nvPr/>
          </p:nvCxnSpPr>
          <p:spPr>
            <a:xfrm>
              <a:off x="8450569" y="2024256"/>
              <a:ext cx="0" cy="424056"/>
            </a:xfrm>
            <a:prstGeom prst="straightConnector1">
              <a:avLst/>
            </a:prstGeom>
            <a:noFill/>
            <a:ln w="38100" cap="flat" cmpd="sng" algn="ctr">
              <a:solidFill>
                <a:srgbClr val="FDAE61"/>
              </a:solidFill>
              <a:prstDash val="solid"/>
              <a:tailEnd type="triangle" w="med" len="sm"/>
            </a:ln>
            <a:effectLst/>
          </p:spPr>
        </p:cxnSp>
        <p:cxnSp>
          <p:nvCxnSpPr>
            <p:cNvPr id="59" name="Straight Arrow Connector 58"/>
            <p:cNvCxnSpPr/>
            <p:nvPr/>
          </p:nvCxnSpPr>
          <p:spPr>
            <a:xfrm flipV="1">
              <a:off x="7452155" y="2024256"/>
              <a:ext cx="0" cy="424054"/>
            </a:xfrm>
            <a:prstGeom prst="straightConnector1">
              <a:avLst/>
            </a:prstGeom>
            <a:noFill/>
            <a:ln w="38100" cap="flat" cmpd="sng" algn="ctr">
              <a:solidFill>
                <a:srgbClr val="FDAE61"/>
              </a:solidFill>
              <a:prstDash val="solid"/>
              <a:tailEnd type="triangle" w="med" len="sm"/>
            </a:ln>
            <a:effectLst/>
          </p:spPr>
        </p:cxnSp>
        <p:cxnSp>
          <p:nvCxnSpPr>
            <p:cNvPr id="60" name="Straight Arrow Connector 59"/>
            <p:cNvCxnSpPr/>
            <p:nvPr/>
          </p:nvCxnSpPr>
          <p:spPr>
            <a:xfrm>
              <a:off x="6428324" y="2024256"/>
              <a:ext cx="0" cy="424056"/>
            </a:xfrm>
            <a:prstGeom prst="straightConnector1">
              <a:avLst/>
            </a:prstGeom>
            <a:noFill/>
            <a:ln w="38100" cap="flat" cmpd="sng" algn="ctr">
              <a:solidFill>
                <a:srgbClr val="FDAE61"/>
              </a:solidFill>
              <a:prstDash val="solid"/>
              <a:tailEnd type="triangle" w="med" len="sm"/>
            </a:ln>
            <a:effectLst/>
          </p:spPr>
        </p:cxnSp>
        <p:sp>
          <p:nvSpPr>
            <p:cNvPr id="52" name="Oval 51"/>
            <p:cNvSpPr/>
            <p:nvPr/>
          </p:nvSpPr>
          <p:spPr>
            <a:xfrm>
              <a:off x="4952999" y="2948568"/>
              <a:ext cx="895121" cy="424056"/>
            </a:xfrm>
            <a:prstGeom prst="ellipse">
              <a:avLst/>
            </a:prstGeom>
            <a:solidFill>
              <a:srgbClr val="D7191C"/>
            </a:solidFill>
            <a:ln w="25400" cap="flat" cmpd="sng" algn="ctr">
              <a:solidFill>
                <a:srgbClr val="D7191C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cap="small" spc="-51" dirty="0" err="1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Src</a:t>
              </a:r>
              <a:r>
                <a:rPr lang="en-US" kern="0" spc="-51" dirty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:S</a:t>
              </a:r>
            </a:p>
          </p:txBody>
        </p:sp>
        <p:sp>
          <p:nvSpPr>
            <p:cNvPr id="53" name="Oval 52"/>
            <p:cNvSpPr/>
            <p:nvPr/>
          </p:nvSpPr>
          <p:spPr>
            <a:xfrm>
              <a:off x="4952999" y="1604817"/>
              <a:ext cx="895121" cy="424056"/>
            </a:xfrm>
            <a:prstGeom prst="ellipse">
              <a:avLst/>
            </a:prstGeom>
            <a:solidFill>
              <a:srgbClr val="D7191C"/>
            </a:solidFill>
            <a:ln w="25400" cap="flat" cmpd="sng" algn="ctr">
              <a:solidFill>
                <a:srgbClr val="D7191C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cap="small" spc="-51" dirty="0" err="1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Dst</a:t>
              </a:r>
              <a:r>
                <a:rPr lang="en-US" kern="0" spc="-51" dirty="0" err="1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:T</a:t>
              </a:r>
              <a:endParaRPr lang="en-US" kern="0" spc="-51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6110459" y="3356133"/>
              <a:ext cx="610464" cy="424056"/>
            </a:xfrm>
            <a:prstGeom prst="ellipse">
              <a:avLst/>
            </a:prstGeom>
            <a:solidFill>
              <a:srgbClr val="2B83BA"/>
            </a:solidFill>
            <a:ln w="25400" cap="flat" cmpd="sng" algn="ctr">
              <a:solidFill>
                <a:srgbClr val="2B83BA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spc="-51" dirty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A.1</a:t>
              </a:r>
              <a:r>
                <a:rPr lang="en-US" kern="0" spc="-51" baseline="-25000" dirty="0">
                  <a:solidFill>
                    <a:sysClr val="window" lastClr="FFFFFF"/>
                  </a:solidFill>
                  <a:latin typeface="Times" pitchFamily="18" charset="0"/>
                  <a:cs typeface="Arial" pitchFamily="34" charset="0"/>
                </a:rPr>
                <a:t>I</a:t>
              </a:r>
            </a:p>
          </p:txBody>
        </p:sp>
        <p:sp>
          <p:nvSpPr>
            <p:cNvPr id="41" name="Oval 40"/>
            <p:cNvSpPr/>
            <p:nvPr/>
          </p:nvSpPr>
          <p:spPr>
            <a:xfrm>
              <a:off x="6110459" y="4204243"/>
              <a:ext cx="610464" cy="424056"/>
            </a:xfrm>
            <a:prstGeom prst="ellipse">
              <a:avLst/>
            </a:prstGeom>
            <a:solidFill>
              <a:srgbClr val="2B83BA"/>
            </a:solidFill>
            <a:ln w="25400" cap="flat" cmpd="sng" algn="ctr">
              <a:solidFill>
                <a:srgbClr val="2B83BA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spc="-51" dirty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A.1</a:t>
              </a:r>
              <a:r>
                <a:rPr lang="en-US" kern="0" spc="-51" baseline="-25000" dirty="0">
                  <a:solidFill>
                    <a:sysClr val="window" lastClr="FFFFFF"/>
                  </a:solidFill>
                  <a:latin typeface="Times" pitchFamily="18" charset="0"/>
                  <a:cs typeface="Arial" pitchFamily="34" charset="0"/>
                </a:rPr>
                <a:t>O</a:t>
              </a:r>
            </a:p>
          </p:txBody>
        </p:sp>
        <p:sp>
          <p:nvSpPr>
            <p:cNvPr id="42" name="Oval 41"/>
            <p:cNvSpPr/>
            <p:nvPr/>
          </p:nvSpPr>
          <p:spPr>
            <a:xfrm>
              <a:off x="7127898" y="4204243"/>
              <a:ext cx="610464" cy="424056"/>
            </a:xfrm>
            <a:prstGeom prst="ellipse">
              <a:avLst/>
            </a:prstGeom>
            <a:solidFill>
              <a:srgbClr val="2B83BA"/>
            </a:solidFill>
            <a:ln w="25400" cap="flat" cmpd="sng" algn="ctr">
              <a:solidFill>
                <a:srgbClr val="2B83BA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spc="-51" dirty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B.1</a:t>
              </a:r>
              <a:r>
                <a:rPr lang="en-US" kern="0" spc="-51" baseline="-25000" dirty="0">
                  <a:solidFill>
                    <a:sysClr val="window" lastClr="FFFFFF"/>
                  </a:solidFill>
                  <a:latin typeface="Times" pitchFamily="18" charset="0"/>
                  <a:cs typeface="Arial" pitchFamily="34" charset="0"/>
                </a:rPr>
                <a:t>I</a:t>
              </a:r>
            </a:p>
          </p:txBody>
        </p:sp>
        <p:sp>
          <p:nvSpPr>
            <p:cNvPr id="43" name="Oval 42"/>
            <p:cNvSpPr/>
            <p:nvPr/>
          </p:nvSpPr>
          <p:spPr>
            <a:xfrm>
              <a:off x="7127898" y="3356133"/>
              <a:ext cx="610464" cy="424056"/>
            </a:xfrm>
            <a:prstGeom prst="ellipse">
              <a:avLst/>
            </a:prstGeom>
            <a:solidFill>
              <a:srgbClr val="2B83BA"/>
            </a:solidFill>
            <a:ln w="25400" cap="flat" cmpd="sng" algn="ctr">
              <a:solidFill>
                <a:srgbClr val="2B83BA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spc="-51" dirty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B.1</a:t>
              </a:r>
              <a:r>
                <a:rPr lang="en-US" kern="0" spc="-51" baseline="-25000" dirty="0">
                  <a:solidFill>
                    <a:sysClr val="window" lastClr="FFFFFF"/>
                  </a:solidFill>
                  <a:latin typeface="Times" pitchFamily="18" charset="0"/>
                  <a:cs typeface="Arial" pitchFamily="34" charset="0"/>
                </a:rPr>
                <a:t>O</a:t>
              </a:r>
            </a:p>
          </p:txBody>
        </p:sp>
        <p:sp>
          <p:nvSpPr>
            <p:cNvPr id="44" name="Oval 43"/>
            <p:cNvSpPr/>
            <p:nvPr/>
          </p:nvSpPr>
          <p:spPr>
            <a:xfrm>
              <a:off x="8145336" y="3356133"/>
              <a:ext cx="610464" cy="424056"/>
            </a:xfrm>
            <a:prstGeom prst="ellipse">
              <a:avLst/>
            </a:prstGeom>
            <a:solidFill>
              <a:srgbClr val="2B83BA"/>
            </a:solidFill>
            <a:ln w="25400" cap="flat" cmpd="sng" algn="ctr">
              <a:solidFill>
                <a:srgbClr val="2B83BA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spc="-51" dirty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Z.1</a:t>
              </a:r>
              <a:r>
                <a:rPr lang="en-US" kern="0" spc="-51" baseline="-25000" dirty="0">
                  <a:solidFill>
                    <a:sysClr val="window" lastClr="FFFFFF"/>
                  </a:solidFill>
                  <a:latin typeface="Times" pitchFamily="18" charset="0"/>
                  <a:cs typeface="Arial" pitchFamily="34" charset="0"/>
                </a:rPr>
                <a:t>I</a:t>
              </a:r>
            </a:p>
          </p:txBody>
        </p:sp>
        <p:sp>
          <p:nvSpPr>
            <p:cNvPr id="45" name="Oval 44"/>
            <p:cNvSpPr/>
            <p:nvPr/>
          </p:nvSpPr>
          <p:spPr>
            <a:xfrm>
              <a:off x="8145336" y="4204243"/>
              <a:ext cx="610464" cy="424056"/>
            </a:xfrm>
            <a:prstGeom prst="ellipse">
              <a:avLst/>
            </a:prstGeom>
            <a:solidFill>
              <a:srgbClr val="2B83BA"/>
            </a:solidFill>
            <a:ln w="25400" cap="flat" cmpd="sng" algn="ctr">
              <a:solidFill>
                <a:srgbClr val="2B83BA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spc="-51" dirty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Z.1</a:t>
              </a:r>
              <a:r>
                <a:rPr lang="en-US" kern="0" spc="-51" baseline="-25000" dirty="0">
                  <a:solidFill>
                    <a:sysClr val="window" lastClr="FFFFFF"/>
                  </a:solidFill>
                  <a:latin typeface="Times" pitchFamily="18" charset="0"/>
                  <a:cs typeface="Arial" pitchFamily="34" charset="0"/>
                </a:rPr>
                <a:t>O</a:t>
              </a:r>
            </a:p>
          </p:txBody>
        </p:sp>
        <p:sp>
          <p:nvSpPr>
            <p:cNvPr id="46" name="Oval 45"/>
            <p:cNvSpPr/>
            <p:nvPr/>
          </p:nvSpPr>
          <p:spPr>
            <a:xfrm>
              <a:off x="8145336" y="1600200"/>
              <a:ext cx="610464" cy="424056"/>
            </a:xfrm>
            <a:prstGeom prst="ellipse">
              <a:avLst/>
            </a:prstGeom>
            <a:solidFill>
              <a:srgbClr val="FDAE61"/>
            </a:solidFill>
            <a:ln w="25400" cap="flat" cmpd="sng" algn="ctr">
              <a:solidFill>
                <a:srgbClr val="FDAE61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spc="-51" dirty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Z.3</a:t>
              </a:r>
              <a:r>
                <a:rPr lang="en-US" kern="0" spc="-51" baseline="-25000" dirty="0">
                  <a:solidFill>
                    <a:sysClr val="window" lastClr="FFFFFF"/>
                  </a:solidFill>
                  <a:latin typeface="Times" pitchFamily="18" charset="0"/>
                  <a:cs typeface="Arial" pitchFamily="34" charset="0"/>
                </a:rPr>
                <a:t>I</a:t>
              </a:r>
            </a:p>
          </p:txBody>
        </p:sp>
        <p:sp>
          <p:nvSpPr>
            <p:cNvPr id="47" name="Oval 46"/>
            <p:cNvSpPr/>
            <p:nvPr/>
          </p:nvSpPr>
          <p:spPr>
            <a:xfrm>
              <a:off x="8145336" y="2448312"/>
              <a:ext cx="610464" cy="424056"/>
            </a:xfrm>
            <a:prstGeom prst="ellipse">
              <a:avLst/>
            </a:prstGeom>
            <a:solidFill>
              <a:srgbClr val="FDAE61"/>
            </a:solidFill>
            <a:ln w="25400" cap="flat" cmpd="sng" algn="ctr">
              <a:solidFill>
                <a:srgbClr val="FDAE61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spc="-51" dirty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Z.3</a:t>
              </a:r>
              <a:r>
                <a:rPr lang="en-US" kern="0" spc="-51" baseline="-25000" dirty="0">
                  <a:solidFill>
                    <a:sysClr val="window" lastClr="FFFFFF"/>
                  </a:solidFill>
                  <a:latin typeface="Times" pitchFamily="18" charset="0"/>
                  <a:cs typeface="Arial" pitchFamily="34" charset="0"/>
                </a:rPr>
                <a:t>O</a:t>
              </a:r>
            </a:p>
          </p:txBody>
        </p:sp>
        <p:sp>
          <p:nvSpPr>
            <p:cNvPr id="48" name="Oval 47"/>
            <p:cNvSpPr/>
            <p:nvPr/>
          </p:nvSpPr>
          <p:spPr>
            <a:xfrm>
              <a:off x="7146923" y="1600200"/>
              <a:ext cx="610464" cy="424056"/>
            </a:xfrm>
            <a:prstGeom prst="ellipse">
              <a:avLst/>
            </a:prstGeom>
            <a:solidFill>
              <a:srgbClr val="FDAE61"/>
            </a:solidFill>
            <a:ln w="25400" cap="flat" cmpd="sng" algn="ctr">
              <a:solidFill>
                <a:srgbClr val="FDAE61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spc="-51" dirty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Y.3</a:t>
              </a:r>
              <a:r>
                <a:rPr lang="en-US" kern="0" spc="-51" baseline="-25000" dirty="0">
                  <a:solidFill>
                    <a:sysClr val="window" lastClr="FFFFFF"/>
                  </a:solidFill>
                  <a:latin typeface="Times" pitchFamily="18" charset="0"/>
                  <a:cs typeface="Arial" pitchFamily="34" charset="0"/>
                </a:rPr>
                <a:t>O</a:t>
              </a:r>
            </a:p>
          </p:txBody>
        </p:sp>
        <p:sp>
          <p:nvSpPr>
            <p:cNvPr id="49" name="Oval 48"/>
            <p:cNvSpPr/>
            <p:nvPr/>
          </p:nvSpPr>
          <p:spPr>
            <a:xfrm>
              <a:off x="7146923" y="2448310"/>
              <a:ext cx="610464" cy="424056"/>
            </a:xfrm>
            <a:prstGeom prst="ellipse">
              <a:avLst/>
            </a:prstGeom>
            <a:solidFill>
              <a:srgbClr val="FDAE61"/>
            </a:solidFill>
            <a:ln w="25400" cap="flat" cmpd="sng" algn="ctr">
              <a:solidFill>
                <a:srgbClr val="FDAE61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spc="-51" dirty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Y.3</a:t>
              </a:r>
              <a:r>
                <a:rPr lang="en-US" kern="0" spc="-51" baseline="-25000" dirty="0">
                  <a:solidFill>
                    <a:sysClr val="window" lastClr="FFFFFF"/>
                  </a:solidFill>
                  <a:latin typeface="Times" pitchFamily="18" charset="0"/>
                  <a:cs typeface="Arial" pitchFamily="34" charset="0"/>
                </a:rPr>
                <a:t>I</a:t>
              </a:r>
            </a:p>
          </p:txBody>
        </p:sp>
        <p:sp>
          <p:nvSpPr>
            <p:cNvPr id="50" name="Oval 49"/>
            <p:cNvSpPr/>
            <p:nvPr/>
          </p:nvSpPr>
          <p:spPr>
            <a:xfrm>
              <a:off x="6123092" y="1600200"/>
              <a:ext cx="610464" cy="424056"/>
            </a:xfrm>
            <a:prstGeom prst="ellipse">
              <a:avLst/>
            </a:prstGeom>
            <a:solidFill>
              <a:srgbClr val="FDAE61"/>
            </a:solidFill>
            <a:ln w="25400" cap="flat" cmpd="sng" algn="ctr">
              <a:solidFill>
                <a:srgbClr val="FDAE61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spc="-51" dirty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X.3</a:t>
              </a:r>
              <a:r>
                <a:rPr lang="en-US" kern="0" spc="-51" baseline="-25000" dirty="0">
                  <a:solidFill>
                    <a:sysClr val="window" lastClr="FFFFFF"/>
                  </a:solidFill>
                  <a:latin typeface="Times" pitchFamily="18" charset="0"/>
                  <a:cs typeface="Arial" pitchFamily="34" charset="0"/>
                </a:rPr>
                <a:t>I</a:t>
              </a:r>
            </a:p>
          </p:txBody>
        </p:sp>
        <p:sp>
          <p:nvSpPr>
            <p:cNvPr id="51" name="Oval 50"/>
            <p:cNvSpPr/>
            <p:nvPr/>
          </p:nvSpPr>
          <p:spPr>
            <a:xfrm>
              <a:off x="6123092" y="2448312"/>
              <a:ext cx="610464" cy="424056"/>
            </a:xfrm>
            <a:prstGeom prst="ellipse">
              <a:avLst/>
            </a:prstGeom>
            <a:solidFill>
              <a:srgbClr val="FDAE61"/>
            </a:solidFill>
            <a:ln w="25400" cap="flat" cmpd="sng" algn="ctr">
              <a:solidFill>
                <a:srgbClr val="FDAE61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spc="-51" dirty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X.3</a:t>
              </a:r>
              <a:r>
                <a:rPr lang="en-US" kern="0" spc="-51" baseline="-25000" dirty="0">
                  <a:solidFill>
                    <a:sysClr val="window" lastClr="FFFFFF"/>
                  </a:solidFill>
                  <a:latin typeface="Times" pitchFamily="18" charset="0"/>
                  <a:cs typeface="Arial" pitchFamily="34" charset="0"/>
                </a:rPr>
                <a:t>O</a:t>
              </a:r>
            </a:p>
          </p:txBody>
        </p:sp>
        <p:cxnSp>
          <p:nvCxnSpPr>
            <p:cNvPr id="31" name="Shape 37"/>
            <p:cNvCxnSpPr>
              <a:stCxn id="56" idx="0"/>
              <a:endCxn id="40" idx="6"/>
            </p:cNvCxnSpPr>
            <p:nvPr/>
          </p:nvCxnSpPr>
          <p:spPr>
            <a:xfrm rot="16200000" flipV="1">
              <a:off x="6542858" y="2462530"/>
              <a:ext cx="195537" cy="1585010"/>
            </a:xfrm>
            <a:prstGeom prst="bentConnector2">
              <a:avLst/>
            </a:prstGeom>
            <a:noFill/>
            <a:ln w="38100" cap="flat" cmpd="sng" algn="ctr">
              <a:solidFill>
                <a:srgbClr val="D7191C"/>
              </a:solidFill>
              <a:prstDash val="solid"/>
              <a:headEnd type="triangle" w="med" len="med"/>
              <a:tailEnd type="none" w="med" len="med"/>
            </a:ln>
            <a:effectLst/>
          </p:spPr>
        </p:cxnSp>
        <p:cxnSp>
          <p:nvCxnSpPr>
            <p:cNvPr id="32" name="Straight Arrow Connector 31"/>
            <p:cNvCxnSpPr>
              <a:stCxn id="54" idx="6"/>
              <a:endCxn id="55" idx="2"/>
            </p:cNvCxnSpPr>
            <p:nvPr/>
          </p:nvCxnSpPr>
          <p:spPr>
            <a:xfrm>
              <a:off x="6720923" y="4412942"/>
              <a:ext cx="406976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2B83BA"/>
              </a:solidFill>
              <a:prstDash val="solid"/>
              <a:tailEnd type="triangle" w="med" len="sm"/>
            </a:ln>
            <a:effectLst/>
          </p:spPr>
        </p:cxnSp>
        <p:cxnSp>
          <p:nvCxnSpPr>
            <p:cNvPr id="33" name="Straight Arrow Connector 32"/>
            <p:cNvCxnSpPr>
              <a:stCxn id="56" idx="2"/>
              <a:endCxn id="53" idx="6"/>
            </p:cNvCxnSpPr>
            <p:nvPr/>
          </p:nvCxnSpPr>
          <p:spPr>
            <a:xfrm flipH="1">
              <a:off x="6720923" y="3564832"/>
              <a:ext cx="406976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2B83BA"/>
              </a:solidFill>
              <a:prstDash val="solid"/>
              <a:tailEnd type="triangle" w="med" len="sm"/>
            </a:ln>
            <a:effectLst/>
          </p:spPr>
        </p:cxnSp>
        <p:cxnSp>
          <p:nvCxnSpPr>
            <p:cNvPr id="34" name="Straight Arrow Connector 33"/>
            <p:cNvCxnSpPr>
              <a:stCxn id="56" idx="6"/>
              <a:endCxn id="57" idx="2"/>
            </p:cNvCxnSpPr>
            <p:nvPr/>
          </p:nvCxnSpPr>
          <p:spPr>
            <a:xfrm>
              <a:off x="7738362" y="3564832"/>
              <a:ext cx="406975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2B83BA"/>
              </a:solidFill>
              <a:prstDash val="solid"/>
              <a:tailEnd type="triangle" w="med" len="sm"/>
            </a:ln>
            <a:effectLst/>
          </p:spPr>
        </p:cxnSp>
        <p:cxnSp>
          <p:nvCxnSpPr>
            <p:cNvPr id="35" name="Straight Arrow Connector 34"/>
            <p:cNvCxnSpPr>
              <a:stCxn id="58" idx="2"/>
              <a:endCxn id="55" idx="6"/>
            </p:cNvCxnSpPr>
            <p:nvPr/>
          </p:nvCxnSpPr>
          <p:spPr>
            <a:xfrm flipH="1">
              <a:off x="7738362" y="4412942"/>
              <a:ext cx="406975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2B83BA"/>
              </a:solidFill>
              <a:prstDash val="solid"/>
              <a:tailEnd type="triangle" w="med" len="sm"/>
            </a:ln>
            <a:effectLst/>
          </p:spPr>
        </p:cxnSp>
        <p:cxnSp>
          <p:nvCxnSpPr>
            <p:cNvPr id="36" name="Straight Arrow Connector 35"/>
            <p:cNvCxnSpPr>
              <a:stCxn id="60" idx="2"/>
            </p:cNvCxnSpPr>
            <p:nvPr/>
          </p:nvCxnSpPr>
          <p:spPr>
            <a:xfrm flipH="1" flipV="1">
              <a:off x="7757387" y="2657009"/>
              <a:ext cx="387950" cy="2"/>
            </a:xfrm>
            <a:prstGeom prst="straightConnector1">
              <a:avLst/>
            </a:prstGeom>
            <a:noFill/>
            <a:ln w="38100" cap="flat" cmpd="sng" algn="ctr">
              <a:solidFill>
                <a:srgbClr val="FDAE61"/>
              </a:solidFill>
              <a:prstDash val="solid"/>
              <a:tailEnd type="triangle" w="med" len="sm"/>
            </a:ln>
            <a:effectLst/>
          </p:spPr>
        </p:cxnSp>
        <p:cxnSp>
          <p:nvCxnSpPr>
            <p:cNvPr id="37" name="Straight Arrow Connector 36"/>
            <p:cNvCxnSpPr>
              <a:endCxn id="59" idx="2"/>
            </p:cNvCxnSpPr>
            <p:nvPr/>
          </p:nvCxnSpPr>
          <p:spPr>
            <a:xfrm>
              <a:off x="7757387" y="1808899"/>
              <a:ext cx="38795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DAE61"/>
              </a:solidFill>
              <a:prstDash val="solid"/>
              <a:tailEnd type="triangle" w="med" len="sm"/>
            </a:ln>
            <a:effectLst/>
          </p:spPr>
        </p:cxnSp>
        <p:cxnSp>
          <p:nvCxnSpPr>
            <p:cNvPr id="38" name="Straight Arrow Connector 37"/>
            <p:cNvCxnSpPr/>
            <p:nvPr/>
          </p:nvCxnSpPr>
          <p:spPr>
            <a:xfrm flipH="1">
              <a:off x="6733556" y="1808899"/>
              <a:ext cx="413368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DAE61"/>
              </a:solidFill>
              <a:prstDash val="solid"/>
              <a:tailEnd type="triangle" w="med" len="sm"/>
            </a:ln>
            <a:effectLst/>
          </p:spPr>
        </p:cxnSp>
        <p:cxnSp>
          <p:nvCxnSpPr>
            <p:cNvPr id="39" name="Straight Arrow Connector 38"/>
            <p:cNvCxnSpPr/>
            <p:nvPr/>
          </p:nvCxnSpPr>
          <p:spPr>
            <a:xfrm flipV="1">
              <a:off x="6733556" y="2657009"/>
              <a:ext cx="413368" cy="2"/>
            </a:xfrm>
            <a:prstGeom prst="straightConnector1">
              <a:avLst/>
            </a:prstGeom>
            <a:noFill/>
            <a:ln w="38100" cap="flat" cmpd="sng" algn="ctr">
              <a:solidFill>
                <a:srgbClr val="FDAE61"/>
              </a:solidFill>
              <a:prstDash val="solid"/>
              <a:tailEnd type="triangle" w="med" len="sm"/>
            </a:ln>
            <a:effectLst/>
          </p:spPr>
        </p:cxnSp>
        <p:cxnSp>
          <p:nvCxnSpPr>
            <p:cNvPr id="30" name="Straight Arrow Connector 29"/>
            <p:cNvCxnSpPr/>
            <p:nvPr/>
          </p:nvCxnSpPr>
          <p:spPr>
            <a:xfrm flipH="1" flipV="1">
              <a:off x="5848120" y="1808899"/>
              <a:ext cx="274972" cy="4617"/>
            </a:xfrm>
            <a:prstGeom prst="straightConnector1">
              <a:avLst/>
            </a:prstGeom>
            <a:noFill/>
            <a:ln w="38100" cap="flat" cmpd="sng" algn="ctr">
              <a:solidFill>
                <a:srgbClr val="D7191C"/>
              </a:solidFill>
              <a:prstDash val="solid"/>
              <a:tailEnd type="triangle" w="med" len="sm"/>
            </a:ln>
            <a:effectLst/>
          </p:spPr>
        </p:cxnSp>
        <p:sp>
          <p:nvSpPr>
            <p:cNvPr id="25" name="Rectangle 24"/>
            <p:cNvSpPr/>
            <p:nvPr/>
          </p:nvSpPr>
          <p:spPr>
            <a:xfrm>
              <a:off x="6820160" y="4307679"/>
              <a:ext cx="183139" cy="21202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2B83BA"/>
              </a:solidFill>
              <a:prstDash val="solid"/>
            </a:ln>
            <a:effectLst/>
          </p:spPr>
          <p:txBody>
            <a:bodyPr lIns="0" tIns="18288" rIns="0" bIns="18288" rtlCol="0" anchor="ctr"/>
            <a:lstStyle/>
            <a:p>
              <a:pPr algn="ctr">
                <a:defRPr/>
              </a:pPr>
              <a:r>
                <a:rPr lang="en-US" sz="1400" b="1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902371" y="3459568"/>
              <a:ext cx="183139" cy="21202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2B83BA"/>
              </a:solidFill>
              <a:prstDash val="solid"/>
            </a:ln>
            <a:effectLst/>
          </p:spPr>
          <p:txBody>
            <a:bodyPr lIns="0" tIns="18288" rIns="0" bIns="18288" rtlCol="0" anchor="ctr"/>
            <a:lstStyle/>
            <a:p>
              <a:pPr algn="ctr">
                <a:defRPr/>
              </a:pPr>
              <a:r>
                <a:rPr lang="en-US" sz="1400" b="1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896201" y="4307679"/>
              <a:ext cx="183139" cy="21202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2B83BA"/>
              </a:solidFill>
              <a:prstDash val="solid"/>
            </a:ln>
            <a:effectLst/>
          </p:spPr>
          <p:txBody>
            <a:bodyPr lIns="0" tIns="18288" rIns="0" bIns="18288" rtlCol="0" anchor="ctr"/>
            <a:lstStyle/>
            <a:p>
              <a:pPr algn="ctr">
                <a:defRPr/>
              </a:pPr>
              <a:r>
                <a:rPr lang="en-US" sz="1400" b="1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837600" y="3459568"/>
              <a:ext cx="183139" cy="21202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2B83BA"/>
              </a:solidFill>
              <a:prstDash val="solid"/>
            </a:ln>
            <a:effectLst/>
          </p:spPr>
          <p:txBody>
            <a:bodyPr lIns="0" tIns="18288" rIns="0" bIns="18288" rtlCol="0" anchor="ctr"/>
            <a:lstStyle/>
            <a:p>
              <a:pPr algn="ctr">
                <a:defRPr/>
              </a:pPr>
              <a:r>
                <a:rPr lang="en-US" sz="1400" b="1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324201" y="3821723"/>
              <a:ext cx="183139" cy="21202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2B83BA"/>
              </a:solidFill>
              <a:prstDash val="solid"/>
            </a:ln>
            <a:effectLst/>
          </p:spPr>
          <p:txBody>
            <a:bodyPr lIns="0" tIns="18288" rIns="0" bIns="18288" rtlCol="0" anchor="ctr"/>
            <a:lstStyle/>
            <a:p>
              <a:pPr algn="ctr">
                <a:defRPr/>
              </a:pPr>
              <a:r>
                <a:rPr lang="en-US" sz="1400" b="1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342454" y="3894551"/>
              <a:ext cx="183139" cy="21202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2B83BA"/>
              </a:solidFill>
              <a:prstDash val="solid"/>
            </a:ln>
            <a:effectLst/>
          </p:spPr>
          <p:txBody>
            <a:bodyPr lIns="0" tIns="18288" rIns="0" bIns="18288" rtlCol="0" anchor="ctr"/>
            <a:lstStyle/>
            <a:p>
              <a:pPr algn="ctr">
                <a:defRPr/>
              </a:pPr>
              <a:r>
                <a:rPr lang="en-US" sz="1400" b="1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359078" y="3821723"/>
              <a:ext cx="183139" cy="21202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2B83BA"/>
              </a:solidFill>
              <a:prstDash val="solid"/>
            </a:ln>
            <a:effectLst/>
          </p:spPr>
          <p:txBody>
            <a:bodyPr lIns="0" tIns="18288" rIns="0" bIns="18288" rtlCol="0" anchor="ctr"/>
            <a:lstStyle/>
            <a:p>
              <a:pPr algn="ctr">
                <a:defRPr/>
              </a:pPr>
              <a:r>
                <a:rPr lang="en-US" sz="1400" b="1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371863" y="2087968"/>
              <a:ext cx="183139" cy="21202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DAE61"/>
              </a:solidFill>
              <a:prstDash val="solid"/>
            </a:ln>
            <a:effectLst/>
          </p:spPr>
          <p:txBody>
            <a:bodyPr lIns="0" tIns="18288" rIns="0" bIns="18288" rtlCol="0" anchor="ctr"/>
            <a:lstStyle/>
            <a:p>
              <a:pPr algn="ctr">
                <a:defRPr/>
              </a:pPr>
              <a:r>
                <a:rPr lang="en-US" sz="1400" b="1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348032" y="2136872"/>
              <a:ext cx="183139" cy="21202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DAE61"/>
              </a:solidFill>
              <a:prstDash val="solid"/>
            </a:ln>
            <a:effectLst/>
          </p:spPr>
          <p:txBody>
            <a:bodyPr lIns="0" tIns="18288" rIns="0" bIns="18288" rtlCol="0" anchor="ctr"/>
            <a:lstStyle/>
            <a:p>
              <a:pPr algn="ctr">
                <a:defRPr/>
              </a:pPr>
              <a:r>
                <a:rPr lang="en-US" sz="1400" b="1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324201" y="2087968"/>
              <a:ext cx="183139" cy="21202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DAE61"/>
              </a:solidFill>
              <a:prstDash val="solid"/>
            </a:ln>
            <a:effectLst/>
          </p:spPr>
          <p:txBody>
            <a:bodyPr lIns="0" tIns="18288" rIns="0" bIns="18288" rtlCol="0" anchor="ctr"/>
            <a:lstStyle/>
            <a:p>
              <a:pPr algn="ctr">
                <a:defRPr/>
              </a:pPr>
              <a:r>
                <a:rPr lang="en-US" sz="1400" b="1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916019" y="1686496"/>
              <a:ext cx="170581" cy="228600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DAE61"/>
              </a:solidFill>
              <a:prstDash val="solid"/>
            </a:ln>
            <a:effectLst/>
          </p:spPr>
          <p:txBody>
            <a:bodyPr lIns="0" tIns="18288" rIns="0" bIns="18288" rtlCol="0" anchor="ctr"/>
            <a:lstStyle/>
            <a:p>
              <a:pPr algn="ctr">
                <a:defRPr/>
              </a:pPr>
              <a:r>
                <a:rPr lang="en-US" sz="1400" b="1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781800" y="2520716"/>
              <a:ext cx="187639" cy="228600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DAE61"/>
              </a:solidFill>
              <a:prstDash val="solid"/>
            </a:ln>
            <a:effectLst/>
          </p:spPr>
          <p:txBody>
            <a:bodyPr lIns="0" tIns="18288" rIns="0" bIns="18288" rtlCol="0" anchor="ctr"/>
            <a:lstStyle/>
            <a:p>
              <a:pPr algn="ctr">
                <a:defRPr/>
              </a:pPr>
              <a:r>
                <a:rPr lang="en-US" sz="1400" b="1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820986" y="1699595"/>
              <a:ext cx="170581" cy="228600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DAE61"/>
              </a:solidFill>
              <a:prstDash val="solid"/>
            </a:ln>
            <a:effectLst/>
          </p:spPr>
          <p:txBody>
            <a:bodyPr lIns="0" tIns="18288" rIns="0" bIns="18288" rtlCol="0" anchor="ctr"/>
            <a:lstStyle/>
            <a:p>
              <a:pPr algn="ctr">
                <a:defRPr/>
              </a:pPr>
              <a:r>
                <a:rPr lang="en-US" sz="1400" b="1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946137" y="2514600"/>
              <a:ext cx="170581" cy="228600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DAE61"/>
              </a:solidFill>
              <a:prstDash val="solid"/>
            </a:ln>
            <a:effectLst/>
          </p:spPr>
          <p:txBody>
            <a:bodyPr lIns="0" tIns="18288" rIns="0" bIns="18288" rtlCol="0" anchor="ctr"/>
            <a:lstStyle/>
            <a:p>
              <a:pPr algn="ctr">
                <a:defRPr/>
              </a:pPr>
              <a:r>
                <a:rPr lang="en-US" sz="1400" b="1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8382525" y="3029805"/>
              <a:ext cx="206403" cy="2286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accent3"/>
              </a:solidFill>
              <a:prstDash val="solid"/>
            </a:ln>
            <a:effectLst/>
          </p:spPr>
          <p:txBody>
            <a:bodyPr lIns="0" tIns="18288" rIns="0" bIns="18288" rtlCol="0" anchor="ctr"/>
            <a:lstStyle/>
            <a:p>
              <a:pPr algn="ctr">
                <a:defRPr/>
              </a:pPr>
              <a:r>
                <a:rPr lang="en-US" sz="1400" b="1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6102764" y="2001100"/>
            <a:ext cx="1667315" cy="1277332"/>
            <a:chOff x="6640626" y="1591411"/>
            <a:chExt cx="1667314" cy="1277332"/>
          </a:xfrm>
        </p:grpSpPr>
        <p:sp>
          <p:nvSpPr>
            <p:cNvPr id="69" name="Oval 68"/>
            <p:cNvSpPr/>
            <p:nvPr/>
          </p:nvSpPr>
          <p:spPr>
            <a:xfrm>
              <a:off x="6764554" y="1591411"/>
              <a:ext cx="457200" cy="457200"/>
            </a:xfrm>
            <a:prstGeom prst="ellipse">
              <a:avLst/>
            </a:prstGeom>
            <a:solidFill>
              <a:srgbClr val="FFFF00">
                <a:alpha val="50196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Oval 69"/>
            <p:cNvSpPr/>
            <p:nvPr/>
          </p:nvSpPr>
          <p:spPr>
            <a:xfrm>
              <a:off x="7648920" y="1591411"/>
              <a:ext cx="457200" cy="457200"/>
            </a:xfrm>
            <a:prstGeom prst="ellipse">
              <a:avLst/>
            </a:prstGeom>
            <a:solidFill>
              <a:srgbClr val="FFFF00">
                <a:alpha val="50196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Oval 70"/>
            <p:cNvSpPr/>
            <p:nvPr/>
          </p:nvSpPr>
          <p:spPr>
            <a:xfrm>
              <a:off x="6640626" y="2386220"/>
              <a:ext cx="457200" cy="457200"/>
            </a:xfrm>
            <a:prstGeom prst="ellipse">
              <a:avLst/>
            </a:prstGeom>
            <a:solidFill>
              <a:srgbClr val="FFFF00">
                <a:alpha val="50196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Oval 71"/>
            <p:cNvSpPr/>
            <p:nvPr/>
          </p:nvSpPr>
          <p:spPr>
            <a:xfrm>
              <a:off x="7850740" y="2411543"/>
              <a:ext cx="457200" cy="457200"/>
            </a:xfrm>
            <a:prstGeom prst="ellipse">
              <a:avLst/>
            </a:prstGeom>
            <a:solidFill>
              <a:srgbClr val="FFFF00">
                <a:alpha val="50196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6220962" y="2064726"/>
            <a:ext cx="1441703" cy="1085956"/>
            <a:chOff x="6747598" y="1663827"/>
            <a:chExt cx="1441702" cy="1085956"/>
          </a:xfrm>
        </p:grpSpPr>
        <p:sp>
          <p:nvSpPr>
            <p:cNvPr id="76" name="Rectangle 75"/>
            <p:cNvSpPr/>
            <p:nvPr/>
          </p:nvSpPr>
          <p:spPr>
            <a:xfrm>
              <a:off x="6871820" y="1663827"/>
              <a:ext cx="302194" cy="276606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DAE61"/>
              </a:solidFill>
              <a:prstDash val="solid"/>
            </a:ln>
            <a:effectLst/>
          </p:spPr>
          <p:txBody>
            <a:bodyPr lIns="0" tIns="18288" rIns="0" bIns="18288" rtlCol="0" anchor="ctr"/>
            <a:lstStyle/>
            <a:p>
              <a:pPr algn="ctr">
                <a:defRPr/>
              </a:pPr>
              <a:r>
                <a:rPr lang="en-US" sz="1400" b="1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0.4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7714878" y="1676399"/>
              <a:ext cx="317611" cy="288143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DAE61"/>
              </a:solidFill>
              <a:prstDash val="solid"/>
            </a:ln>
            <a:effectLst/>
          </p:spPr>
          <p:txBody>
            <a:bodyPr lIns="0" tIns="18288" rIns="0" bIns="18288" rtlCol="0" anchor="ctr"/>
            <a:lstStyle/>
            <a:p>
              <a:pPr algn="ctr">
                <a:defRPr/>
              </a:pPr>
              <a:r>
                <a:rPr lang="en-US" sz="1400" b="1" kern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0.6</a:t>
              </a:r>
              <a:endParaRPr lang="en-US" sz="14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6747598" y="2521183"/>
              <a:ext cx="302194" cy="228600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DAE61"/>
              </a:solidFill>
              <a:prstDash val="solid"/>
            </a:ln>
            <a:effectLst/>
          </p:spPr>
          <p:txBody>
            <a:bodyPr lIns="0" tIns="18288" rIns="0" bIns="18288" rtlCol="0" anchor="ctr"/>
            <a:lstStyle/>
            <a:p>
              <a:pPr algn="ctr">
                <a:defRPr/>
              </a:pPr>
              <a:r>
                <a:rPr lang="en-US" sz="1400" b="1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0.4</a:t>
              </a: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7887106" y="2521183"/>
              <a:ext cx="302194" cy="228600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DAE61"/>
              </a:solidFill>
              <a:prstDash val="solid"/>
            </a:ln>
            <a:effectLst/>
          </p:spPr>
          <p:txBody>
            <a:bodyPr lIns="0" tIns="18288" rIns="0" bIns="18288" rtlCol="0" anchor="ctr"/>
            <a:lstStyle/>
            <a:p>
              <a:pPr algn="ctr">
                <a:defRPr/>
              </a:pPr>
              <a:r>
                <a:rPr lang="en-US" sz="1400" b="1" kern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0.6</a:t>
              </a:r>
              <a:endParaRPr lang="en-US" sz="14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4" name="Rounded Rectangle 73"/>
          <p:cNvSpPr/>
          <p:nvPr/>
        </p:nvSpPr>
        <p:spPr>
          <a:xfrm>
            <a:off x="4808268" y="5105520"/>
            <a:ext cx="4015104" cy="13445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Shortest path in ARC == actual path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08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2"/>
      <p:bldP spid="7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219201"/>
            <a:ext cx="8229600" cy="868363"/>
          </a:xfrm>
        </p:spPr>
        <p:txBody>
          <a:bodyPr/>
          <a:lstStyle/>
          <a:p>
            <a:r>
              <a:rPr lang="en-US" dirty="0" smtClean="0"/>
              <a:t>Policy verification using ARCs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6D29E-3DDF-490D-A3AB-9C026CB0DE2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4400" y="3276601"/>
            <a:ext cx="243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Is a policy violated in the network?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01388" y="3352800"/>
            <a:ext cx="5565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::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29200" y="2491771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Does the graph satisfy some property 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29200" y="4276131"/>
            <a:ext cx="335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What graph algorithms to use ?</a:t>
            </a:r>
          </a:p>
        </p:txBody>
      </p:sp>
    </p:spTree>
    <p:extLst>
      <p:ext uri="{BB962C8B-B14F-4D97-AF65-F5344CB8AC3E}">
        <p14:creationId xmlns:p14="http://schemas.microsoft.com/office/powerpoint/2010/main" val="52644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Verify always blocked policy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329771" y="6079088"/>
            <a:ext cx="2133600" cy="365125"/>
          </a:xfrm>
        </p:spPr>
        <p:txBody>
          <a:bodyPr/>
          <a:lstStyle/>
          <a:p>
            <a:fld id="{F506D29E-3DDF-490D-A3AB-9C026CB0DE26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319" name="Group 318"/>
          <p:cNvGrpSpPr/>
          <p:nvPr/>
        </p:nvGrpSpPr>
        <p:grpSpPr>
          <a:xfrm>
            <a:off x="5034374" y="4218535"/>
            <a:ext cx="2709851" cy="1696224"/>
            <a:chOff x="5257800" y="2057400"/>
            <a:chExt cx="2709851" cy="1696224"/>
          </a:xfrm>
        </p:grpSpPr>
        <p:sp>
          <p:nvSpPr>
            <p:cNvPr id="157" name="Oval 156"/>
            <p:cNvSpPr/>
            <p:nvPr/>
          </p:nvSpPr>
          <p:spPr>
            <a:xfrm>
              <a:off x="6277100" y="3329568"/>
              <a:ext cx="636084" cy="424056"/>
            </a:xfrm>
            <a:prstGeom prst="ellipse">
              <a:avLst/>
            </a:prstGeom>
            <a:solidFill>
              <a:srgbClr val="FDAE61"/>
            </a:solidFill>
            <a:ln w="25400" cap="flat" cmpd="sng" algn="ctr">
              <a:solidFill>
                <a:srgbClr val="FDAE61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spc="-51" dirty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C</a:t>
              </a:r>
              <a:r>
                <a:rPr lang="en-US" kern="0" spc="-51" baseline="-25000" dirty="0">
                  <a:solidFill>
                    <a:sysClr val="window" lastClr="FFFFFF"/>
                  </a:solidFill>
                  <a:latin typeface="Times" pitchFamily="18" charset="0"/>
                  <a:cs typeface="Arial" pitchFamily="34" charset="0"/>
                </a:rPr>
                <a:t>I</a:t>
              </a:r>
            </a:p>
          </p:txBody>
        </p:sp>
        <p:cxnSp>
          <p:nvCxnSpPr>
            <p:cNvPr id="158" name="Straight Arrow Connector 157"/>
            <p:cNvCxnSpPr>
              <a:stCxn id="159" idx="4"/>
              <a:endCxn id="157" idx="0"/>
            </p:cNvCxnSpPr>
            <p:nvPr/>
          </p:nvCxnSpPr>
          <p:spPr>
            <a:xfrm>
              <a:off x="6595142" y="3091056"/>
              <a:ext cx="0" cy="238512"/>
            </a:xfrm>
            <a:prstGeom prst="straightConnector1">
              <a:avLst/>
            </a:prstGeom>
            <a:noFill/>
            <a:ln w="38100" cap="flat" cmpd="sng" algn="ctr">
              <a:solidFill>
                <a:srgbClr val="FDAE61"/>
              </a:solidFill>
              <a:prstDash val="solid"/>
              <a:headEnd type="triangle" w="med" len="sm"/>
              <a:tailEnd type="none" w="med" len="med"/>
            </a:ln>
            <a:effectLst/>
          </p:spPr>
        </p:cxnSp>
        <p:sp>
          <p:nvSpPr>
            <p:cNvPr id="159" name="Oval 158"/>
            <p:cNvSpPr/>
            <p:nvPr/>
          </p:nvSpPr>
          <p:spPr>
            <a:xfrm>
              <a:off x="6277100" y="2667000"/>
              <a:ext cx="636084" cy="424056"/>
            </a:xfrm>
            <a:prstGeom prst="ellipse">
              <a:avLst/>
            </a:prstGeom>
            <a:solidFill>
              <a:srgbClr val="FDAE61"/>
            </a:solidFill>
            <a:ln w="25400" cap="flat" cmpd="sng" algn="ctr">
              <a:solidFill>
                <a:srgbClr val="FDAE61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spc="-51" dirty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C</a:t>
              </a:r>
              <a:r>
                <a:rPr lang="en-US" kern="0" spc="-51" baseline="-25000" dirty="0">
                  <a:solidFill>
                    <a:sysClr val="window" lastClr="FFFFFF"/>
                  </a:solidFill>
                  <a:latin typeface="Times" pitchFamily="18" charset="0"/>
                  <a:cs typeface="Arial" pitchFamily="34" charset="0"/>
                </a:rPr>
                <a:t>O</a:t>
              </a:r>
            </a:p>
          </p:txBody>
        </p:sp>
        <p:sp>
          <p:nvSpPr>
            <p:cNvPr id="163" name="Oval 162"/>
            <p:cNvSpPr/>
            <p:nvPr/>
          </p:nvSpPr>
          <p:spPr>
            <a:xfrm>
              <a:off x="7212516" y="3329568"/>
              <a:ext cx="636084" cy="424056"/>
            </a:xfrm>
            <a:prstGeom prst="ellipse">
              <a:avLst/>
            </a:prstGeom>
            <a:solidFill>
              <a:srgbClr val="FDAE61"/>
            </a:solidFill>
            <a:ln w="25400" cap="flat" cmpd="sng" algn="ctr">
              <a:solidFill>
                <a:srgbClr val="FDAE61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spc="-51" dirty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D</a:t>
              </a:r>
              <a:r>
                <a:rPr lang="en-US" kern="0" spc="-51" baseline="-25000" dirty="0">
                  <a:solidFill>
                    <a:sysClr val="window" lastClr="FFFFFF"/>
                  </a:solidFill>
                  <a:latin typeface="Times" pitchFamily="18" charset="0"/>
                  <a:cs typeface="Arial" pitchFamily="34" charset="0"/>
                </a:rPr>
                <a:t>O</a:t>
              </a:r>
            </a:p>
          </p:txBody>
        </p:sp>
        <p:cxnSp>
          <p:nvCxnSpPr>
            <p:cNvPr id="164" name="Straight Arrow Connector 163"/>
            <p:cNvCxnSpPr>
              <a:stCxn id="163" idx="0"/>
              <a:endCxn id="165" idx="4"/>
            </p:cNvCxnSpPr>
            <p:nvPr/>
          </p:nvCxnSpPr>
          <p:spPr>
            <a:xfrm flipV="1">
              <a:off x="7530558" y="3091056"/>
              <a:ext cx="0" cy="238512"/>
            </a:xfrm>
            <a:prstGeom prst="straightConnector1">
              <a:avLst/>
            </a:prstGeom>
            <a:noFill/>
            <a:ln w="38100" cap="flat" cmpd="sng" algn="ctr">
              <a:solidFill>
                <a:srgbClr val="FDAE61"/>
              </a:solidFill>
              <a:prstDash val="solid"/>
              <a:headEnd type="triangle" w="med" len="sm"/>
              <a:tailEnd type="none" w="med" len="med"/>
            </a:ln>
            <a:effectLst/>
          </p:spPr>
        </p:cxnSp>
        <p:sp>
          <p:nvSpPr>
            <p:cNvPr id="165" name="Oval 164"/>
            <p:cNvSpPr/>
            <p:nvPr/>
          </p:nvSpPr>
          <p:spPr>
            <a:xfrm>
              <a:off x="7212516" y="2667000"/>
              <a:ext cx="636084" cy="424056"/>
            </a:xfrm>
            <a:prstGeom prst="ellipse">
              <a:avLst/>
            </a:prstGeom>
            <a:solidFill>
              <a:srgbClr val="FDAE61"/>
            </a:solidFill>
            <a:ln w="25400" cap="flat" cmpd="sng" algn="ctr">
              <a:solidFill>
                <a:srgbClr val="FDAE61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spc="-51" dirty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D</a:t>
              </a:r>
              <a:r>
                <a:rPr lang="en-US" kern="0" spc="-51" baseline="-25000" dirty="0">
                  <a:solidFill>
                    <a:sysClr val="window" lastClr="FFFFFF"/>
                  </a:solidFill>
                  <a:latin typeface="Times" pitchFamily="18" charset="0"/>
                  <a:cs typeface="Arial" pitchFamily="34" charset="0"/>
                </a:rPr>
                <a:t>I</a:t>
              </a:r>
            </a:p>
          </p:txBody>
        </p:sp>
        <p:cxnSp>
          <p:nvCxnSpPr>
            <p:cNvPr id="170" name="Straight Arrow Connector 169"/>
            <p:cNvCxnSpPr>
              <a:stCxn id="165" idx="2"/>
              <a:endCxn id="159" idx="6"/>
            </p:cNvCxnSpPr>
            <p:nvPr/>
          </p:nvCxnSpPr>
          <p:spPr>
            <a:xfrm flipH="1">
              <a:off x="6913184" y="2879028"/>
              <a:ext cx="299332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DAE61"/>
              </a:solidFill>
              <a:prstDash val="solid"/>
              <a:headEnd type="triangle" w="med" len="sm"/>
              <a:tailEnd type="none" w="med" len="med"/>
            </a:ln>
            <a:effectLst/>
          </p:spPr>
        </p:cxnSp>
        <p:cxnSp>
          <p:nvCxnSpPr>
            <p:cNvPr id="173" name="Straight Arrow Connector 172"/>
            <p:cNvCxnSpPr>
              <a:stCxn id="157" idx="6"/>
              <a:endCxn id="163" idx="2"/>
            </p:cNvCxnSpPr>
            <p:nvPr/>
          </p:nvCxnSpPr>
          <p:spPr>
            <a:xfrm>
              <a:off x="6913184" y="3541596"/>
              <a:ext cx="299332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DAE61"/>
              </a:solidFill>
              <a:prstDash val="solid"/>
              <a:headEnd type="triangle" w="med" len="sm"/>
              <a:tailEnd type="none" w="med" len="med"/>
            </a:ln>
            <a:effectLst/>
          </p:spPr>
        </p:cxnSp>
        <p:sp>
          <p:nvSpPr>
            <p:cNvPr id="183" name="Oval 182"/>
            <p:cNvSpPr/>
            <p:nvPr/>
          </p:nvSpPr>
          <p:spPr>
            <a:xfrm>
              <a:off x="5257800" y="2057400"/>
              <a:ext cx="852352" cy="353704"/>
            </a:xfrm>
            <a:prstGeom prst="ellipse">
              <a:avLst/>
            </a:prstGeom>
            <a:solidFill>
              <a:srgbClr val="D7191C"/>
            </a:solidFill>
            <a:ln w="25400" cap="flat" cmpd="sng" algn="ctr">
              <a:solidFill>
                <a:srgbClr val="D7191C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cap="small" spc="-51" dirty="0" err="1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Dst</a:t>
              </a:r>
              <a:endParaRPr lang="en-US" kern="0" spc="-51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4" name="Oval 183"/>
            <p:cNvSpPr/>
            <p:nvPr/>
          </p:nvSpPr>
          <p:spPr>
            <a:xfrm>
              <a:off x="7039100" y="2057400"/>
              <a:ext cx="928551" cy="347856"/>
            </a:xfrm>
            <a:prstGeom prst="ellipse">
              <a:avLst/>
            </a:prstGeom>
            <a:solidFill>
              <a:srgbClr val="D7191C"/>
            </a:solidFill>
            <a:ln w="25400" cap="flat" cmpd="sng" algn="ctr">
              <a:solidFill>
                <a:srgbClr val="D7191C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cap="small" spc="-51" dirty="0" err="1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Src</a:t>
              </a:r>
              <a:endParaRPr lang="en-US" kern="0" spc="-51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85" name="Shape 184"/>
            <p:cNvCxnSpPr>
              <a:stCxn id="163" idx="6"/>
              <a:endCxn id="184" idx="6"/>
            </p:cNvCxnSpPr>
            <p:nvPr/>
          </p:nvCxnSpPr>
          <p:spPr>
            <a:xfrm flipV="1">
              <a:off x="7848600" y="2231328"/>
              <a:ext cx="119051" cy="1310268"/>
            </a:xfrm>
            <a:prstGeom prst="bentConnector3">
              <a:avLst>
                <a:gd name="adj1" fmla="val 292019"/>
              </a:avLst>
            </a:prstGeom>
            <a:noFill/>
            <a:ln w="38100" cap="flat" cmpd="sng" algn="ctr">
              <a:solidFill>
                <a:srgbClr val="D7191C"/>
              </a:solidFill>
              <a:prstDash val="solid"/>
              <a:headEnd type="triangle" w="med" len="sm"/>
              <a:tailEnd type="none" w="med" len="med"/>
            </a:ln>
            <a:effectLst/>
          </p:spPr>
        </p:cxnSp>
      </p:grpSp>
      <p:grpSp>
        <p:nvGrpSpPr>
          <p:cNvPr id="321" name="Group 320"/>
          <p:cNvGrpSpPr/>
          <p:nvPr/>
        </p:nvGrpSpPr>
        <p:grpSpPr>
          <a:xfrm>
            <a:off x="4958171" y="4142335"/>
            <a:ext cx="3124200" cy="2133600"/>
            <a:chOff x="5181600" y="1981200"/>
            <a:chExt cx="3124200" cy="2133600"/>
          </a:xfrm>
        </p:grpSpPr>
        <p:sp>
          <p:nvSpPr>
            <p:cNvPr id="302" name="Rectangle 301"/>
            <p:cNvSpPr/>
            <p:nvPr/>
          </p:nvSpPr>
          <p:spPr>
            <a:xfrm>
              <a:off x="6221104" y="1981200"/>
              <a:ext cx="2084696" cy="21336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3" name="Rectangle 302"/>
            <p:cNvSpPr/>
            <p:nvPr/>
          </p:nvSpPr>
          <p:spPr>
            <a:xfrm>
              <a:off x="5181600" y="1981200"/>
              <a:ext cx="990600" cy="533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66263" y="1429193"/>
            <a:ext cx="32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Is communication between SRC and DST not allowed under any failure scenario?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836416" y="1565465"/>
            <a:ext cx="5565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::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181601" y="1219200"/>
            <a:ext cx="22187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Does there exist a path from SRC to DST in the corresponding ARC?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1601" y="3200403"/>
            <a:ext cx="3157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Connected components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88199" y="4142335"/>
            <a:ext cx="2887619" cy="2089308"/>
            <a:chOff x="445558" y="4142335"/>
            <a:chExt cx="2887618" cy="2089309"/>
          </a:xfrm>
        </p:grpSpPr>
        <p:grpSp>
          <p:nvGrpSpPr>
            <p:cNvPr id="71" name="Group 70"/>
            <p:cNvGrpSpPr/>
            <p:nvPr/>
          </p:nvGrpSpPr>
          <p:grpSpPr>
            <a:xfrm>
              <a:off x="445558" y="4142335"/>
              <a:ext cx="2887618" cy="1948761"/>
              <a:chOff x="2114256" y="3764139"/>
              <a:chExt cx="3388215" cy="2178067"/>
            </a:xfrm>
          </p:grpSpPr>
          <p:cxnSp>
            <p:nvCxnSpPr>
              <p:cNvPr id="72" name="Straight Connector 71"/>
              <p:cNvCxnSpPr/>
              <p:nvPr/>
            </p:nvCxnSpPr>
            <p:spPr>
              <a:xfrm>
                <a:off x="2965990" y="4432461"/>
                <a:ext cx="1099843" cy="1058977"/>
              </a:xfrm>
              <a:prstGeom prst="line">
                <a:avLst/>
              </a:prstGeom>
              <a:ln w="508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flipH="1">
                <a:off x="4248501" y="4424638"/>
                <a:ext cx="905921" cy="1066800"/>
              </a:xfrm>
              <a:prstGeom prst="line">
                <a:avLst/>
              </a:prstGeom>
              <a:ln w="508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flipV="1">
                <a:off x="2998946" y="4432461"/>
                <a:ext cx="2155476" cy="1"/>
              </a:xfrm>
              <a:prstGeom prst="line">
                <a:avLst/>
              </a:prstGeom>
              <a:ln w="508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flipV="1">
                <a:off x="3263344" y="5499261"/>
                <a:ext cx="891487" cy="255768"/>
              </a:xfrm>
              <a:prstGeom prst="line">
                <a:avLst/>
              </a:prstGeom>
              <a:ln w="508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2450129" y="4000502"/>
                <a:ext cx="515861" cy="431959"/>
              </a:xfrm>
              <a:prstGeom prst="line">
                <a:avLst/>
              </a:prstGeom>
              <a:ln w="508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51114" y="4267200"/>
                <a:ext cx="629752" cy="314876"/>
              </a:xfrm>
              <a:prstGeom prst="rect">
                <a:avLst/>
              </a:prstGeom>
            </p:spPr>
          </p:pic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72719" y="4267200"/>
                <a:ext cx="629752" cy="314876"/>
              </a:xfrm>
              <a:prstGeom prst="rect">
                <a:avLst/>
              </a:prstGeom>
            </p:spPr>
          </p:pic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39955" y="5334000"/>
                <a:ext cx="629752" cy="314876"/>
              </a:xfrm>
              <a:prstGeom prst="rect">
                <a:avLst/>
              </a:prstGeom>
            </p:spPr>
          </p:pic>
          <p:pic>
            <p:nvPicPr>
              <p:cNvPr id="80" name="Picture 79" descr="desktop-and-monitor1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899217" y="5511383"/>
                <a:ext cx="536858" cy="430823"/>
              </a:xfrm>
              <a:prstGeom prst="rect">
                <a:avLst/>
              </a:prstGeom>
            </p:spPr>
          </p:pic>
          <p:pic>
            <p:nvPicPr>
              <p:cNvPr id="81" name="Picture 80" descr="desktop-and-monitor1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114256" y="3785091"/>
                <a:ext cx="536858" cy="430823"/>
              </a:xfrm>
              <a:prstGeom prst="rect">
                <a:avLst/>
              </a:prstGeom>
            </p:spPr>
          </p:pic>
          <p:pic>
            <p:nvPicPr>
              <p:cNvPr id="82" name="Picture 8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63344" y="4091585"/>
                <a:ext cx="501650" cy="501650"/>
              </a:xfrm>
              <a:prstGeom prst="rect">
                <a:avLst/>
              </a:prstGeom>
            </p:spPr>
          </p:pic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75234" y="4613227"/>
                <a:ext cx="501650" cy="501650"/>
              </a:xfrm>
              <a:prstGeom prst="rect">
                <a:avLst/>
              </a:prstGeom>
            </p:spPr>
          </p:pic>
          <p:sp>
            <p:nvSpPr>
              <p:cNvPr id="84" name="TextBox 83"/>
              <p:cNvSpPr txBox="1"/>
              <p:nvPr/>
            </p:nvSpPr>
            <p:spPr>
              <a:xfrm>
                <a:off x="2876168" y="5215695"/>
                <a:ext cx="630176" cy="4127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SRC</a:t>
                </a:r>
                <a:endParaRPr lang="en-US" baseline="-25000" dirty="0"/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2646976" y="3764139"/>
                <a:ext cx="638227" cy="4127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DST</a:t>
                </a:r>
                <a:endParaRPr lang="en-US" baseline="-25000" dirty="0"/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4812306" y="4783277"/>
                <a:ext cx="369033" cy="4471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3</a:t>
                </a: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4062347" y="3962400"/>
                <a:ext cx="369033" cy="4471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1</a:t>
                </a: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3696150" y="4783277"/>
                <a:ext cx="369033" cy="4471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1</a:t>
                </a:r>
              </a:p>
            </p:txBody>
          </p:sp>
        </p:grpSp>
        <p:sp>
          <p:nvSpPr>
            <p:cNvPr id="89" name="TextBox 88"/>
            <p:cNvSpPr txBox="1"/>
            <p:nvPr/>
          </p:nvSpPr>
          <p:spPr>
            <a:xfrm>
              <a:off x="2166463" y="5769979"/>
              <a:ext cx="3738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D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941521" y="4188582"/>
              <a:ext cx="3481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C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608275" y="4643327"/>
              <a:ext cx="3513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956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7" grpId="0"/>
      <p:bldP spid="69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Verify ‘k-’reachability policy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43859"/>
            <a:ext cx="2133600" cy="365125"/>
          </a:xfrm>
        </p:spPr>
        <p:txBody>
          <a:bodyPr/>
          <a:lstStyle/>
          <a:p>
            <a:fld id="{F506D29E-3DDF-490D-A3AB-9C026CB0DE2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23" name="TextBox 122"/>
          <p:cNvSpPr txBox="1"/>
          <p:nvPr/>
        </p:nvSpPr>
        <p:spPr>
          <a:xfrm>
            <a:off x="5772283" y="6258580"/>
            <a:ext cx="2074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Max-flow = 3</a:t>
            </a:r>
          </a:p>
        </p:txBody>
      </p:sp>
      <p:grpSp>
        <p:nvGrpSpPr>
          <p:cNvPr id="308" name="Group 307"/>
          <p:cNvGrpSpPr/>
          <p:nvPr/>
        </p:nvGrpSpPr>
        <p:grpSpPr>
          <a:xfrm>
            <a:off x="4329252" y="3152039"/>
            <a:ext cx="3824151" cy="3091056"/>
            <a:chOff x="4572000" y="3614544"/>
            <a:chExt cx="3824151" cy="3091056"/>
          </a:xfrm>
        </p:grpSpPr>
        <p:grpSp>
          <p:nvGrpSpPr>
            <p:cNvPr id="193" name="Group 192"/>
            <p:cNvGrpSpPr/>
            <p:nvPr/>
          </p:nvGrpSpPr>
          <p:grpSpPr>
            <a:xfrm>
              <a:off x="6705600" y="5519544"/>
              <a:ext cx="636084" cy="1076712"/>
              <a:chOff x="7315200" y="1143000"/>
              <a:chExt cx="636084" cy="1076712"/>
            </a:xfrm>
          </p:grpSpPr>
          <p:sp>
            <p:nvSpPr>
              <p:cNvPr id="194" name="Oval 193"/>
              <p:cNvSpPr/>
              <p:nvPr/>
            </p:nvSpPr>
            <p:spPr>
              <a:xfrm>
                <a:off x="7315200" y="1143000"/>
                <a:ext cx="636084" cy="424056"/>
              </a:xfrm>
              <a:prstGeom prst="ellipse">
                <a:avLst/>
              </a:prstGeom>
              <a:solidFill>
                <a:srgbClr val="FDAE61"/>
              </a:solidFill>
              <a:ln w="25400" cap="flat" cmpd="sng" algn="ctr">
                <a:solidFill>
                  <a:srgbClr val="FDAE61"/>
                </a:solidFill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algn="ctr">
                  <a:defRPr/>
                </a:pPr>
                <a:r>
                  <a:rPr lang="en-US" kern="0" spc="-51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D</a:t>
                </a:r>
                <a:r>
                  <a:rPr lang="en-US" kern="0" spc="-51" baseline="-25000" dirty="0">
                    <a:solidFill>
                      <a:sysClr val="window" lastClr="FFFFFF"/>
                    </a:solidFill>
                    <a:latin typeface="Times" pitchFamily="18" charset="0"/>
                    <a:cs typeface="Arial" pitchFamily="34" charset="0"/>
                  </a:rPr>
                  <a:t>O</a:t>
                </a:r>
              </a:p>
            </p:txBody>
          </p:sp>
          <p:cxnSp>
            <p:nvCxnSpPr>
              <p:cNvPr id="197" name="Straight Arrow Connector 196"/>
              <p:cNvCxnSpPr>
                <a:stCxn id="194" idx="4"/>
                <a:endCxn id="196" idx="0"/>
              </p:cNvCxnSpPr>
              <p:nvPr/>
            </p:nvCxnSpPr>
            <p:spPr>
              <a:xfrm>
                <a:off x="7633242" y="1567056"/>
                <a:ext cx="0" cy="22860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ABDDA4"/>
                </a:solidFill>
                <a:prstDash val="solid"/>
                <a:headEnd type="triangle" w="med" len="sm"/>
                <a:tailEnd type="none" w="med" len="med"/>
              </a:ln>
              <a:effectLst/>
            </p:spPr>
          </p:cxnSp>
          <p:sp>
            <p:nvSpPr>
              <p:cNvPr id="196" name="Oval 195"/>
              <p:cNvSpPr/>
              <p:nvPr/>
            </p:nvSpPr>
            <p:spPr>
              <a:xfrm>
                <a:off x="7315200" y="1795656"/>
                <a:ext cx="636084" cy="424056"/>
              </a:xfrm>
              <a:prstGeom prst="ellipse">
                <a:avLst/>
              </a:prstGeom>
              <a:solidFill>
                <a:srgbClr val="FDAE61"/>
              </a:solidFill>
              <a:ln w="25400" cap="flat" cmpd="sng" algn="ctr">
                <a:solidFill>
                  <a:srgbClr val="FDAE61"/>
                </a:solidFill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algn="ctr">
                  <a:defRPr/>
                </a:pPr>
                <a:r>
                  <a:rPr lang="en-US" kern="0" spc="-51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D</a:t>
                </a:r>
                <a:r>
                  <a:rPr lang="en-US" kern="0" spc="-51" baseline="-25000" dirty="0">
                    <a:solidFill>
                      <a:sysClr val="window" lastClr="FFFFFF"/>
                    </a:solidFill>
                    <a:latin typeface="Times" pitchFamily="18" charset="0"/>
                    <a:cs typeface="Arial" pitchFamily="34" charset="0"/>
                  </a:rPr>
                  <a:t>I</a:t>
                </a:r>
              </a:p>
            </p:txBody>
          </p:sp>
        </p:grpSp>
        <p:grpSp>
          <p:nvGrpSpPr>
            <p:cNvPr id="192" name="Group 191"/>
            <p:cNvGrpSpPr/>
            <p:nvPr/>
          </p:nvGrpSpPr>
          <p:grpSpPr>
            <a:xfrm>
              <a:off x="6705600" y="4452744"/>
              <a:ext cx="636084" cy="1000512"/>
              <a:chOff x="7315200" y="1404744"/>
              <a:chExt cx="636084" cy="1000512"/>
            </a:xfrm>
          </p:grpSpPr>
          <p:sp>
            <p:nvSpPr>
              <p:cNvPr id="134" name="Oval 133"/>
              <p:cNvSpPr/>
              <p:nvPr/>
            </p:nvSpPr>
            <p:spPr>
              <a:xfrm>
                <a:off x="7315200" y="1404744"/>
                <a:ext cx="636084" cy="424056"/>
              </a:xfrm>
              <a:prstGeom prst="ellipse">
                <a:avLst/>
              </a:prstGeom>
              <a:solidFill>
                <a:srgbClr val="FDAE61"/>
              </a:solidFill>
              <a:ln w="25400" cap="flat" cmpd="sng" algn="ctr">
                <a:solidFill>
                  <a:srgbClr val="FDAE61"/>
                </a:solidFill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algn="ctr">
                  <a:defRPr/>
                </a:pPr>
                <a:r>
                  <a:rPr lang="en-US" kern="0" spc="-51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E</a:t>
                </a:r>
                <a:r>
                  <a:rPr lang="en-US" kern="0" spc="-51" baseline="-25000" dirty="0">
                    <a:solidFill>
                      <a:sysClr val="window" lastClr="FFFFFF"/>
                    </a:solidFill>
                    <a:latin typeface="Times" pitchFamily="18" charset="0"/>
                    <a:cs typeface="Arial" pitchFamily="34" charset="0"/>
                  </a:rPr>
                  <a:t>O</a:t>
                </a:r>
              </a:p>
            </p:txBody>
          </p:sp>
          <p:cxnSp>
            <p:nvCxnSpPr>
              <p:cNvPr id="135" name="Straight Arrow Connector 134"/>
              <p:cNvCxnSpPr>
                <a:stCxn id="134" idx="4"/>
                <a:endCxn id="136" idx="0"/>
              </p:cNvCxnSpPr>
              <p:nvPr/>
            </p:nvCxnSpPr>
            <p:spPr>
              <a:xfrm>
                <a:off x="7633242" y="1828800"/>
                <a:ext cx="0" cy="15240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ABDDA4"/>
                </a:solidFill>
                <a:prstDash val="solid"/>
                <a:headEnd type="triangle" w="med" len="sm"/>
                <a:tailEnd type="none" w="med" len="med"/>
              </a:ln>
              <a:effectLst/>
            </p:spPr>
          </p:cxnSp>
          <p:sp>
            <p:nvSpPr>
              <p:cNvPr id="136" name="Oval 135"/>
              <p:cNvSpPr/>
              <p:nvPr/>
            </p:nvSpPr>
            <p:spPr>
              <a:xfrm>
                <a:off x="7315200" y="1981200"/>
                <a:ext cx="636084" cy="424056"/>
              </a:xfrm>
              <a:prstGeom prst="ellipse">
                <a:avLst/>
              </a:prstGeom>
              <a:solidFill>
                <a:srgbClr val="FDAE61"/>
              </a:solidFill>
              <a:ln w="25400" cap="flat" cmpd="sng" algn="ctr">
                <a:solidFill>
                  <a:srgbClr val="FDAE61"/>
                </a:solidFill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algn="ctr">
                  <a:defRPr/>
                </a:pPr>
                <a:r>
                  <a:rPr lang="en-US" kern="0" spc="-51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E</a:t>
                </a:r>
                <a:r>
                  <a:rPr lang="en-US" kern="0" spc="-51" baseline="-25000" dirty="0">
                    <a:solidFill>
                      <a:sysClr val="window" lastClr="FFFFFF"/>
                    </a:solidFill>
                    <a:latin typeface="Times" pitchFamily="18" charset="0"/>
                    <a:cs typeface="Arial" pitchFamily="34" charset="0"/>
                  </a:rPr>
                  <a:t>I</a:t>
                </a:r>
              </a:p>
            </p:txBody>
          </p:sp>
        </p:grpSp>
        <p:grpSp>
          <p:nvGrpSpPr>
            <p:cNvPr id="190" name="Group 189"/>
            <p:cNvGrpSpPr/>
            <p:nvPr/>
          </p:nvGrpSpPr>
          <p:grpSpPr>
            <a:xfrm>
              <a:off x="6096000" y="3614544"/>
              <a:ext cx="636084" cy="1033656"/>
              <a:chOff x="6705600" y="261744"/>
              <a:chExt cx="636084" cy="1033656"/>
            </a:xfrm>
          </p:grpSpPr>
          <p:sp>
            <p:nvSpPr>
              <p:cNvPr id="124" name="Oval 123"/>
              <p:cNvSpPr/>
              <p:nvPr/>
            </p:nvSpPr>
            <p:spPr>
              <a:xfrm>
                <a:off x="6705600" y="261744"/>
                <a:ext cx="636084" cy="424056"/>
              </a:xfrm>
              <a:prstGeom prst="ellipse">
                <a:avLst/>
              </a:prstGeom>
              <a:solidFill>
                <a:srgbClr val="FDAE61"/>
              </a:solidFill>
              <a:ln w="25400" cap="flat" cmpd="sng" algn="ctr">
                <a:solidFill>
                  <a:srgbClr val="FDAE61"/>
                </a:solidFill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algn="ctr">
                  <a:defRPr/>
                </a:pPr>
                <a:r>
                  <a:rPr lang="en-US" kern="0" spc="-51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F</a:t>
                </a:r>
                <a:r>
                  <a:rPr lang="en-US" kern="0" spc="-51" baseline="-25000" dirty="0">
                    <a:solidFill>
                      <a:sysClr val="window" lastClr="FFFFFF"/>
                    </a:solidFill>
                    <a:latin typeface="Times" pitchFamily="18" charset="0"/>
                    <a:cs typeface="Arial" pitchFamily="34" charset="0"/>
                  </a:rPr>
                  <a:t>O</a:t>
                </a:r>
              </a:p>
            </p:txBody>
          </p:sp>
          <p:cxnSp>
            <p:nvCxnSpPr>
              <p:cNvPr id="140" name="Straight Arrow Connector 139"/>
              <p:cNvCxnSpPr>
                <a:stCxn id="124" idx="4"/>
                <a:endCxn id="126" idx="0"/>
              </p:cNvCxnSpPr>
              <p:nvPr/>
            </p:nvCxnSpPr>
            <p:spPr>
              <a:xfrm>
                <a:off x="7023642" y="685800"/>
                <a:ext cx="0" cy="185544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ABDDA4"/>
                </a:solidFill>
                <a:prstDash val="solid"/>
                <a:headEnd type="triangle" w="med" len="sm"/>
                <a:tailEnd type="none" w="med" len="med"/>
              </a:ln>
              <a:effectLst/>
            </p:spPr>
          </p:cxnSp>
          <p:sp>
            <p:nvSpPr>
              <p:cNvPr id="126" name="Oval 125"/>
              <p:cNvSpPr/>
              <p:nvPr/>
            </p:nvSpPr>
            <p:spPr>
              <a:xfrm>
                <a:off x="6705600" y="871344"/>
                <a:ext cx="636084" cy="424056"/>
              </a:xfrm>
              <a:prstGeom prst="ellipse">
                <a:avLst/>
              </a:prstGeom>
              <a:solidFill>
                <a:srgbClr val="FDAE61"/>
              </a:solidFill>
              <a:ln w="25400" cap="flat" cmpd="sng" algn="ctr">
                <a:solidFill>
                  <a:srgbClr val="FDAE61"/>
                </a:solidFill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algn="ctr">
                  <a:defRPr/>
                </a:pPr>
                <a:r>
                  <a:rPr lang="en-US" kern="0" spc="-51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F</a:t>
                </a:r>
                <a:r>
                  <a:rPr lang="en-US" kern="0" spc="-51" baseline="-25000" dirty="0">
                    <a:solidFill>
                      <a:sysClr val="window" lastClr="FFFFFF"/>
                    </a:solidFill>
                    <a:latin typeface="Times" pitchFamily="18" charset="0"/>
                    <a:cs typeface="Arial" pitchFamily="34" charset="0"/>
                  </a:rPr>
                  <a:t>I</a:t>
                </a:r>
              </a:p>
            </p:txBody>
          </p:sp>
        </p:grpSp>
        <p:grpSp>
          <p:nvGrpSpPr>
            <p:cNvPr id="191" name="Group 190"/>
            <p:cNvGrpSpPr/>
            <p:nvPr/>
          </p:nvGrpSpPr>
          <p:grpSpPr>
            <a:xfrm>
              <a:off x="7315200" y="3614544"/>
              <a:ext cx="636084" cy="1033656"/>
              <a:chOff x="7924800" y="261744"/>
              <a:chExt cx="636084" cy="1033656"/>
            </a:xfrm>
          </p:grpSpPr>
          <p:sp>
            <p:nvSpPr>
              <p:cNvPr id="125" name="Oval 124"/>
              <p:cNvSpPr/>
              <p:nvPr/>
            </p:nvSpPr>
            <p:spPr>
              <a:xfrm>
                <a:off x="7924800" y="261744"/>
                <a:ext cx="636084" cy="424056"/>
              </a:xfrm>
              <a:prstGeom prst="ellipse">
                <a:avLst/>
              </a:prstGeom>
              <a:solidFill>
                <a:srgbClr val="FDAE61"/>
              </a:solidFill>
              <a:ln w="25400" cap="flat" cmpd="sng" algn="ctr">
                <a:solidFill>
                  <a:srgbClr val="FDAE61"/>
                </a:solidFill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algn="ctr">
                  <a:defRPr/>
                </a:pPr>
                <a:r>
                  <a:rPr lang="en-US" kern="0" spc="-51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G</a:t>
                </a:r>
                <a:r>
                  <a:rPr lang="en-US" kern="0" spc="-51" baseline="-25000" dirty="0">
                    <a:solidFill>
                      <a:sysClr val="window" lastClr="FFFFFF"/>
                    </a:solidFill>
                    <a:latin typeface="Times" pitchFamily="18" charset="0"/>
                    <a:cs typeface="Arial" pitchFamily="34" charset="0"/>
                  </a:rPr>
                  <a:t>O</a:t>
                </a:r>
              </a:p>
            </p:txBody>
          </p:sp>
          <p:cxnSp>
            <p:nvCxnSpPr>
              <p:cNvPr id="145" name="Straight Arrow Connector 144"/>
              <p:cNvCxnSpPr>
                <a:stCxn id="125" idx="4"/>
                <a:endCxn id="130" idx="0"/>
              </p:cNvCxnSpPr>
              <p:nvPr/>
            </p:nvCxnSpPr>
            <p:spPr>
              <a:xfrm>
                <a:off x="8242842" y="685800"/>
                <a:ext cx="0" cy="185544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ABDDA4"/>
                </a:solidFill>
                <a:prstDash val="solid"/>
                <a:headEnd type="triangle" w="med" len="sm"/>
                <a:tailEnd type="none" w="med" len="med"/>
              </a:ln>
              <a:effectLst/>
            </p:spPr>
          </p:cxnSp>
          <p:sp>
            <p:nvSpPr>
              <p:cNvPr id="130" name="Oval 129"/>
              <p:cNvSpPr/>
              <p:nvPr/>
            </p:nvSpPr>
            <p:spPr>
              <a:xfrm>
                <a:off x="7924800" y="871344"/>
                <a:ext cx="636084" cy="424056"/>
              </a:xfrm>
              <a:prstGeom prst="ellipse">
                <a:avLst/>
              </a:prstGeom>
              <a:solidFill>
                <a:srgbClr val="FDAE61"/>
              </a:solidFill>
              <a:ln w="25400" cap="flat" cmpd="sng" algn="ctr">
                <a:solidFill>
                  <a:srgbClr val="FDAE61"/>
                </a:solidFill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algn="ctr">
                  <a:defRPr/>
                </a:pPr>
                <a:r>
                  <a:rPr lang="en-US" kern="0" spc="-51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G</a:t>
                </a:r>
                <a:r>
                  <a:rPr lang="en-US" kern="0" spc="-51" baseline="-25000" dirty="0">
                    <a:solidFill>
                      <a:sysClr val="window" lastClr="FFFFFF"/>
                    </a:solidFill>
                    <a:latin typeface="Times" pitchFamily="18" charset="0"/>
                    <a:cs typeface="Arial" pitchFamily="34" charset="0"/>
                  </a:rPr>
                  <a:t>I</a:t>
                </a:r>
              </a:p>
            </p:txBody>
          </p:sp>
        </p:grpSp>
        <p:grpSp>
          <p:nvGrpSpPr>
            <p:cNvPr id="188" name="Group 187"/>
            <p:cNvGrpSpPr/>
            <p:nvPr/>
          </p:nvGrpSpPr>
          <p:grpSpPr>
            <a:xfrm>
              <a:off x="7593516" y="5062344"/>
              <a:ext cx="636084" cy="1076712"/>
              <a:chOff x="8507916" y="2733288"/>
              <a:chExt cx="636084" cy="1076712"/>
            </a:xfrm>
          </p:grpSpPr>
          <p:sp>
            <p:nvSpPr>
              <p:cNvPr id="149" name="Oval 148"/>
              <p:cNvSpPr/>
              <p:nvPr/>
            </p:nvSpPr>
            <p:spPr>
              <a:xfrm>
                <a:off x="8507916" y="3385944"/>
                <a:ext cx="636084" cy="424056"/>
              </a:xfrm>
              <a:prstGeom prst="ellipse">
                <a:avLst/>
              </a:prstGeom>
              <a:solidFill>
                <a:srgbClr val="FDAE61"/>
              </a:solidFill>
              <a:ln w="25400" cap="flat" cmpd="sng" algn="ctr">
                <a:solidFill>
                  <a:srgbClr val="FDAE61"/>
                </a:solidFill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algn="ctr">
                  <a:defRPr/>
                </a:pPr>
                <a:r>
                  <a:rPr lang="en-US" kern="0" spc="-51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C</a:t>
                </a:r>
                <a:r>
                  <a:rPr lang="en-US" kern="0" spc="-51" baseline="-25000" dirty="0">
                    <a:solidFill>
                      <a:sysClr val="window" lastClr="FFFFFF"/>
                    </a:solidFill>
                    <a:latin typeface="Times" pitchFamily="18" charset="0"/>
                    <a:cs typeface="Arial" pitchFamily="34" charset="0"/>
                  </a:rPr>
                  <a:t>O</a:t>
                </a:r>
              </a:p>
            </p:txBody>
          </p:sp>
          <p:cxnSp>
            <p:nvCxnSpPr>
              <p:cNvPr id="152" name="Straight Arrow Connector 151"/>
              <p:cNvCxnSpPr>
                <a:stCxn id="149" idx="0"/>
                <a:endCxn id="150" idx="4"/>
              </p:cNvCxnSpPr>
              <p:nvPr/>
            </p:nvCxnSpPr>
            <p:spPr>
              <a:xfrm flipV="1">
                <a:off x="8825958" y="3157344"/>
                <a:ext cx="0" cy="22860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ABDDA4"/>
                </a:solidFill>
                <a:prstDash val="solid"/>
                <a:headEnd type="triangle" w="med" len="sm"/>
                <a:tailEnd type="none" w="med" len="med"/>
              </a:ln>
              <a:effectLst/>
            </p:spPr>
          </p:cxnSp>
          <p:sp>
            <p:nvSpPr>
              <p:cNvPr id="150" name="Oval 149"/>
              <p:cNvSpPr/>
              <p:nvPr/>
            </p:nvSpPr>
            <p:spPr>
              <a:xfrm>
                <a:off x="8507916" y="2733288"/>
                <a:ext cx="636084" cy="424056"/>
              </a:xfrm>
              <a:prstGeom prst="ellipse">
                <a:avLst/>
              </a:prstGeom>
              <a:solidFill>
                <a:srgbClr val="FDAE61"/>
              </a:solidFill>
              <a:ln w="25400" cap="flat" cmpd="sng" algn="ctr">
                <a:solidFill>
                  <a:srgbClr val="FDAE61"/>
                </a:solidFill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algn="ctr">
                  <a:defRPr/>
                </a:pPr>
                <a:r>
                  <a:rPr lang="en-US" kern="0" spc="-51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C</a:t>
                </a:r>
                <a:r>
                  <a:rPr lang="en-US" kern="0" spc="-51" baseline="-25000" dirty="0">
                    <a:solidFill>
                      <a:sysClr val="window" lastClr="FFFFFF"/>
                    </a:solidFill>
                    <a:latin typeface="Times" pitchFamily="18" charset="0"/>
                    <a:cs typeface="Arial" pitchFamily="34" charset="0"/>
                  </a:rPr>
                  <a:t>I</a:t>
                </a:r>
              </a:p>
            </p:txBody>
          </p:sp>
        </p:grpSp>
        <p:cxnSp>
          <p:nvCxnSpPr>
            <p:cNvPr id="171" name="Straight Arrow Connector 170"/>
            <p:cNvCxnSpPr>
              <a:stCxn id="124" idx="5"/>
              <a:endCxn id="130" idx="1"/>
            </p:cNvCxnSpPr>
            <p:nvPr/>
          </p:nvCxnSpPr>
          <p:spPr>
            <a:xfrm>
              <a:off x="6638932" y="3976498"/>
              <a:ext cx="769420" cy="309748"/>
            </a:xfrm>
            <a:prstGeom prst="straightConnector1">
              <a:avLst/>
            </a:prstGeom>
            <a:noFill/>
            <a:ln w="38100" cap="flat" cmpd="sng" algn="ctr">
              <a:solidFill>
                <a:srgbClr val="FDAE61"/>
              </a:solidFill>
              <a:prstDash val="solid"/>
              <a:tailEnd type="triangle" w="med" len="sm"/>
            </a:ln>
            <a:effectLst/>
          </p:spPr>
        </p:cxnSp>
        <p:cxnSp>
          <p:nvCxnSpPr>
            <p:cNvPr id="174" name="Straight Arrow Connector 173"/>
            <p:cNvCxnSpPr>
              <a:stCxn id="125" idx="3"/>
              <a:endCxn id="126" idx="7"/>
            </p:cNvCxnSpPr>
            <p:nvPr/>
          </p:nvCxnSpPr>
          <p:spPr>
            <a:xfrm flipH="1">
              <a:off x="6638932" y="3976498"/>
              <a:ext cx="769420" cy="309748"/>
            </a:xfrm>
            <a:prstGeom prst="straightConnector1">
              <a:avLst/>
            </a:prstGeom>
            <a:noFill/>
            <a:ln w="38100" cap="flat" cmpd="sng" algn="ctr">
              <a:solidFill>
                <a:srgbClr val="FDAE61"/>
              </a:solidFill>
              <a:prstDash val="solid"/>
              <a:tailEnd type="triangle" w="med" len="sm"/>
            </a:ln>
            <a:effectLst/>
          </p:spPr>
        </p:cxnSp>
        <p:grpSp>
          <p:nvGrpSpPr>
            <p:cNvPr id="189" name="Group 188"/>
            <p:cNvGrpSpPr/>
            <p:nvPr/>
          </p:nvGrpSpPr>
          <p:grpSpPr>
            <a:xfrm>
              <a:off x="5840916" y="5062344"/>
              <a:ext cx="636084" cy="1086624"/>
              <a:chOff x="6477000" y="2690232"/>
              <a:chExt cx="636084" cy="1086624"/>
            </a:xfrm>
          </p:grpSpPr>
          <p:sp>
            <p:nvSpPr>
              <p:cNvPr id="165" name="Oval 164"/>
              <p:cNvSpPr/>
              <p:nvPr/>
            </p:nvSpPr>
            <p:spPr>
              <a:xfrm>
                <a:off x="6477000" y="3352800"/>
                <a:ext cx="636084" cy="424056"/>
              </a:xfrm>
              <a:prstGeom prst="ellipse">
                <a:avLst/>
              </a:prstGeom>
              <a:solidFill>
                <a:srgbClr val="FDAE61"/>
              </a:solidFill>
              <a:ln w="25400" cap="flat" cmpd="sng" algn="ctr">
                <a:solidFill>
                  <a:srgbClr val="FDAE61"/>
                </a:solidFill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algn="ctr">
                  <a:defRPr/>
                </a:pPr>
                <a:r>
                  <a:rPr lang="en-US" kern="0" spc="-51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B</a:t>
                </a:r>
                <a:r>
                  <a:rPr lang="en-US" kern="0" spc="-51" baseline="-25000" dirty="0">
                    <a:solidFill>
                      <a:sysClr val="window" lastClr="FFFFFF"/>
                    </a:solidFill>
                    <a:latin typeface="Times" pitchFamily="18" charset="0"/>
                    <a:cs typeface="Arial" pitchFamily="34" charset="0"/>
                  </a:rPr>
                  <a:t>O</a:t>
                </a:r>
              </a:p>
            </p:txBody>
          </p:sp>
          <p:cxnSp>
            <p:nvCxnSpPr>
              <p:cNvPr id="181" name="Straight Arrow Connector 180"/>
              <p:cNvCxnSpPr>
                <a:stCxn id="165" idx="0"/>
                <a:endCxn id="166" idx="4"/>
              </p:cNvCxnSpPr>
              <p:nvPr/>
            </p:nvCxnSpPr>
            <p:spPr>
              <a:xfrm flipV="1">
                <a:off x="6795042" y="3114288"/>
                <a:ext cx="0" cy="238512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ABDDA4"/>
                </a:solidFill>
                <a:prstDash val="solid"/>
                <a:headEnd type="triangle" w="med" len="sm"/>
                <a:tailEnd type="none" w="med" len="med"/>
              </a:ln>
              <a:effectLst/>
            </p:spPr>
          </p:cxnSp>
          <p:sp>
            <p:nvSpPr>
              <p:cNvPr id="166" name="Oval 165"/>
              <p:cNvSpPr/>
              <p:nvPr/>
            </p:nvSpPr>
            <p:spPr>
              <a:xfrm>
                <a:off x="6477000" y="2690232"/>
                <a:ext cx="636084" cy="424056"/>
              </a:xfrm>
              <a:prstGeom prst="ellipse">
                <a:avLst/>
              </a:prstGeom>
              <a:solidFill>
                <a:srgbClr val="FDAE61"/>
              </a:solidFill>
              <a:ln w="25400" cap="flat" cmpd="sng" algn="ctr">
                <a:solidFill>
                  <a:srgbClr val="FDAE61"/>
                </a:solidFill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algn="ctr">
                  <a:defRPr/>
                </a:pPr>
                <a:r>
                  <a:rPr lang="en-US" kern="0" spc="-51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B</a:t>
                </a:r>
                <a:r>
                  <a:rPr lang="en-US" kern="0" spc="-51" baseline="-25000" dirty="0">
                    <a:solidFill>
                      <a:sysClr val="window" lastClr="FFFFFF"/>
                    </a:solidFill>
                    <a:latin typeface="Times" pitchFamily="18" charset="0"/>
                    <a:cs typeface="Arial" pitchFamily="34" charset="0"/>
                  </a:rPr>
                  <a:t>I</a:t>
                </a:r>
              </a:p>
            </p:txBody>
          </p:sp>
        </p:grpSp>
        <p:cxnSp>
          <p:nvCxnSpPr>
            <p:cNvPr id="199" name="Straight Arrow Connector 198"/>
            <p:cNvCxnSpPr>
              <a:stCxn id="194" idx="1"/>
              <a:endCxn id="166" idx="5"/>
            </p:cNvCxnSpPr>
            <p:nvPr/>
          </p:nvCxnSpPr>
          <p:spPr>
            <a:xfrm flipH="1" flipV="1">
              <a:off x="6383848" y="5424298"/>
              <a:ext cx="414904" cy="157348"/>
            </a:xfrm>
            <a:prstGeom prst="straightConnector1">
              <a:avLst/>
            </a:prstGeom>
            <a:noFill/>
            <a:ln w="38100" cap="flat" cmpd="sng" algn="ctr">
              <a:solidFill>
                <a:srgbClr val="FDAE61"/>
              </a:solidFill>
              <a:prstDash val="solid"/>
              <a:tailEnd type="triangle" w="med" len="sm"/>
            </a:ln>
            <a:effectLst/>
          </p:spPr>
        </p:cxnSp>
        <p:cxnSp>
          <p:nvCxnSpPr>
            <p:cNvPr id="204" name="Straight Arrow Connector 203"/>
            <p:cNvCxnSpPr>
              <a:stCxn id="194" idx="7"/>
              <a:endCxn id="150" idx="3"/>
            </p:cNvCxnSpPr>
            <p:nvPr/>
          </p:nvCxnSpPr>
          <p:spPr>
            <a:xfrm flipV="1">
              <a:off x="7248532" y="5424298"/>
              <a:ext cx="438136" cy="157348"/>
            </a:xfrm>
            <a:prstGeom prst="straightConnector1">
              <a:avLst/>
            </a:prstGeom>
            <a:noFill/>
            <a:ln w="38100" cap="flat" cmpd="sng" algn="ctr">
              <a:solidFill>
                <a:srgbClr val="FDAE61"/>
              </a:solidFill>
              <a:prstDash val="solid"/>
              <a:tailEnd type="triangle" w="med" len="sm"/>
            </a:ln>
            <a:effectLst/>
          </p:spPr>
        </p:cxnSp>
        <p:cxnSp>
          <p:nvCxnSpPr>
            <p:cNvPr id="207" name="Straight Arrow Connector 206"/>
            <p:cNvCxnSpPr>
              <a:stCxn id="149" idx="3"/>
              <a:endCxn id="196" idx="7"/>
            </p:cNvCxnSpPr>
            <p:nvPr/>
          </p:nvCxnSpPr>
          <p:spPr>
            <a:xfrm flipH="1">
              <a:off x="7248532" y="6076954"/>
              <a:ext cx="438136" cy="157348"/>
            </a:xfrm>
            <a:prstGeom prst="straightConnector1">
              <a:avLst/>
            </a:prstGeom>
            <a:noFill/>
            <a:ln w="38100" cap="flat" cmpd="sng" algn="ctr">
              <a:solidFill>
                <a:srgbClr val="FDAE61"/>
              </a:solidFill>
              <a:prstDash val="solid"/>
              <a:tailEnd type="triangle" w="med" len="sm"/>
            </a:ln>
            <a:effectLst/>
          </p:spPr>
        </p:cxnSp>
        <p:cxnSp>
          <p:nvCxnSpPr>
            <p:cNvPr id="210" name="Straight Arrow Connector 209"/>
            <p:cNvCxnSpPr>
              <a:stCxn id="165" idx="5"/>
              <a:endCxn id="196" idx="1"/>
            </p:cNvCxnSpPr>
            <p:nvPr/>
          </p:nvCxnSpPr>
          <p:spPr>
            <a:xfrm>
              <a:off x="6383848" y="6086866"/>
              <a:ext cx="414904" cy="147436"/>
            </a:xfrm>
            <a:prstGeom prst="straightConnector1">
              <a:avLst/>
            </a:prstGeom>
            <a:noFill/>
            <a:ln w="38100" cap="flat" cmpd="sng" algn="ctr">
              <a:solidFill>
                <a:srgbClr val="FDAE61"/>
              </a:solidFill>
              <a:prstDash val="solid"/>
              <a:tailEnd type="triangle" w="med" len="sm"/>
            </a:ln>
            <a:effectLst/>
          </p:spPr>
        </p:cxnSp>
        <p:cxnSp>
          <p:nvCxnSpPr>
            <p:cNvPr id="215" name="Straight Arrow Connector 214"/>
            <p:cNvCxnSpPr>
              <a:stCxn id="134" idx="3"/>
              <a:endCxn id="166" idx="7"/>
            </p:cNvCxnSpPr>
            <p:nvPr/>
          </p:nvCxnSpPr>
          <p:spPr>
            <a:xfrm flipH="1">
              <a:off x="6383848" y="4814698"/>
              <a:ext cx="414904" cy="309748"/>
            </a:xfrm>
            <a:prstGeom prst="straightConnector1">
              <a:avLst/>
            </a:prstGeom>
            <a:noFill/>
            <a:ln w="38100" cap="flat" cmpd="sng" algn="ctr">
              <a:solidFill>
                <a:srgbClr val="FDAE61"/>
              </a:solidFill>
              <a:prstDash val="solid"/>
              <a:tailEnd type="triangle" w="med" len="sm"/>
            </a:ln>
            <a:effectLst/>
          </p:spPr>
        </p:cxnSp>
        <p:cxnSp>
          <p:nvCxnSpPr>
            <p:cNvPr id="218" name="Straight Arrow Connector 217"/>
            <p:cNvCxnSpPr>
              <a:stCxn id="134" idx="5"/>
              <a:endCxn id="150" idx="1"/>
            </p:cNvCxnSpPr>
            <p:nvPr/>
          </p:nvCxnSpPr>
          <p:spPr>
            <a:xfrm>
              <a:off x="7248532" y="4814698"/>
              <a:ext cx="438136" cy="309748"/>
            </a:xfrm>
            <a:prstGeom prst="straightConnector1">
              <a:avLst/>
            </a:prstGeom>
            <a:noFill/>
            <a:ln w="38100" cap="flat" cmpd="sng" algn="ctr">
              <a:solidFill>
                <a:srgbClr val="FDAE61"/>
              </a:solidFill>
              <a:prstDash val="solid"/>
              <a:tailEnd type="triangle" w="med" len="sm"/>
            </a:ln>
            <a:effectLst/>
          </p:spPr>
        </p:cxnSp>
        <p:cxnSp>
          <p:nvCxnSpPr>
            <p:cNvPr id="221" name="Straight Arrow Connector 220"/>
            <p:cNvCxnSpPr>
              <a:stCxn id="165" idx="7"/>
              <a:endCxn id="136" idx="3"/>
            </p:cNvCxnSpPr>
            <p:nvPr/>
          </p:nvCxnSpPr>
          <p:spPr>
            <a:xfrm flipV="1">
              <a:off x="6383848" y="5391154"/>
              <a:ext cx="414904" cy="395860"/>
            </a:xfrm>
            <a:prstGeom prst="straightConnector1">
              <a:avLst/>
            </a:prstGeom>
            <a:noFill/>
            <a:ln w="38100" cap="flat" cmpd="sng" algn="ctr">
              <a:solidFill>
                <a:srgbClr val="FDAE61"/>
              </a:solidFill>
              <a:prstDash val="solid"/>
              <a:tailEnd type="triangle" w="med" len="sm"/>
            </a:ln>
            <a:effectLst/>
          </p:spPr>
        </p:cxnSp>
        <p:cxnSp>
          <p:nvCxnSpPr>
            <p:cNvPr id="224" name="Straight Arrow Connector 223"/>
            <p:cNvCxnSpPr>
              <a:stCxn id="149" idx="1"/>
              <a:endCxn id="136" idx="5"/>
            </p:cNvCxnSpPr>
            <p:nvPr/>
          </p:nvCxnSpPr>
          <p:spPr>
            <a:xfrm flipH="1" flipV="1">
              <a:off x="7248532" y="5391154"/>
              <a:ext cx="438136" cy="385948"/>
            </a:xfrm>
            <a:prstGeom prst="straightConnector1">
              <a:avLst/>
            </a:prstGeom>
            <a:noFill/>
            <a:ln w="38100" cap="flat" cmpd="sng" algn="ctr">
              <a:solidFill>
                <a:srgbClr val="FDAE61"/>
              </a:solidFill>
              <a:prstDash val="solid"/>
              <a:tailEnd type="triangle" w="med" len="sm"/>
            </a:ln>
            <a:effectLst/>
          </p:spPr>
        </p:cxnSp>
        <p:cxnSp>
          <p:nvCxnSpPr>
            <p:cNvPr id="228" name="Elbow Connector 227"/>
            <p:cNvCxnSpPr>
              <a:stCxn id="165" idx="2"/>
              <a:endCxn id="126" idx="2"/>
            </p:cNvCxnSpPr>
            <p:nvPr/>
          </p:nvCxnSpPr>
          <p:spPr>
            <a:xfrm rot="10800000" flipH="1">
              <a:off x="5840916" y="4436172"/>
              <a:ext cx="255084" cy="1500768"/>
            </a:xfrm>
            <a:prstGeom prst="bentConnector3">
              <a:avLst>
                <a:gd name="adj1" fmla="val -89618"/>
              </a:avLst>
            </a:prstGeom>
            <a:noFill/>
            <a:ln w="38100" cap="flat" cmpd="sng" algn="ctr">
              <a:solidFill>
                <a:srgbClr val="FDAE61"/>
              </a:solidFill>
              <a:prstDash val="solid"/>
              <a:tailEnd type="triangle" w="med" len="sm"/>
            </a:ln>
            <a:effectLst/>
          </p:spPr>
        </p:cxnSp>
        <p:cxnSp>
          <p:nvCxnSpPr>
            <p:cNvPr id="232" name="Elbow Connector 231"/>
            <p:cNvCxnSpPr>
              <a:stCxn id="149" idx="6"/>
              <a:endCxn id="130" idx="6"/>
            </p:cNvCxnSpPr>
            <p:nvPr/>
          </p:nvCxnSpPr>
          <p:spPr>
            <a:xfrm flipH="1" flipV="1">
              <a:off x="7951284" y="4436172"/>
              <a:ext cx="278316" cy="1490856"/>
            </a:xfrm>
            <a:prstGeom prst="bentConnector3">
              <a:avLst>
                <a:gd name="adj1" fmla="val -82137"/>
              </a:avLst>
            </a:prstGeom>
            <a:noFill/>
            <a:ln w="38100" cap="flat" cmpd="sng" algn="ctr">
              <a:solidFill>
                <a:srgbClr val="FDAE61"/>
              </a:solidFill>
              <a:prstDash val="solid"/>
              <a:tailEnd type="triangle" w="med" len="sm"/>
            </a:ln>
            <a:effectLst/>
          </p:spPr>
        </p:cxnSp>
        <p:cxnSp>
          <p:nvCxnSpPr>
            <p:cNvPr id="235" name="Elbow Connector 234"/>
            <p:cNvCxnSpPr>
              <a:stCxn id="125" idx="6"/>
              <a:endCxn id="150" idx="7"/>
            </p:cNvCxnSpPr>
            <p:nvPr/>
          </p:nvCxnSpPr>
          <p:spPr>
            <a:xfrm>
              <a:off x="7951284" y="3826572"/>
              <a:ext cx="185164" cy="1297874"/>
            </a:xfrm>
            <a:prstGeom prst="bentConnector2">
              <a:avLst/>
            </a:prstGeom>
            <a:noFill/>
            <a:ln w="38100" cap="flat" cmpd="sng" algn="ctr">
              <a:solidFill>
                <a:srgbClr val="FDAE61"/>
              </a:solidFill>
              <a:prstDash val="solid"/>
              <a:tailEnd type="triangle" w="med" len="sm"/>
            </a:ln>
            <a:effectLst/>
          </p:spPr>
        </p:cxnSp>
        <p:cxnSp>
          <p:nvCxnSpPr>
            <p:cNvPr id="238" name="Elbow Connector 234"/>
            <p:cNvCxnSpPr>
              <a:stCxn id="124" idx="2"/>
              <a:endCxn id="166" idx="1"/>
            </p:cNvCxnSpPr>
            <p:nvPr/>
          </p:nvCxnSpPr>
          <p:spPr>
            <a:xfrm rot="10800000" flipV="1">
              <a:off x="5934068" y="3826572"/>
              <a:ext cx="161932" cy="1297874"/>
            </a:xfrm>
            <a:prstGeom prst="bentConnector2">
              <a:avLst/>
            </a:prstGeom>
            <a:noFill/>
            <a:ln w="38100" cap="flat" cmpd="sng" algn="ctr">
              <a:solidFill>
                <a:srgbClr val="FDAE61"/>
              </a:solidFill>
              <a:prstDash val="solid"/>
              <a:tailEnd type="triangle" w="med" len="sm"/>
            </a:ln>
            <a:effectLst/>
          </p:spPr>
        </p:cxnSp>
        <p:sp>
          <p:nvSpPr>
            <p:cNvPr id="291" name="Oval 290"/>
            <p:cNvSpPr/>
            <p:nvPr/>
          </p:nvSpPr>
          <p:spPr>
            <a:xfrm>
              <a:off x="4572000" y="5105400"/>
              <a:ext cx="852352" cy="353704"/>
            </a:xfrm>
            <a:prstGeom prst="ellipse">
              <a:avLst/>
            </a:prstGeom>
            <a:solidFill>
              <a:srgbClr val="D7191C"/>
            </a:solidFill>
            <a:ln w="25400" cap="flat" cmpd="sng" algn="ctr">
              <a:solidFill>
                <a:srgbClr val="D7191C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cap="small" spc="-51" dirty="0" err="1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Dst</a:t>
              </a:r>
              <a:endParaRPr lang="en-US" kern="0" spc="-51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2" name="Oval 291"/>
            <p:cNvSpPr/>
            <p:nvPr/>
          </p:nvSpPr>
          <p:spPr>
            <a:xfrm>
              <a:off x="7467600" y="6357744"/>
              <a:ext cx="928551" cy="347856"/>
            </a:xfrm>
            <a:prstGeom prst="ellipse">
              <a:avLst/>
            </a:prstGeom>
            <a:solidFill>
              <a:srgbClr val="D7191C"/>
            </a:solidFill>
            <a:ln w="25400" cap="flat" cmpd="sng" algn="ctr">
              <a:solidFill>
                <a:srgbClr val="D7191C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cap="small" spc="-51" dirty="0" err="1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Src</a:t>
              </a:r>
              <a:endParaRPr lang="en-US" kern="0" spc="-51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93" name="Straight Arrow Connector 292"/>
            <p:cNvCxnSpPr>
              <a:stCxn id="166" idx="2"/>
              <a:endCxn id="291" idx="6"/>
            </p:cNvCxnSpPr>
            <p:nvPr/>
          </p:nvCxnSpPr>
          <p:spPr>
            <a:xfrm flipH="1">
              <a:off x="5424352" y="5274372"/>
              <a:ext cx="416564" cy="7880"/>
            </a:xfrm>
            <a:prstGeom prst="straightConnector1">
              <a:avLst/>
            </a:prstGeom>
            <a:noFill/>
            <a:ln w="38100" cap="flat" cmpd="sng" algn="ctr">
              <a:solidFill>
                <a:srgbClr val="D7191C"/>
              </a:solidFill>
              <a:prstDash val="solid"/>
              <a:tailEnd type="triangle" w="med" len="sm"/>
            </a:ln>
            <a:effectLst/>
          </p:spPr>
        </p:cxnSp>
        <p:cxnSp>
          <p:nvCxnSpPr>
            <p:cNvPr id="297" name="Straight Arrow Connector 296"/>
            <p:cNvCxnSpPr>
              <a:stCxn id="292" idx="0"/>
              <a:endCxn id="149" idx="4"/>
            </p:cNvCxnSpPr>
            <p:nvPr/>
          </p:nvCxnSpPr>
          <p:spPr>
            <a:xfrm flipH="1" flipV="1">
              <a:off x="7911558" y="6139056"/>
              <a:ext cx="20318" cy="218688"/>
            </a:xfrm>
            <a:prstGeom prst="straightConnector1">
              <a:avLst/>
            </a:prstGeom>
            <a:noFill/>
            <a:ln w="38100" cap="flat" cmpd="sng" algn="ctr">
              <a:solidFill>
                <a:srgbClr val="D7191C"/>
              </a:solidFill>
              <a:prstDash val="solid"/>
              <a:tailEnd type="triangle" w="med" len="sm"/>
            </a:ln>
            <a:effectLst/>
          </p:spPr>
        </p:cxnSp>
      </p:grpSp>
      <p:grpSp>
        <p:nvGrpSpPr>
          <p:cNvPr id="321" name="Group 320"/>
          <p:cNvGrpSpPr/>
          <p:nvPr/>
        </p:nvGrpSpPr>
        <p:grpSpPr>
          <a:xfrm>
            <a:off x="1054286" y="3271295"/>
            <a:ext cx="2376227" cy="2286000"/>
            <a:chOff x="762000" y="3886200"/>
            <a:chExt cx="2590800" cy="2286000"/>
          </a:xfrm>
        </p:grpSpPr>
        <p:sp>
          <p:nvSpPr>
            <p:cNvPr id="319" name="Rectangle 318"/>
            <p:cNvSpPr/>
            <p:nvPr/>
          </p:nvSpPr>
          <p:spPr>
            <a:xfrm>
              <a:off x="1676400" y="3886200"/>
              <a:ext cx="755640" cy="295466"/>
            </a:xfrm>
            <a:prstGeom prst="rect">
              <a:avLst/>
            </a:prstGeom>
          </p:spPr>
          <p:txBody>
            <a:bodyPr wrap="square" lIns="45720" tIns="0" rIns="0" bIns="18288">
              <a:spAutoFit/>
            </a:bodyPr>
            <a:lstStyle/>
            <a:p>
              <a:pPr algn="ctr">
                <a:defRPr/>
              </a:pPr>
              <a:r>
                <a:rPr lang="en-US" i="1" kern="0" dirty="0">
                  <a:solidFill>
                    <a:srgbClr val="FDAE61"/>
                  </a:solidFill>
                  <a:latin typeface="Arial" pitchFamily="34" charset="0"/>
                  <a:cs typeface="Arial" pitchFamily="34" charset="0"/>
                </a:rPr>
                <a:t>OSPF</a:t>
              </a:r>
              <a:endParaRPr lang="en-US" i="1" kern="0" baseline="-25000" dirty="0">
                <a:solidFill>
                  <a:srgbClr val="FDAE6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0" name="Rectangle 319"/>
            <p:cNvSpPr/>
            <p:nvPr/>
          </p:nvSpPr>
          <p:spPr>
            <a:xfrm>
              <a:off x="762000" y="3886200"/>
              <a:ext cx="2590800" cy="2286000"/>
            </a:xfrm>
            <a:prstGeom prst="rect">
              <a:avLst/>
            </a:prstGeom>
            <a:noFill/>
            <a:ln w="28575" cap="flat" cmpd="sng" algn="ctr">
              <a:solidFill>
                <a:srgbClr val="FDAE6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36" name="Group 335"/>
          <p:cNvGrpSpPr/>
          <p:nvPr/>
        </p:nvGrpSpPr>
        <p:grpSpPr>
          <a:xfrm>
            <a:off x="5638803" y="3499895"/>
            <a:ext cx="648025" cy="288228"/>
            <a:chOff x="5486400" y="3810000"/>
            <a:chExt cx="648025" cy="288228"/>
          </a:xfrm>
        </p:grpSpPr>
        <p:sp>
          <p:nvSpPr>
            <p:cNvPr id="333" name="Rectangle 332"/>
            <p:cNvSpPr/>
            <p:nvPr/>
          </p:nvSpPr>
          <p:spPr>
            <a:xfrm>
              <a:off x="5943600" y="3886200"/>
              <a:ext cx="190825" cy="21202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ABDDA4"/>
              </a:solidFill>
              <a:prstDash val="solid"/>
            </a:ln>
            <a:effectLst/>
          </p:spPr>
          <p:txBody>
            <a:bodyPr lIns="0" tIns="18288" rIns="0" bIns="18288" rtlCol="0" anchor="ctr"/>
            <a:lstStyle/>
            <a:p>
              <a:pPr algn="ctr">
                <a:defRPr/>
              </a:pPr>
              <a:r>
                <a:rPr lang="en-US" b="1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∞</a:t>
              </a:r>
            </a:p>
          </p:txBody>
        </p:sp>
        <p:sp>
          <p:nvSpPr>
            <p:cNvPr id="335" name="Rectangle 334"/>
            <p:cNvSpPr/>
            <p:nvPr/>
          </p:nvSpPr>
          <p:spPr>
            <a:xfrm>
              <a:off x="5486400" y="3810000"/>
              <a:ext cx="190825" cy="21202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DAE61"/>
              </a:solidFill>
              <a:prstDash val="solid"/>
            </a:ln>
            <a:effectLst/>
          </p:spPr>
          <p:txBody>
            <a:bodyPr lIns="0" tIns="18288" rIns="0" bIns="18288" rtlCol="0" anchor="ctr"/>
            <a:lstStyle/>
            <a:p>
              <a:pPr algn="ctr">
                <a:defRPr/>
              </a:pPr>
              <a:r>
                <a:rPr lang="en-US" sz="1400" b="1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718664" y="1440993"/>
            <a:ext cx="3015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Is DST always reachable from SRC with ‘&lt; k’ failures ?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4738467" y="1226407"/>
            <a:ext cx="3795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Are there ’k’ edge-disjoint paths from SRC to DST ?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4738466" y="2357738"/>
            <a:ext cx="4172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Max-flow algorithm on ARC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3821592" y="1440991"/>
            <a:ext cx="5565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::</a:t>
            </a:r>
          </a:p>
        </p:txBody>
      </p:sp>
      <p:grpSp>
        <p:nvGrpSpPr>
          <p:cNvPr id="86" name="Group 85"/>
          <p:cNvGrpSpPr/>
          <p:nvPr/>
        </p:nvGrpSpPr>
        <p:grpSpPr>
          <a:xfrm>
            <a:off x="500185" y="3223766"/>
            <a:ext cx="3530356" cy="2315110"/>
            <a:chOff x="1569593" y="3495697"/>
            <a:chExt cx="4570836" cy="2243472"/>
          </a:xfrm>
        </p:grpSpPr>
        <p:grpSp>
          <p:nvGrpSpPr>
            <p:cNvPr id="87" name="Group 86"/>
            <p:cNvGrpSpPr/>
            <p:nvPr/>
          </p:nvGrpSpPr>
          <p:grpSpPr>
            <a:xfrm>
              <a:off x="1569593" y="3886200"/>
              <a:ext cx="4570836" cy="1852969"/>
              <a:chOff x="1569593" y="3886200"/>
              <a:chExt cx="4570836" cy="1852969"/>
            </a:xfrm>
          </p:grpSpPr>
          <p:cxnSp>
            <p:nvCxnSpPr>
              <p:cNvPr id="93" name="Straight Connector 92"/>
              <p:cNvCxnSpPr/>
              <p:nvPr/>
            </p:nvCxnSpPr>
            <p:spPr>
              <a:xfrm>
                <a:off x="2819400" y="4038600"/>
                <a:ext cx="1825620" cy="0"/>
              </a:xfrm>
              <a:prstGeom prst="line">
                <a:avLst/>
              </a:prstGeom>
              <a:ln w="508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 flipH="1">
                <a:off x="2667000" y="4038600"/>
                <a:ext cx="152400" cy="990600"/>
              </a:xfrm>
              <a:prstGeom prst="line">
                <a:avLst/>
              </a:prstGeom>
              <a:ln w="508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>
                <a:off x="4645020" y="4038600"/>
                <a:ext cx="314876" cy="990600"/>
              </a:xfrm>
              <a:prstGeom prst="line">
                <a:avLst/>
              </a:prstGeom>
              <a:ln w="508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 flipH="1">
                <a:off x="2667000" y="4724400"/>
                <a:ext cx="1143000" cy="304800"/>
              </a:xfrm>
              <a:prstGeom prst="line">
                <a:avLst/>
              </a:prstGeom>
              <a:ln w="508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>
                <a:off x="3810000" y="4724400"/>
                <a:ext cx="1149896" cy="304800"/>
              </a:xfrm>
              <a:prstGeom prst="line">
                <a:avLst/>
              </a:prstGeom>
              <a:ln w="508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2667000" y="5029200"/>
                <a:ext cx="1143000" cy="457200"/>
              </a:xfrm>
              <a:prstGeom prst="line">
                <a:avLst/>
              </a:prstGeom>
              <a:ln w="508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 flipH="1">
                <a:off x="3810000" y="5029200"/>
                <a:ext cx="1149896" cy="457200"/>
              </a:xfrm>
              <a:prstGeom prst="line">
                <a:avLst/>
              </a:prstGeom>
              <a:ln w="508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>
                <a:off x="4904865" y="5007701"/>
                <a:ext cx="847262" cy="236910"/>
              </a:xfrm>
              <a:prstGeom prst="line">
                <a:avLst/>
              </a:prstGeom>
              <a:ln w="508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 flipH="1">
                <a:off x="1866900" y="5022088"/>
                <a:ext cx="876300" cy="239162"/>
              </a:xfrm>
              <a:prstGeom prst="line">
                <a:avLst/>
              </a:prstGeom>
              <a:ln w="508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2" name="Picture 10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64288" y="3886200"/>
                <a:ext cx="629752" cy="314876"/>
              </a:xfrm>
              <a:prstGeom prst="rect">
                <a:avLst/>
              </a:prstGeom>
            </p:spPr>
          </p:pic>
          <p:pic>
            <p:nvPicPr>
              <p:cNvPr id="103" name="Picture 10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30144" y="3886200"/>
                <a:ext cx="629752" cy="314876"/>
              </a:xfrm>
              <a:prstGeom prst="rect">
                <a:avLst/>
              </a:prstGeom>
            </p:spPr>
          </p:pic>
          <p:pic>
            <p:nvPicPr>
              <p:cNvPr id="104" name="Picture 10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28114" y="4572000"/>
                <a:ext cx="629752" cy="314876"/>
              </a:xfrm>
              <a:prstGeom prst="rect">
                <a:avLst/>
              </a:prstGeom>
            </p:spPr>
          </p:pic>
          <p:pic>
            <p:nvPicPr>
              <p:cNvPr id="105" name="Picture 10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88017" y="4870585"/>
                <a:ext cx="629752" cy="314876"/>
              </a:xfrm>
              <a:prstGeom prst="rect">
                <a:avLst/>
              </a:prstGeom>
            </p:spPr>
          </p:pic>
          <p:pic>
            <p:nvPicPr>
              <p:cNvPr id="106" name="Picture 10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45020" y="4886876"/>
                <a:ext cx="629752" cy="314876"/>
              </a:xfrm>
              <a:prstGeom prst="rect">
                <a:avLst/>
              </a:prstGeom>
            </p:spPr>
          </p:pic>
          <p:pic>
            <p:nvPicPr>
              <p:cNvPr id="107" name="Picture 10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28114" y="5360712"/>
                <a:ext cx="629752" cy="314876"/>
              </a:xfrm>
              <a:prstGeom prst="rect">
                <a:avLst/>
              </a:prstGeom>
            </p:spPr>
          </p:pic>
          <p:pic>
            <p:nvPicPr>
              <p:cNvPr id="108" name="Picture 107" descr="desktop-and-monitor1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450198" y="5029200"/>
                <a:ext cx="536858" cy="430823"/>
              </a:xfrm>
              <a:prstGeom prst="rect">
                <a:avLst/>
              </a:prstGeom>
            </p:spPr>
          </p:pic>
          <p:sp>
            <p:nvSpPr>
              <p:cNvPr id="109" name="TextBox 108"/>
              <p:cNvSpPr txBox="1"/>
              <p:nvPr/>
            </p:nvSpPr>
            <p:spPr>
              <a:xfrm>
                <a:off x="5445072" y="5381265"/>
                <a:ext cx="695357" cy="3579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SRC</a:t>
                </a:r>
                <a:endParaRPr lang="en-US" baseline="-25000" dirty="0"/>
              </a:p>
            </p:txBody>
          </p:sp>
          <p:pic>
            <p:nvPicPr>
              <p:cNvPr id="110" name="Picture 109" descr="desktop-and-monitor1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574719" y="5029200"/>
                <a:ext cx="536858" cy="430823"/>
              </a:xfrm>
              <a:prstGeom prst="rect">
                <a:avLst/>
              </a:prstGeom>
            </p:spPr>
          </p:pic>
          <p:sp>
            <p:nvSpPr>
              <p:cNvPr id="111" name="TextBox 110"/>
              <p:cNvSpPr txBox="1"/>
              <p:nvPr/>
            </p:nvSpPr>
            <p:spPr>
              <a:xfrm>
                <a:off x="1569593" y="5381265"/>
                <a:ext cx="704240" cy="3579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DST</a:t>
                </a:r>
                <a:endParaRPr lang="en-US" baseline="-25000" dirty="0"/>
              </a:p>
            </p:txBody>
          </p:sp>
        </p:grpSp>
        <p:sp>
          <p:nvSpPr>
            <p:cNvPr id="88" name="TextBox 87"/>
            <p:cNvSpPr txBox="1"/>
            <p:nvPr/>
          </p:nvSpPr>
          <p:spPr>
            <a:xfrm>
              <a:off x="3677098" y="4987554"/>
              <a:ext cx="483994" cy="4473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D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959895" y="4479027"/>
              <a:ext cx="450787" cy="4473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C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689581" y="4522640"/>
              <a:ext cx="454938" cy="4473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B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2702893" y="3499522"/>
              <a:ext cx="421730" cy="4473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F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518218" y="3495697"/>
              <a:ext cx="490221" cy="4473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G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71719" y="3780224"/>
            <a:ext cx="3235501" cy="2589769"/>
            <a:chOff x="771716" y="3780222"/>
            <a:chExt cx="3235501" cy="2589770"/>
          </a:xfrm>
        </p:grpSpPr>
        <p:sp>
          <p:nvSpPr>
            <p:cNvPr id="332" name="TextBox 331"/>
            <p:cNvSpPr txBox="1"/>
            <p:nvPr/>
          </p:nvSpPr>
          <p:spPr>
            <a:xfrm>
              <a:off x="771716" y="5846772"/>
              <a:ext cx="32355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3 edge-disjoint paths</a:t>
              </a:r>
            </a:p>
          </p:txBody>
        </p:sp>
        <p:sp>
          <p:nvSpPr>
            <p:cNvPr id="6" name="Freeform 5"/>
            <p:cNvSpPr/>
            <p:nvPr/>
          </p:nvSpPr>
          <p:spPr>
            <a:xfrm>
              <a:off x="834887" y="3780222"/>
              <a:ext cx="2875722" cy="1030328"/>
            </a:xfrm>
            <a:custGeom>
              <a:avLst/>
              <a:gdLst>
                <a:gd name="connsiteX0" fmla="*/ 2875722 w 2875722"/>
                <a:gd name="connsiteY0" fmla="*/ 964056 h 1030328"/>
                <a:gd name="connsiteX1" fmla="*/ 2398643 w 2875722"/>
                <a:gd name="connsiteY1" fmla="*/ 805030 h 1030328"/>
                <a:gd name="connsiteX2" fmla="*/ 2133600 w 2875722"/>
                <a:gd name="connsiteY2" fmla="*/ 168926 h 1030328"/>
                <a:gd name="connsiteX3" fmla="*/ 795130 w 2875722"/>
                <a:gd name="connsiteY3" fmla="*/ 49656 h 1030328"/>
                <a:gd name="connsiteX4" fmla="*/ 477078 w 2875722"/>
                <a:gd name="connsiteY4" fmla="*/ 871291 h 1030328"/>
                <a:gd name="connsiteX5" fmla="*/ 0 w 2875722"/>
                <a:gd name="connsiteY5" fmla="*/ 1030317 h 103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75722" h="1030328">
                  <a:moveTo>
                    <a:pt x="2875722" y="964056"/>
                  </a:moveTo>
                  <a:cubicBezTo>
                    <a:pt x="2699026" y="950804"/>
                    <a:pt x="2522330" y="937552"/>
                    <a:pt x="2398643" y="805030"/>
                  </a:cubicBezTo>
                  <a:cubicBezTo>
                    <a:pt x="2274956" y="672508"/>
                    <a:pt x="2400852" y="294822"/>
                    <a:pt x="2133600" y="168926"/>
                  </a:cubicBezTo>
                  <a:cubicBezTo>
                    <a:pt x="1866348" y="43030"/>
                    <a:pt x="1071217" y="-67405"/>
                    <a:pt x="795130" y="49656"/>
                  </a:cubicBezTo>
                  <a:cubicBezTo>
                    <a:pt x="519043" y="166717"/>
                    <a:pt x="609600" y="707848"/>
                    <a:pt x="477078" y="871291"/>
                  </a:cubicBezTo>
                  <a:cubicBezTo>
                    <a:pt x="344556" y="1034734"/>
                    <a:pt x="0" y="1030317"/>
                    <a:pt x="0" y="1030317"/>
                  </a:cubicBezTo>
                </a:path>
              </a:pathLst>
            </a:custGeom>
            <a:noFill/>
            <a:ln w="63500">
              <a:solidFill>
                <a:srgbClr val="00B0F0"/>
              </a:solidFill>
              <a:prstDash val="sysDash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reeform 6"/>
            <p:cNvSpPr/>
            <p:nvPr/>
          </p:nvSpPr>
          <p:spPr>
            <a:xfrm rot="21399880">
              <a:off x="940903" y="4372644"/>
              <a:ext cx="2650434" cy="690574"/>
            </a:xfrm>
            <a:custGeom>
              <a:avLst/>
              <a:gdLst>
                <a:gd name="connsiteX0" fmla="*/ 2650434 w 2650434"/>
                <a:gd name="connsiteY0" fmla="*/ 690574 h 690574"/>
                <a:gd name="connsiteX1" fmla="*/ 2093843 w 2650434"/>
                <a:gd name="connsiteY1" fmla="*/ 438783 h 690574"/>
                <a:gd name="connsiteX2" fmla="*/ 1364973 w 2650434"/>
                <a:gd name="connsiteY2" fmla="*/ 1461 h 690574"/>
                <a:gd name="connsiteX3" fmla="*/ 596347 w 2650434"/>
                <a:gd name="connsiteY3" fmla="*/ 306261 h 690574"/>
                <a:gd name="connsiteX4" fmla="*/ 0 w 2650434"/>
                <a:gd name="connsiteY4" fmla="*/ 558052 h 6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50434" h="690574">
                  <a:moveTo>
                    <a:pt x="2650434" y="690574"/>
                  </a:moveTo>
                  <a:cubicBezTo>
                    <a:pt x="2479260" y="622104"/>
                    <a:pt x="2308087" y="553635"/>
                    <a:pt x="2093843" y="438783"/>
                  </a:cubicBezTo>
                  <a:cubicBezTo>
                    <a:pt x="1879599" y="323931"/>
                    <a:pt x="1614556" y="23548"/>
                    <a:pt x="1364973" y="1461"/>
                  </a:cubicBezTo>
                  <a:cubicBezTo>
                    <a:pt x="1115390" y="-20626"/>
                    <a:pt x="823842" y="213496"/>
                    <a:pt x="596347" y="306261"/>
                  </a:cubicBezTo>
                  <a:cubicBezTo>
                    <a:pt x="368852" y="399026"/>
                    <a:pt x="99391" y="513878"/>
                    <a:pt x="0" y="558052"/>
                  </a:cubicBezTo>
                </a:path>
              </a:pathLst>
            </a:custGeom>
            <a:noFill/>
            <a:ln w="63500">
              <a:solidFill>
                <a:srgbClr val="00B0F0"/>
              </a:solidFill>
              <a:prstDash val="sysDash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Freeform 7"/>
            <p:cNvSpPr/>
            <p:nvPr/>
          </p:nvSpPr>
          <p:spPr>
            <a:xfrm>
              <a:off x="1007165" y="5008506"/>
              <a:ext cx="2517913" cy="438146"/>
            </a:xfrm>
            <a:custGeom>
              <a:avLst/>
              <a:gdLst>
                <a:gd name="connsiteX0" fmla="*/ 2517913 w 2517913"/>
                <a:gd name="connsiteY0" fmla="*/ 173094 h 438146"/>
                <a:gd name="connsiteX1" fmla="*/ 2054087 w 2517913"/>
                <a:gd name="connsiteY1" fmla="*/ 27320 h 438146"/>
                <a:gd name="connsiteX2" fmla="*/ 1272209 w 2517913"/>
                <a:gd name="connsiteY2" fmla="*/ 438137 h 438146"/>
                <a:gd name="connsiteX3" fmla="*/ 437322 w 2517913"/>
                <a:gd name="connsiteY3" fmla="*/ 14068 h 438146"/>
                <a:gd name="connsiteX4" fmla="*/ 0 w 2517913"/>
                <a:gd name="connsiteY4" fmla="*/ 93581 h 438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7913" h="438146">
                  <a:moveTo>
                    <a:pt x="2517913" y="173094"/>
                  </a:moveTo>
                  <a:cubicBezTo>
                    <a:pt x="2389808" y="78120"/>
                    <a:pt x="2261704" y="-16854"/>
                    <a:pt x="2054087" y="27320"/>
                  </a:cubicBezTo>
                  <a:cubicBezTo>
                    <a:pt x="1846470" y="71494"/>
                    <a:pt x="1541670" y="440346"/>
                    <a:pt x="1272209" y="438137"/>
                  </a:cubicBezTo>
                  <a:cubicBezTo>
                    <a:pt x="1002748" y="435928"/>
                    <a:pt x="649357" y="71494"/>
                    <a:pt x="437322" y="14068"/>
                  </a:cubicBezTo>
                  <a:cubicBezTo>
                    <a:pt x="225287" y="-43358"/>
                    <a:pt x="0" y="93581"/>
                    <a:pt x="0" y="93581"/>
                  </a:cubicBezTo>
                </a:path>
              </a:pathLst>
            </a:custGeom>
            <a:noFill/>
            <a:ln w="63500">
              <a:solidFill>
                <a:srgbClr val="00B0F0"/>
              </a:solidFill>
              <a:prstDash val="sysDash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4" name="TextBox 153"/>
          <p:cNvSpPr txBox="1"/>
          <p:nvPr/>
        </p:nvSpPr>
        <p:spPr>
          <a:xfrm>
            <a:off x="2028739" y="3919397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87964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81" grpId="0"/>
      <p:bldP spid="82" grpId="0"/>
      <p:bldP spid="83" grpId="0"/>
      <p:bldP spid="85" grpId="0"/>
      <p:bldP spid="1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Verify path equivalency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40206"/>
            <a:ext cx="8229600" cy="1135227"/>
          </a:xfrm>
        </p:spPr>
        <p:txBody>
          <a:bodyPr>
            <a:noAutofit/>
          </a:bodyPr>
          <a:lstStyle/>
          <a:p>
            <a:r>
              <a:rPr lang="en-US" sz="2400" dirty="0"/>
              <a:t>Re-scaling algorithms can result in </a:t>
            </a:r>
            <a:r>
              <a:rPr lang="en-US" sz="2400"/>
              <a:t>different weights</a:t>
            </a:r>
            <a:endParaRPr lang="en-US" sz="2400" dirty="0"/>
          </a:p>
          <a:p>
            <a:r>
              <a:rPr lang="en-US" sz="2400" dirty="0"/>
              <a:t>Reduce weights to canonical form and compare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6D29E-3DDF-490D-A3AB-9C026CB0DE26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197" name="Group 196"/>
          <p:cNvGrpSpPr/>
          <p:nvPr/>
        </p:nvGrpSpPr>
        <p:grpSpPr>
          <a:xfrm>
            <a:off x="463422" y="2815483"/>
            <a:ext cx="8053722" cy="2405645"/>
            <a:chOff x="463420" y="2815480"/>
            <a:chExt cx="8053721" cy="2405644"/>
          </a:xfrm>
        </p:grpSpPr>
        <p:sp>
          <p:nvSpPr>
            <p:cNvPr id="198" name="TextBox 197"/>
            <p:cNvSpPr txBox="1"/>
            <p:nvPr/>
          </p:nvSpPr>
          <p:spPr>
            <a:xfrm>
              <a:off x="4286340" y="3423127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 Black" pitchFamily="34" charset="0"/>
                </a:rPr>
                <a:t>?</a:t>
              </a:r>
            </a:p>
          </p:txBody>
        </p:sp>
        <p:sp>
          <p:nvSpPr>
            <p:cNvPr id="199" name="Equal 198"/>
            <p:cNvSpPr/>
            <p:nvPr/>
          </p:nvSpPr>
          <p:spPr>
            <a:xfrm>
              <a:off x="4129228" y="3875293"/>
              <a:ext cx="740121" cy="351302"/>
            </a:xfrm>
            <a:prstGeom prst="mathEqua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200" name="Group 199"/>
            <p:cNvGrpSpPr/>
            <p:nvPr/>
          </p:nvGrpSpPr>
          <p:grpSpPr>
            <a:xfrm>
              <a:off x="463420" y="2815480"/>
              <a:ext cx="3428927" cy="2340359"/>
              <a:chOff x="463420" y="2815480"/>
              <a:chExt cx="3428927" cy="2340359"/>
            </a:xfrm>
          </p:grpSpPr>
          <p:sp>
            <p:nvSpPr>
              <p:cNvPr id="231" name="TextBox 230"/>
              <p:cNvSpPr txBox="1"/>
              <p:nvPr/>
            </p:nvSpPr>
            <p:spPr>
              <a:xfrm>
                <a:off x="2047947" y="2815480"/>
                <a:ext cx="38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tx2"/>
                    </a:solidFill>
                  </a:rPr>
                  <a:t>u</a:t>
                </a:r>
                <a:r>
                  <a:rPr lang="en-US" b="1" baseline="-25000" dirty="0">
                    <a:solidFill>
                      <a:schemeClr val="tx2"/>
                    </a:solidFill>
                  </a:rPr>
                  <a:t>2</a:t>
                </a:r>
              </a:p>
            </p:txBody>
          </p:sp>
          <p:sp>
            <p:nvSpPr>
              <p:cNvPr id="232" name="Freeform 231"/>
              <p:cNvSpPr/>
              <p:nvPr/>
            </p:nvSpPr>
            <p:spPr>
              <a:xfrm flipH="1">
                <a:off x="1649116" y="3316122"/>
                <a:ext cx="625921" cy="856519"/>
              </a:xfrm>
              <a:custGeom>
                <a:avLst/>
                <a:gdLst>
                  <a:gd name="connsiteX0" fmla="*/ 0 w 1737360"/>
                  <a:gd name="connsiteY0" fmla="*/ 578192 h 578192"/>
                  <a:gd name="connsiteX1" fmla="*/ 1737360 w 1737360"/>
                  <a:gd name="connsiteY1" fmla="*/ 2120 h 5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37360" h="578192">
                    <a:moveTo>
                      <a:pt x="0" y="578192"/>
                    </a:moveTo>
                    <a:cubicBezTo>
                      <a:pt x="719328" y="274916"/>
                      <a:pt x="1438656" y="-28360"/>
                      <a:pt x="1737360" y="212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3" name="Freeform 232"/>
              <p:cNvSpPr/>
              <p:nvPr/>
            </p:nvSpPr>
            <p:spPr>
              <a:xfrm rot="3502611">
                <a:off x="2902105" y="3395080"/>
                <a:ext cx="828626" cy="319596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4" name="Oval 233"/>
              <p:cNvSpPr/>
              <p:nvPr/>
            </p:nvSpPr>
            <p:spPr>
              <a:xfrm>
                <a:off x="3257506" y="4709391"/>
                <a:ext cx="283697" cy="27974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1426711" y="3124200"/>
                <a:ext cx="283697" cy="27974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6" name="Oval 235"/>
              <p:cNvSpPr/>
              <p:nvPr/>
            </p:nvSpPr>
            <p:spPr>
              <a:xfrm>
                <a:off x="1555321" y="4709391"/>
                <a:ext cx="283697" cy="27974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7" name="Oval 236"/>
              <p:cNvSpPr/>
              <p:nvPr/>
            </p:nvSpPr>
            <p:spPr>
              <a:xfrm>
                <a:off x="3594160" y="3734032"/>
                <a:ext cx="283697" cy="27974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8" name="Oval 237"/>
              <p:cNvSpPr/>
              <p:nvPr/>
            </p:nvSpPr>
            <p:spPr>
              <a:xfrm>
                <a:off x="2184184" y="4015337"/>
                <a:ext cx="283697" cy="27974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9" name="Oval 238"/>
              <p:cNvSpPr/>
              <p:nvPr/>
            </p:nvSpPr>
            <p:spPr>
              <a:xfrm>
                <a:off x="2748269" y="3198797"/>
                <a:ext cx="283697" cy="27974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0" name="Oval 239"/>
              <p:cNvSpPr/>
              <p:nvPr/>
            </p:nvSpPr>
            <p:spPr>
              <a:xfrm>
                <a:off x="467814" y="3916795"/>
                <a:ext cx="283697" cy="27974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1" name="Freeform 240"/>
              <p:cNvSpPr/>
              <p:nvPr/>
            </p:nvSpPr>
            <p:spPr>
              <a:xfrm>
                <a:off x="673967" y="3243556"/>
                <a:ext cx="760309" cy="676970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2" name="Freeform 241"/>
              <p:cNvSpPr/>
              <p:nvPr/>
            </p:nvSpPr>
            <p:spPr>
              <a:xfrm flipV="1">
                <a:off x="673967" y="4196535"/>
                <a:ext cx="881353" cy="673240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3" name="Freeform 242"/>
              <p:cNvSpPr/>
              <p:nvPr/>
            </p:nvSpPr>
            <p:spPr>
              <a:xfrm flipV="1">
                <a:off x="1706626" y="3198797"/>
                <a:ext cx="1115877" cy="27973"/>
              </a:xfrm>
              <a:custGeom>
                <a:avLst/>
                <a:gdLst>
                  <a:gd name="connsiteX0" fmla="*/ 0 w 1737360"/>
                  <a:gd name="connsiteY0" fmla="*/ 578192 h 578192"/>
                  <a:gd name="connsiteX1" fmla="*/ 1737360 w 1737360"/>
                  <a:gd name="connsiteY1" fmla="*/ 2120 h 5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37360" h="578192">
                    <a:moveTo>
                      <a:pt x="0" y="578192"/>
                    </a:moveTo>
                    <a:cubicBezTo>
                      <a:pt x="719328" y="274916"/>
                      <a:pt x="1438656" y="-28360"/>
                      <a:pt x="1737360" y="212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4" name="Freeform 243"/>
              <p:cNvSpPr/>
              <p:nvPr/>
            </p:nvSpPr>
            <p:spPr>
              <a:xfrm flipV="1">
                <a:off x="751511" y="4056665"/>
                <a:ext cx="1440237" cy="95679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5" name="Freeform 244"/>
              <p:cNvSpPr/>
              <p:nvPr/>
            </p:nvSpPr>
            <p:spPr>
              <a:xfrm flipH="1" flipV="1">
                <a:off x="751511" y="3403940"/>
                <a:ext cx="803809" cy="606102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sp>
            <p:nvSpPr>
              <p:cNvPr id="246" name="Freeform 245"/>
              <p:cNvSpPr/>
              <p:nvPr/>
            </p:nvSpPr>
            <p:spPr>
              <a:xfrm>
                <a:off x="1839018" y="4839936"/>
                <a:ext cx="1418487" cy="27973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7" name="Freeform 246"/>
              <p:cNvSpPr/>
              <p:nvPr/>
            </p:nvSpPr>
            <p:spPr>
              <a:xfrm rot="14380727" flipV="1">
                <a:off x="3353232" y="4060516"/>
                <a:ext cx="470506" cy="607724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8" name="Freeform 247"/>
              <p:cNvSpPr/>
              <p:nvPr/>
            </p:nvSpPr>
            <p:spPr>
              <a:xfrm>
                <a:off x="2444240" y="3879496"/>
                <a:ext cx="1149920" cy="215129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9" name="Freeform 248"/>
              <p:cNvSpPr/>
              <p:nvPr/>
            </p:nvSpPr>
            <p:spPr>
              <a:xfrm rot="9817204">
                <a:off x="1779431" y="4373967"/>
                <a:ext cx="615492" cy="329357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0" name="TextBox 249"/>
              <p:cNvSpPr txBox="1"/>
              <p:nvPr/>
            </p:nvSpPr>
            <p:spPr>
              <a:xfrm>
                <a:off x="463420" y="3195963"/>
                <a:ext cx="38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tx2"/>
                    </a:solidFill>
                  </a:rPr>
                  <a:t>u</a:t>
                </a:r>
                <a:r>
                  <a:rPr lang="en-US" b="1" baseline="-25000" dirty="0">
                    <a:solidFill>
                      <a:schemeClr val="tx2"/>
                    </a:solidFill>
                  </a:rPr>
                  <a:t>1</a:t>
                </a:r>
              </a:p>
            </p:txBody>
          </p:sp>
          <p:sp>
            <p:nvSpPr>
              <p:cNvPr id="251" name="TextBox 250"/>
              <p:cNvSpPr txBox="1"/>
              <p:nvPr/>
            </p:nvSpPr>
            <p:spPr>
              <a:xfrm>
                <a:off x="1371125" y="3548071"/>
                <a:ext cx="38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tx2"/>
                    </a:solidFill>
                  </a:rPr>
                  <a:t>u</a:t>
                </a:r>
                <a:r>
                  <a:rPr lang="en-US" b="1" baseline="-25000" dirty="0">
                    <a:solidFill>
                      <a:schemeClr val="tx2"/>
                    </a:solidFill>
                  </a:rPr>
                  <a:t>3</a:t>
                </a:r>
              </a:p>
            </p:txBody>
          </p:sp>
          <p:sp>
            <p:nvSpPr>
              <p:cNvPr id="252" name="TextBox 251"/>
              <p:cNvSpPr txBox="1"/>
              <p:nvPr/>
            </p:nvSpPr>
            <p:spPr>
              <a:xfrm>
                <a:off x="1966449" y="3457991"/>
                <a:ext cx="38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tx2"/>
                    </a:solidFill>
                  </a:rPr>
                  <a:t>u</a:t>
                </a:r>
                <a:r>
                  <a:rPr lang="en-US" b="1" baseline="-25000" dirty="0">
                    <a:solidFill>
                      <a:schemeClr val="tx2"/>
                    </a:solidFill>
                  </a:rPr>
                  <a:t>1</a:t>
                </a:r>
              </a:p>
            </p:txBody>
          </p:sp>
          <p:sp>
            <p:nvSpPr>
              <p:cNvPr id="253" name="TextBox 252"/>
              <p:cNvSpPr txBox="1"/>
              <p:nvPr/>
            </p:nvSpPr>
            <p:spPr>
              <a:xfrm>
                <a:off x="562424" y="4498577"/>
                <a:ext cx="38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tx2"/>
                    </a:solidFill>
                  </a:rPr>
                  <a:t>u</a:t>
                </a:r>
                <a:r>
                  <a:rPr lang="en-US" b="1" baseline="-25000" dirty="0">
                    <a:solidFill>
                      <a:schemeClr val="tx2"/>
                    </a:solidFill>
                  </a:rPr>
                  <a:t>5</a:t>
                </a:r>
              </a:p>
            </p:txBody>
          </p:sp>
          <p:sp>
            <p:nvSpPr>
              <p:cNvPr id="254" name="TextBox 253"/>
              <p:cNvSpPr txBox="1"/>
              <p:nvPr/>
            </p:nvSpPr>
            <p:spPr>
              <a:xfrm>
                <a:off x="1054121" y="4077179"/>
                <a:ext cx="38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tx2"/>
                    </a:solidFill>
                  </a:rPr>
                  <a:t>u</a:t>
                </a:r>
                <a:r>
                  <a:rPr lang="en-US" b="1" baseline="-25000" dirty="0">
                    <a:solidFill>
                      <a:schemeClr val="tx2"/>
                    </a:solidFill>
                  </a:rPr>
                  <a:t>4</a:t>
                </a:r>
              </a:p>
            </p:txBody>
          </p:sp>
          <p:sp>
            <p:nvSpPr>
              <p:cNvPr id="255" name="TextBox 254"/>
              <p:cNvSpPr txBox="1"/>
              <p:nvPr/>
            </p:nvSpPr>
            <p:spPr>
              <a:xfrm>
                <a:off x="2260006" y="4330836"/>
                <a:ext cx="38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tx2"/>
                    </a:solidFill>
                  </a:rPr>
                  <a:t>u</a:t>
                </a:r>
                <a:r>
                  <a:rPr lang="en-US" b="1" baseline="-25000" dirty="0">
                    <a:solidFill>
                      <a:schemeClr val="tx2"/>
                    </a:solidFill>
                  </a:rPr>
                  <a:t>8</a:t>
                </a:r>
              </a:p>
            </p:txBody>
          </p:sp>
          <p:sp>
            <p:nvSpPr>
              <p:cNvPr id="256" name="TextBox 255"/>
              <p:cNvSpPr txBox="1"/>
              <p:nvPr/>
            </p:nvSpPr>
            <p:spPr>
              <a:xfrm>
                <a:off x="2615794" y="3561567"/>
                <a:ext cx="38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tx2"/>
                    </a:solidFill>
                  </a:rPr>
                  <a:t>u</a:t>
                </a:r>
                <a:r>
                  <a:rPr lang="en-US" b="1" baseline="-25000" dirty="0">
                    <a:solidFill>
                      <a:schemeClr val="tx2"/>
                    </a:solidFill>
                  </a:rPr>
                  <a:t>7</a:t>
                </a:r>
              </a:p>
            </p:txBody>
          </p:sp>
          <p:sp>
            <p:nvSpPr>
              <p:cNvPr id="257" name="TextBox 256"/>
              <p:cNvSpPr txBox="1"/>
              <p:nvPr/>
            </p:nvSpPr>
            <p:spPr>
              <a:xfrm>
                <a:off x="3291178" y="3096424"/>
                <a:ext cx="38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tx2"/>
                    </a:solidFill>
                  </a:rPr>
                  <a:t>u</a:t>
                </a:r>
                <a:r>
                  <a:rPr lang="en-US" b="1" baseline="-25000" dirty="0">
                    <a:solidFill>
                      <a:schemeClr val="tx2"/>
                    </a:solidFill>
                  </a:rPr>
                  <a:t>6</a:t>
                </a:r>
              </a:p>
            </p:txBody>
          </p:sp>
          <p:sp>
            <p:nvSpPr>
              <p:cNvPr id="258" name="TextBox 257"/>
              <p:cNvSpPr txBox="1"/>
              <p:nvPr/>
            </p:nvSpPr>
            <p:spPr>
              <a:xfrm>
                <a:off x="2286438" y="4786507"/>
                <a:ext cx="38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tx2"/>
                    </a:solidFill>
                  </a:rPr>
                  <a:t>u</a:t>
                </a:r>
                <a:r>
                  <a:rPr lang="en-US" b="1" baseline="-25000" dirty="0">
                    <a:solidFill>
                      <a:schemeClr val="tx2"/>
                    </a:solidFill>
                  </a:rPr>
                  <a:t>9</a:t>
                </a:r>
              </a:p>
            </p:txBody>
          </p:sp>
          <p:sp>
            <p:nvSpPr>
              <p:cNvPr id="259" name="TextBox 258"/>
              <p:cNvSpPr txBox="1"/>
              <p:nvPr/>
            </p:nvSpPr>
            <p:spPr>
              <a:xfrm>
                <a:off x="3268608" y="4114800"/>
                <a:ext cx="4651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tx2"/>
                    </a:solidFill>
                  </a:rPr>
                  <a:t>u</a:t>
                </a:r>
                <a:r>
                  <a:rPr lang="en-US" b="1" baseline="-25000" dirty="0">
                    <a:solidFill>
                      <a:schemeClr val="tx2"/>
                    </a:solidFill>
                  </a:rPr>
                  <a:t>10</a:t>
                </a:r>
              </a:p>
            </p:txBody>
          </p:sp>
        </p:grpSp>
        <p:grpSp>
          <p:nvGrpSpPr>
            <p:cNvPr id="201" name="Group 200"/>
            <p:cNvGrpSpPr/>
            <p:nvPr/>
          </p:nvGrpSpPr>
          <p:grpSpPr>
            <a:xfrm>
              <a:off x="5088214" y="2880765"/>
              <a:ext cx="3428927" cy="2340359"/>
              <a:chOff x="463420" y="2815480"/>
              <a:chExt cx="3428927" cy="2340359"/>
            </a:xfrm>
          </p:grpSpPr>
          <p:sp>
            <p:nvSpPr>
              <p:cNvPr id="202" name="TextBox 201"/>
              <p:cNvSpPr txBox="1"/>
              <p:nvPr/>
            </p:nvSpPr>
            <p:spPr>
              <a:xfrm>
                <a:off x="2047947" y="2815480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tx2"/>
                    </a:solidFill>
                  </a:rPr>
                  <a:t>w</a:t>
                </a:r>
                <a:r>
                  <a:rPr lang="en-US" b="1" baseline="-25000" dirty="0">
                    <a:solidFill>
                      <a:schemeClr val="tx2"/>
                    </a:solidFill>
                  </a:rPr>
                  <a:t>2</a:t>
                </a:r>
              </a:p>
            </p:txBody>
          </p:sp>
          <p:sp>
            <p:nvSpPr>
              <p:cNvPr id="203" name="Freeform 202"/>
              <p:cNvSpPr/>
              <p:nvPr/>
            </p:nvSpPr>
            <p:spPr>
              <a:xfrm flipH="1">
                <a:off x="1649116" y="3316122"/>
                <a:ext cx="625921" cy="856519"/>
              </a:xfrm>
              <a:custGeom>
                <a:avLst/>
                <a:gdLst>
                  <a:gd name="connsiteX0" fmla="*/ 0 w 1737360"/>
                  <a:gd name="connsiteY0" fmla="*/ 578192 h 578192"/>
                  <a:gd name="connsiteX1" fmla="*/ 1737360 w 1737360"/>
                  <a:gd name="connsiteY1" fmla="*/ 2120 h 5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37360" h="578192">
                    <a:moveTo>
                      <a:pt x="0" y="578192"/>
                    </a:moveTo>
                    <a:cubicBezTo>
                      <a:pt x="719328" y="274916"/>
                      <a:pt x="1438656" y="-28360"/>
                      <a:pt x="1737360" y="212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4" name="Freeform 203"/>
              <p:cNvSpPr/>
              <p:nvPr/>
            </p:nvSpPr>
            <p:spPr>
              <a:xfrm rot="3502611">
                <a:off x="2902105" y="3395080"/>
                <a:ext cx="828626" cy="319596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5" name="Oval 204"/>
              <p:cNvSpPr/>
              <p:nvPr/>
            </p:nvSpPr>
            <p:spPr>
              <a:xfrm>
                <a:off x="3257506" y="4709391"/>
                <a:ext cx="283697" cy="27974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6" name="Oval 205"/>
              <p:cNvSpPr/>
              <p:nvPr/>
            </p:nvSpPr>
            <p:spPr>
              <a:xfrm>
                <a:off x="1426711" y="3124200"/>
                <a:ext cx="283697" cy="27974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7" name="Oval 206"/>
              <p:cNvSpPr/>
              <p:nvPr/>
            </p:nvSpPr>
            <p:spPr>
              <a:xfrm>
                <a:off x="1555321" y="4709391"/>
                <a:ext cx="283697" cy="27974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8" name="Oval 207"/>
              <p:cNvSpPr/>
              <p:nvPr/>
            </p:nvSpPr>
            <p:spPr>
              <a:xfrm>
                <a:off x="3594160" y="3734032"/>
                <a:ext cx="283697" cy="27974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9" name="Oval 208"/>
              <p:cNvSpPr/>
              <p:nvPr/>
            </p:nvSpPr>
            <p:spPr>
              <a:xfrm>
                <a:off x="2184184" y="4015337"/>
                <a:ext cx="283697" cy="27974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0" name="Oval 209"/>
              <p:cNvSpPr/>
              <p:nvPr/>
            </p:nvSpPr>
            <p:spPr>
              <a:xfrm>
                <a:off x="2748269" y="3198797"/>
                <a:ext cx="283697" cy="27974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1" name="Oval 210"/>
              <p:cNvSpPr/>
              <p:nvPr/>
            </p:nvSpPr>
            <p:spPr>
              <a:xfrm>
                <a:off x="467814" y="3916795"/>
                <a:ext cx="283697" cy="27974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2" name="Freeform 211"/>
              <p:cNvSpPr/>
              <p:nvPr/>
            </p:nvSpPr>
            <p:spPr>
              <a:xfrm>
                <a:off x="673967" y="3243556"/>
                <a:ext cx="760309" cy="676970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3" name="Freeform 212"/>
              <p:cNvSpPr/>
              <p:nvPr/>
            </p:nvSpPr>
            <p:spPr>
              <a:xfrm flipV="1">
                <a:off x="673967" y="4196535"/>
                <a:ext cx="881353" cy="673240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4" name="Freeform 213"/>
              <p:cNvSpPr/>
              <p:nvPr/>
            </p:nvSpPr>
            <p:spPr>
              <a:xfrm flipV="1">
                <a:off x="1706626" y="3198797"/>
                <a:ext cx="1115877" cy="27973"/>
              </a:xfrm>
              <a:custGeom>
                <a:avLst/>
                <a:gdLst>
                  <a:gd name="connsiteX0" fmla="*/ 0 w 1737360"/>
                  <a:gd name="connsiteY0" fmla="*/ 578192 h 578192"/>
                  <a:gd name="connsiteX1" fmla="*/ 1737360 w 1737360"/>
                  <a:gd name="connsiteY1" fmla="*/ 2120 h 5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37360" h="578192">
                    <a:moveTo>
                      <a:pt x="0" y="578192"/>
                    </a:moveTo>
                    <a:cubicBezTo>
                      <a:pt x="719328" y="274916"/>
                      <a:pt x="1438656" y="-28360"/>
                      <a:pt x="1737360" y="212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5" name="Freeform 214"/>
              <p:cNvSpPr/>
              <p:nvPr/>
            </p:nvSpPr>
            <p:spPr>
              <a:xfrm flipV="1">
                <a:off x="751511" y="4056665"/>
                <a:ext cx="1440237" cy="95679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6" name="Freeform 215"/>
              <p:cNvSpPr/>
              <p:nvPr/>
            </p:nvSpPr>
            <p:spPr>
              <a:xfrm flipH="1" flipV="1">
                <a:off x="751511" y="3403940"/>
                <a:ext cx="803809" cy="606102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sp>
            <p:nvSpPr>
              <p:cNvPr id="217" name="Freeform 216"/>
              <p:cNvSpPr/>
              <p:nvPr/>
            </p:nvSpPr>
            <p:spPr>
              <a:xfrm>
                <a:off x="1839018" y="4839936"/>
                <a:ext cx="1418487" cy="27973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8" name="Freeform 217"/>
              <p:cNvSpPr/>
              <p:nvPr/>
            </p:nvSpPr>
            <p:spPr>
              <a:xfrm rot="14380727" flipV="1">
                <a:off x="3353232" y="4060516"/>
                <a:ext cx="470506" cy="607724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9" name="Freeform 218"/>
              <p:cNvSpPr/>
              <p:nvPr/>
            </p:nvSpPr>
            <p:spPr>
              <a:xfrm>
                <a:off x="2444240" y="3879496"/>
                <a:ext cx="1149920" cy="215129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0" name="Freeform 219"/>
              <p:cNvSpPr/>
              <p:nvPr/>
            </p:nvSpPr>
            <p:spPr>
              <a:xfrm rot="9817204">
                <a:off x="1779431" y="4373967"/>
                <a:ext cx="615492" cy="329357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1" name="TextBox 220"/>
              <p:cNvSpPr txBox="1"/>
              <p:nvPr/>
            </p:nvSpPr>
            <p:spPr>
              <a:xfrm>
                <a:off x="463420" y="3195963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tx2"/>
                    </a:solidFill>
                  </a:rPr>
                  <a:t>w</a:t>
                </a:r>
                <a:r>
                  <a:rPr lang="en-US" b="1" baseline="-25000" dirty="0">
                    <a:solidFill>
                      <a:schemeClr val="tx2"/>
                    </a:solidFill>
                  </a:rPr>
                  <a:t>1</a:t>
                </a:r>
              </a:p>
            </p:txBody>
          </p:sp>
          <p:sp>
            <p:nvSpPr>
              <p:cNvPr id="222" name="TextBox 221"/>
              <p:cNvSpPr txBox="1"/>
              <p:nvPr/>
            </p:nvSpPr>
            <p:spPr>
              <a:xfrm>
                <a:off x="1371125" y="3548071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tx2"/>
                    </a:solidFill>
                  </a:rPr>
                  <a:t>w</a:t>
                </a:r>
                <a:r>
                  <a:rPr lang="en-US" b="1" baseline="-25000" dirty="0">
                    <a:solidFill>
                      <a:schemeClr val="tx2"/>
                    </a:solidFill>
                  </a:rPr>
                  <a:t>3</a:t>
                </a:r>
              </a:p>
            </p:txBody>
          </p:sp>
          <p:sp>
            <p:nvSpPr>
              <p:cNvPr id="223" name="TextBox 222"/>
              <p:cNvSpPr txBox="1"/>
              <p:nvPr/>
            </p:nvSpPr>
            <p:spPr>
              <a:xfrm>
                <a:off x="1966449" y="3457991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tx2"/>
                    </a:solidFill>
                  </a:rPr>
                  <a:t>w</a:t>
                </a:r>
                <a:r>
                  <a:rPr lang="en-US" b="1" baseline="-25000" dirty="0">
                    <a:solidFill>
                      <a:schemeClr val="tx2"/>
                    </a:solidFill>
                  </a:rPr>
                  <a:t>1</a:t>
                </a:r>
              </a:p>
            </p:txBody>
          </p:sp>
          <p:sp>
            <p:nvSpPr>
              <p:cNvPr id="224" name="TextBox 223"/>
              <p:cNvSpPr txBox="1"/>
              <p:nvPr/>
            </p:nvSpPr>
            <p:spPr>
              <a:xfrm>
                <a:off x="562424" y="4498577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tx2"/>
                    </a:solidFill>
                  </a:rPr>
                  <a:t>w</a:t>
                </a:r>
                <a:r>
                  <a:rPr lang="en-US" b="1" baseline="-25000" dirty="0">
                    <a:solidFill>
                      <a:schemeClr val="tx2"/>
                    </a:solidFill>
                  </a:rPr>
                  <a:t>5</a:t>
                </a:r>
              </a:p>
            </p:txBody>
          </p:sp>
          <p:sp>
            <p:nvSpPr>
              <p:cNvPr id="225" name="TextBox 224"/>
              <p:cNvSpPr txBox="1"/>
              <p:nvPr/>
            </p:nvSpPr>
            <p:spPr>
              <a:xfrm>
                <a:off x="1054121" y="4077179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tx2"/>
                    </a:solidFill>
                  </a:rPr>
                  <a:t>w</a:t>
                </a:r>
                <a:r>
                  <a:rPr lang="en-US" b="1" baseline="-25000" dirty="0">
                    <a:solidFill>
                      <a:schemeClr val="tx2"/>
                    </a:solidFill>
                  </a:rPr>
                  <a:t>4</a:t>
                </a:r>
              </a:p>
            </p:txBody>
          </p:sp>
          <p:sp>
            <p:nvSpPr>
              <p:cNvPr id="226" name="TextBox 225"/>
              <p:cNvSpPr txBox="1"/>
              <p:nvPr/>
            </p:nvSpPr>
            <p:spPr>
              <a:xfrm>
                <a:off x="2260006" y="4330836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tx2"/>
                    </a:solidFill>
                  </a:rPr>
                  <a:t>w</a:t>
                </a:r>
                <a:r>
                  <a:rPr lang="en-US" b="1" baseline="-25000" dirty="0">
                    <a:solidFill>
                      <a:schemeClr val="tx2"/>
                    </a:solidFill>
                  </a:rPr>
                  <a:t>8</a:t>
                </a:r>
              </a:p>
            </p:txBody>
          </p:sp>
          <p:sp>
            <p:nvSpPr>
              <p:cNvPr id="227" name="TextBox 226"/>
              <p:cNvSpPr txBox="1"/>
              <p:nvPr/>
            </p:nvSpPr>
            <p:spPr>
              <a:xfrm>
                <a:off x="2615794" y="3561567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tx2"/>
                    </a:solidFill>
                  </a:rPr>
                  <a:t>w</a:t>
                </a:r>
                <a:r>
                  <a:rPr lang="en-US" b="1" baseline="-25000" dirty="0">
                    <a:solidFill>
                      <a:schemeClr val="tx2"/>
                    </a:solidFill>
                  </a:rPr>
                  <a:t>7</a:t>
                </a:r>
              </a:p>
            </p:txBody>
          </p:sp>
          <p:sp>
            <p:nvSpPr>
              <p:cNvPr id="228" name="TextBox 227"/>
              <p:cNvSpPr txBox="1"/>
              <p:nvPr/>
            </p:nvSpPr>
            <p:spPr>
              <a:xfrm>
                <a:off x="3291178" y="3096424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tx2"/>
                    </a:solidFill>
                  </a:rPr>
                  <a:t>w</a:t>
                </a:r>
                <a:r>
                  <a:rPr lang="en-US" b="1" baseline="-25000" dirty="0">
                    <a:solidFill>
                      <a:schemeClr val="tx2"/>
                    </a:solidFill>
                  </a:rPr>
                  <a:t>6</a:t>
                </a:r>
              </a:p>
            </p:txBody>
          </p:sp>
          <p:sp>
            <p:nvSpPr>
              <p:cNvPr id="229" name="TextBox 228"/>
              <p:cNvSpPr txBox="1"/>
              <p:nvPr/>
            </p:nvSpPr>
            <p:spPr>
              <a:xfrm>
                <a:off x="2286438" y="4786507"/>
                <a:ext cx="4347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tx2"/>
                    </a:solidFill>
                  </a:rPr>
                  <a:t>w</a:t>
                </a:r>
                <a:r>
                  <a:rPr lang="en-US" b="1" baseline="-25000" dirty="0">
                    <a:solidFill>
                      <a:schemeClr val="tx2"/>
                    </a:solidFill>
                  </a:rPr>
                  <a:t>9</a:t>
                </a:r>
              </a:p>
            </p:txBody>
          </p:sp>
          <p:sp>
            <p:nvSpPr>
              <p:cNvPr id="230" name="TextBox 229"/>
              <p:cNvSpPr txBox="1"/>
              <p:nvPr/>
            </p:nvSpPr>
            <p:spPr>
              <a:xfrm>
                <a:off x="3268608" y="4114800"/>
                <a:ext cx="5132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tx2"/>
                    </a:solidFill>
                  </a:rPr>
                  <a:t>w</a:t>
                </a:r>
                <a:r>
                  <a:rPr lang="en-US" b="1" baseline="-25000" dirty="0">
                    <a:solidFill>
                      <a:schemeClr val="tx2"/>
                    </a:solidFill>
                  </a:rPr>
                  <a:t>10</a:t>
                </a:r>
              </a:p>
            </p:txBody>
          </p:sp>
        </p:grpSp>
      </p:grpSp>
      <p:sp>
        <p:nvSpPr>
          <p:cNvPr id="260" name="TextBox 259"/>
          <p:cNvSpPr txBox="1"/>
          <p:nvPr/>
        </p:nvSpPr>
        <p:spPr>
          <a:xfrm>
            <a:off x="457201" y="1219200"/>
            <a:ext cx="36720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Is a traffic class forwarded in the same manner, before and after a configuration change?</a:t>
            </a:r>
          </a:p>
        </p:txBody>
      </p:sp>
      <p:sp>
        <p:nvSpPr>
          <p:cNvPr id="261" name="TextBox 260"/>
          <p:cNvSpPr txBox="1"/>
          <p:nvPr/>
        </p:nvSpPr>
        <p:spPr>
          <a:xfrm>
            <a:off x="5217029" y="1487661"/>
            <a:ext cx="3823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Are ARCs the same ? </a:t>
            </a:r>
          </a:p>
        </p:txBody>
      </p:sp>
      <p:sp>
        <p:nvSpPr>
          <p:cNvPr id="262" name="TextBox 261"/>
          <p:cNvSpPr txBox="1"/>
          <p:nvPr/>
        </p:nvSpPr>
        <p:spPr>
          <a:xfrm>
            <a:off x="4286343" y="1219200"/>
            <a:ext cx="5565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::</a:t>
            </a:r>
          </a:p>
        </p:txBody>
      </p:sp>
    </p:spTree>
    <p:extLst>
      <p:ext uri="{BB962C8B-B14F-4D97-AF65-F5344CB8AC3E}">
        <p14:creationId xmlns:p14="http://schemas.microsoft.com/office/powerpoint/2010/main" val="98999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60" grpId="0"/>
      <p:bldP spid="261" grpId="0"/>
      <p:bldP spid="26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properties we can verify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Always isolated: Traffic of different tenants are always isolated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Always traverse waypoints: Traffic between hosts always traverse waypoints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6D29E-3DDF-490D-A3AB-9C026CB0DE26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5" name="Group 98"/>
          <p:cNvGrpSpPr/>
          <p:nvPr/>
        </p:nvGrpSpPr>
        <p:grpSpPr>
          <a:xfrm>
            <a:off x="3217206" y="5067282"/>
            <a:ext cx="2971801" cy="819628"/>
            <a:chOff x="4461149" y="4539916"/>
            <a:chExt cx="4388880" cy="1022684"/>
          </a:xfrm>
        </p:grpSpPr>
        <p:pic>
          <p:nvPicPr>
            <p:cNvPr id="6" name="Picture 5" descr="middlebox_ips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73619" y="4572000"/>
              <a:ext cx="993981" cy="990600"/>
            </a:xfrm>
            <a:prstGeom prst="rect">
              <a:avLst/>
            </a:prstGeom>
          </p:spPr>
        </p:pic>
        <p:pic>
          <p:nvPicPr>
            <p:cNvPr id="7" name="Picture 6" descr="desktop-and-monitor1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61149" y="4572000"/>
              <a:ext cx="1337109" cy="920473"/>
            </a:xfrm>
            <a:prstGeom prst="rect">
              <a:avLst/>
            </a:prstGeom>
          </p:spPr>
        </p:pic>
        <p:pic>
          <p:nvPicPr>
            <p:cNvPr id="8" name="Picture 7" descr="desktop1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flipH="1">
              <a:off x="7943651" y="4539916"/>
              <a:ext cx="906378" cy="946483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5794938" y="5029200"/>
              <a:ext cx="2421225" cy="0"/>
            </a:xfrm>
            <a:prstGeom prst="line">
              <a:avLst/>
            </a:prstGeom>
            <a:ln w="50800">
              <a:headEnd type="non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" name="Group 78"/>
          <p:cNvGrpSpPr/>
          <p:nvPr/>
        </p:nvGrpSpPr>
        <p:grpSpPr>
          <a:xfrm>
            <a:off x="4072670" y="1882526"/>
            <a:ext cx="2480531" cy="1523231"/>
            <a:chOff x="1232179" y="3962400"/>
            <a:chExt cx="3001441" cy="2027420"/>
          </a:xfrm>
        </p:grpSpPr>
        <p:grpSp>
          <p:nvGrpSpPr>
            <p:cNvPr id="11" name="Group 70"/>
            <p:cNvGrpSpPr/>
            <p:nvPr/>
          </p:nvGrpSpPr>
          <p:grpSpPr>
            <a:xfrm>
              <a:off x="1506894" y="4033581"/>
              <a:ext cx="2089011" cy="919418"/>
              <a:chOff x="1200491" y="4338382"/>
              <a:chExt cx="2089011" cy="919418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V="1">
                <a:off x="1676400" y="4648200"/>
                <a:ext cx="819491" cy="228600"/>
              </a:xfrm>
              <a:prstGeom prst="straightConnector1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" name="Picture 19" descr="desktop1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200491" y="4566983"/>
                <a:ext cx="661545" cy="690817"/>
              </a:xfrm>
              <a:prstGeom prst="rect">
                <a:avLst/>
              </a:prstGeom>
            </p:spPr>
          </p:pic>
          <p:pic>
            <p:nvPicPr>
              <p:cNvPr id="21" name="Picture 20" descr="desktop-and-monitor1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2285999" y="4338382"/>
                <a:ext cx="1003503" cy="690817"/>
              </a:xfrm>
              <a:prstGeom prst="rect">
                <a:avLst/>
              </a:prstGeom>
            </p:spPr>
          </p:pic>
        </p:grpSp>
        <p:pic>
          <p:nvPicPr>
            <p:cNvPr id="13" name="Picture 2" descr="C:\Users\agember\Documents\Dropbox\clipart\picket_fence_white.png"/>
            <p:cNvPicPr>
              <a:picLocks noChangeAspect="1" noChangeArrowheads="1"/>
            </p:cNvPicPr>
            <p:nvPr/>
          </p:nvPicPr>
          <p:blipFill>
            <a:blip r:embed="rId5" cstate="print"/>
            <a:srcRect r="22203"/>
            <a:stretch>
              <a:fillRect/>
            </a:stretch>
          </p:blipFill>
          <p:spPr bwMode="auto">
            <a:xfrm>
              <a:off x="2514358" y="3962400"/>
              <a:ext cx="1719262" cy="1447800"/>
            </a:xfrm>
            <a:prstGeom prst="rect">
              <a:avLst/>
            </a:prstGeom>
            <a:noFill/>
          </p:spPr>
        </p:pic>
        <p:pic>
          <p:nvPicPr>
            <p:cNvPr id="14" name="Picture 2" descr="C:\Users\agember\Documents\Dropbox\clipart\picket_fence_white.png"/>
            <p:cNvPicPr>
              <a:picLocks noChangeAspect="1" noChangeArrowheads="1"/>
            </p:cNvPicPr>
            <p:nvPr/>
          </p:nvPicPr>
          <p:blipFill>
            <a:blip r:embed="rId5" cstate="print"/>
            <a:srcRect l="30964"/>
            <a:stretch>
              <a:fillRect/>
            </a:stretch>
          </p:blipFill>
          <p:spPr bwMode="auto">
            <a:xfrm>
              <a:off x="1232179" y="4542020"/>
              <a:ext cx="1525648" cy="1447800"/>
            </a:xfrm>
            <a:prstGeom prst="rect">
              <a:avLst/>
            </a:prstGeom>
            <a:noFill/>
          </p:spPr>
        </p:pic>
        <p:grpSp>
          <p:nvGrpSpPr>
            <p:cNvPr id="15" name="Group 67"/>
            <p:cNvGrpSpPr/>
            <p:nvPr/>
          </p:nvGrpSpPr>
          <p:grpSpPr>
            <a:xfrm>
              <a:off x="2040294" y="4947982"/>
              <a:ext cx="2089011" cy="919417"/>
              <a:chOff x="1200491" y="4338383"/>
              <a:chExt cx="2089011" cy="919417"/>
            </a:xfrm>
          </p:grpSpPr>
          <p:cxnSp>
            <p:nvCxnSpPr>
              <p:cNvPr id="16" name="Straight Arrow Connector 15"/>
              <p:cNvCxnSpPr/>
              <p:nvPr/>
            </p:nvCxnSpPr>
            <p:spPr>
              <a:xfrm flipV="1">
                <a:off x="1676400" y="4648201"/>
                <a:ext cx="836597" cy="228599"/>
              </a:xfrm>
              <a:prstGeom prst="straightConnector1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7" name="Picture 16" descr="desktop1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200491" y="4566983"/>
                <a:ext cx="661545" cy="690817"/>
              </a:xfrm>
              <a:prstGeom prst="rect">
                <a:avLst/>
              </a:prstGeom>
            </p:spPr>
          </p:pic>
          <p:pic>
            <p:nvPicPr>
              <p:cNvPr id="18" name="Picture 17" descr="desktop-and-monitor1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 flipH="1">
                <a:off x="2285999" y="4338383"/>
                <a:ext cx="1003503" cy="69081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1266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84352"/>
            <a:ext cx="8229600" cy="4754563"/>
          </a:xfrm>
        </p:spPr>
        <p:txBody>
          <a:bodyPr/>
          <a:lstStyle/>
          <a:p>
            <a:r>
              <a:rPr lang="en-US" dirty="0"/>
              <a:t>ARC </a:t>
            </a:r>
            <a:r>
              <a:rPr lang="en-US" dirty="0" smtClean="0"/>
              <a:t>construction performance</a:t>
            </a:r>
            <a:endParaRPr lang="en-US" dirty="0"/>
          </a:p>
          <a:p>
            <a:r>
              <a:rPr lang="en-US" dirty="0"/>
              <a:t>ARC </a:t>
            </a:r>
            <a:r>
              <a:rPr lang="en-US" dirty="0" smtClean="0"/>
              <a:t>verification performance</a:t>
            </a:r>
            <a:endParaRPr lang="en-US" dirty="0"/>
          </a:p>
          <a:p>
            <a:r>
              <a:rPr lang="en-US" dirty="0"/>
              <a:t>ARC fidelity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6D29E-3DDF-490D-A3AB-9C026CB0DE2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98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</a:t>
            </a:r>
            <a:r>
              <a:rPr lang="en-US" dirty="0" smtClean="0"/>
              <a:t>configurations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Configurations from 314 data</a:t>
            </a:r>
            <a:br>
              <a:rPr lang="en-US" dirty="0"/>
            </a:br>
            <a:r>
              <a:rPr lang="en-US" dirty="0"/>
              <a:t>center networks operated by a</a:t>
            </a:r>
            <a:br>
              <a:rPr lang="en-US" dirty="0"/>
            </a:br>
            <a:r>
              <a:rPr lang="en-US" dirty="0"/>
              <a:t>large online service provider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6D29E-3DDF-490D-A3AB-9C026CB0DE26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 descr="arc_net_siz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44176" y="3505202"/>
            <a:ext cx="3023027" cy="2588059"/>
          </a:xfrm>
          <a:prstGeom prst="rect">
            <a:avLst/>
          </a:prstGeom>
        </p:spPr>
      </p:pic>
      <p:pic>
        <p:nvPicPr>
          <p:cNvPr id="6" name="Picture 5" descr="arc_traffic_classe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3003" y="3505200"/>
            <a:ext cx="2788705" cy="24384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446532" y="1828800"/>
            <a:ext cx="868671" cy="685800"/>
            <a:chOff x="6553200" y="3352800"/>
            <a:chExt cx="868671" cy="685800"/>
          </a:xfrm>
        </p:grpSpPr>
        <p:pic>
          <p:nvPicPr>
            <p:cNvPr id="8" name="Picture 7" descr="format-justify-fill-4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53200" y="3352800"/>
              <a:ext cx="487671" cy="487671"/>
            </a:xfrm>
            <a:prstGeom prst="rect">
              <a:avLst/>
            </a:prstGeom>
          </p:spPr>
        </p:pic>
        <p:pic>
          <p:nvPicPr>
            <p:cNvPr id="9" name="Picture 8" descr="format-justify-fill-4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75129" y="3429000"/>
              <a:ext cx="487671" cy="487671"/>
            </a:xfrm>
            <a:prstGeom prst="rect">
              <a:avLst/>
            </a:prstGeom>
          </p:spPr>
        </p:pic>
        <p:pic>
          <p:nvPicPr>
            <p:cNvPr id="10" name="Picture 9" descr="format-justify-fill-4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27529" y="3505200"/>
              <a:ext cx="487671" cy="487671"/>
            </a:xfrm>
            <a:prstGeom prst="rect">
              <a:avLst/>
            </a:prstGeom>
          </p:spPr>
        </p:pic>
        <p:pic>
          <p:nvPicPr>
            <p:cNvPr id="11" name="Picture 10" descr="format-justify-fill-4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34200" y="3550929"/>
              <a:ext cx="487671" cy="487671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7437132" y="1828800"/>
            <a:ext cx="868671" cy="685800"/>
            <a:chOff x="6553200" y="3352800"/>
            <a:chExt cx="868671" cy="685800"/>
          </a:xfrm>
        </p:grpSpPr>
        <p:pic>
          <p:nvPicPr>
            <p:cNvPr id="13" name="Picture 12" descr="format-justify-fill-4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53200" y="3352800"/>
              <a:ext cx="487671" cy="487671"/>
            </a:xfrm>
            <a:prstGeom prst="rect">
              <a:avLst/>
            </a:prstGeom>
          </p:spPr>
        </p:pic>
        <p:pic>
          <p:nvPicPr>
            <p:cNvPr id="14" name="Picture 13" descr="format-justify-fill-4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75129" y="3429000"/>
              <a:ext cx="487671" cy="487671"/>
            </a:xfrm>
            <a:prstGeom prst="rect">
              <a:avLst/>
            </a:prstGeom>
          </p:spPr>
        </p:pic>
        <p:pic>
          <p:nvPicPr>
            <p:cNvPr id="15" name="Picture 14" descr="format-justify-fill-4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27529" y="3505200"/>
              <a:ext cx="487671" cy="487671"/>
            </a:xfrm>
            <a:prstGeom prst="rect">
              <a:avLst/>
            </a:prstGeom>
          </p:spPr>
        </p:pic>
        <p:pic>
          <p:nvPicPr>
            <p:cNvPr id="16" name="Picture 15" descr="format-justify-fill-4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34200" y="3550929"/>
              <a:ext cx="487671" cy="487671"/>
            </a:xfrm>
            <a:prstGeom prst="rect">
              <a:avLst/>
            </a:prstGeom>
          </p:spPr>
        </p:pic>
      </p:grpSp>
      <p:sp>
        <p:nvSpPr>
          <p:cNvPr id="17" name="Rounded Rectangle 16"/>
          <p:cNvSpPr/>
          <p:nvPr/>
        </p:nvSpPr>
        <p:spPr>
          <a:xfrm>
            <a:off x="1066800" y="3276602"/>
            <a:ext cx="3505200" cy="2849563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4693929" y="3276602"/>
            <a:ext cx="3505200" cy="2849563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16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</a:t>
            </a:r>
            <a:r>
              <a:rPr lang="en-US" dirty="0" smtClean="0"/>
              <a:t>onfiguration </a:t>
            </a:r>
            <a:r>
              <a:rPr lang="en-US" dirty="0"/>
              <a:t>errors are common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343400" cy="4525963"/>
          </a:xfrm>
        </p:spPr>
        <p:txBody>
          <a:bodyPr/>
          <a:lstStyle/>
          <a:p>
            <a:r>
              <a:rPr lang="en-US" dirty="0" smtClean="0"/>
              <a:t>Multiple routing </a:t>
            </a:r>
            <a:r>
              <a:rPr lang="en-US" dirty="0"/>
              <a:t>p</a:t>
            </a:r>
            <a:r>
              <a:rPr lang="en-US" dirty="0" smtClean="0"/>
              <a:t>rotocols</a:t>
            </a:r>
          </a:p>
          <a:p>
            <a:r>
              <a:rPr lang="en-US" dirty="0" smtClean="0"/>
              <a:t>Routing process priorities</a:t>
            </a:r>
          </a:p>
          <a:p>
            <a:r>
              <a:rPr lang="en-US" dirty="0" smtClean="0"/>
              <a:t>Route exchange</a:t>
            </a:r>
          </a:p>
          <a:p>
            <a:r>
              <a:rPr lang="en-US" dirty="0" smtClean="0"/>
              <a:t>Traffic Selectivity</a:t>
            </a:r>
          </a:p>
          <a:p>
            <a:pPr lvl="1"/>
            <a:r>
              <a:rPr lang="en-US" dirty="0" smtClean="0"/>
              <a:t>Route Filters</a:t>
            </a:r>
          </a:p>
          <a:p>
            <a:pPr lvl="1"/>
            <a:r>
              <a:rPr lang="en-US" dirty="0" smtClean="0"/>
              <a:t>ACLs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6D29E-3DDF-490D-A3AB-9C026CB0DE26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69" y="1600203"/>
            <a:ext cx="4505740" cy="411710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28264" y="2286000"/>
            <a:ext cx="619539" cy="2743200"/>
            <a:chOff x="828261" y="2286000"/>
            <a:chExt cx="619539" cy="2743200"/>
          </a:xfrm>
        </p:grpSpPr>
        <p:sp>
          <p:nvSpPr>
            <p:cNvPr id="7" name="Rectangle 6"/>
            <p:cNvSpPr/>
            <p:nvPr/>
          </p:nvSpPr>
          <p:spPr>
            <a:xfrm>
              <a:off x="838200" y="2286000"/>
              <a:ext cx="609600" cy="304800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28261" y="3505200"/>
              <a:ext cx="609600" cy="304800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8261" y="4724400"/>
              <a:ext cx="609600" cy="304800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142568" y="4191000"/>
            <a:ext cx="1533832" cy="304800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31995" y="2743202"/>
            <a:ext cx="1444407" cy="566515"/>
            <a:chOff x="231994" y="2743200"/>
            <a:chExt cx="1444406" cy="566515"/>
          </a:xfrm>
        </p:grpSpPr>
        <p:sp>
          <p:nvSpPr>
            <p:cNvPr id="16" name="Rectangle 15"/>
            <p:cNvSpPr/>
            <p:nvPr/>
          </p:nvSpPr>
          <p:spPr>
            <a:xfrm>
              <a:off x="235388" y="2743200"/>
              <a:ext cx="1212412" cy="304800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31994" y="3009900"/>
              <a:ext cx="1444406" cy="299815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42568" y="1540561"/>
            <a:ext cx="4500824" cy="1477621"/>
            <a:chOff x="142568" y="1540558"/>
            <a:chExt cx="4500824" cy="1477621"/>
          </a:xfrm>
        </p:grpSpPr>
        <p:sp>
          <p:nvSpPr>
            <p:cNvPr id="18" name="Rectangle 17"/>
            <p:cNvSpPr/>
            <p:nvPr/>
          </p:nvSpPr>
          <p:spPr>
            <a:xfrm>
              <a:off x="142568" y="1540558"/>
              <a:ext cx="3210232" cy="288242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433160" y="2729937"/>
              <a:ext cx="3210232" cy="288242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</a:t>
              </a:r>
            </a:p>
          </p:txBody>
        </p:sp>
      </p:grpSp>
      <p:sp>
        <p:nvSpPr>
          <p:cNvPr id="14" name="Rounded Rectangle 53"/>
          <p:cNvSpPr/>
          <p:nvPr/>
        </p:nvSpPr>
        <p:spPr>
          <a:xfrm>
            <a:off x="969819" y="4876800"/>
            <a:ext cx="7204364" cy="9452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Human errors are unavoidable</a:t>
            </a:r>
          </a:p>
        </p:txBody>
      </p:sp>
    </p:spTree>
    <p:extLst>
      <p:ext uri="{BB962C8B-B14F-4D97-AF65-F5344CB8AC3E}">
        <p14:creationId xmlns:p14="http://schemas.microsoft.com/office/powerpoint/2010/main" val="181508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5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tg_gen_tim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371600"/>
            <a:ext cx="8763000" cy="22413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 </a:t>
            </a:r>
            <a:r>
              <a:rPr lang="en-US" dirty="0"/>
              <a:t>to generate ARC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84574-CF62-402F-8DCE-5D6FB85BAC01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85972" y="4419603"/>
            <a:ext cx="7696200" cy="813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Fast (&lt;10 seconds) even for large networks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1175459" y="2307602"/>
            <a:ext cx="28959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Time to build ARCs (seconds)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94600" y="3407267"/>
            <a:ext cx="25548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Networks (sorted by size)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76603" y="1371600"/>
            <a:ext cx="28776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Parse configurations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76603" y="1688069"/>
            <a:ext cx="28776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Build ARC from scratch</a:t>
            </a:r>
          </a:p>
        </p:txBody>
      </p:sp>
      <p:sp>
        <p:nvSpPr>
          <p:cNvPr id="5" name="Rectangle 4"/>
          <p:cNvSpPr/>
          <p:nvPr/>
        </p:nvSpPr>
        <p:spPr>
          <a:xfrm>
            <a:off x="2809528" y="1444144"/>
            <a:ext cx="400751" cy="2207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809528" y="1752603"/>
            <a:ext cx="400751" cy="2207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rc_verify_block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1" y="1295400"/>
            <a:ext cx="3020044" cy="2590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</a:t>
            </a:r>
            <a:r>
              <a:rPr lang="en-US" dirty="0"/>
              <a:t>to verify ARC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32665" y="6391845"/>
            <a:ext cx="2133600" cy="365125"/>
          </a:xfrm>
        </p:spPr>
        <p:txBody>
          <a:bodyPr/>
          <a:lstStyle/>
          <a:p>
            <a:fld id="{EFC84574-CF62-402F-8DCE-5D6FB85BAC01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3" y="3810003"/>
            <a:ext cx="32533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/>
              <a:t>Always blocked</a:t>
            </a:r>
          </a:p>
          <a:p>
            <a:pPr algn="ctr"/>
            <a:r>
              <a:rPr lang="en-US" sz="2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(connected components)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29635" y="3810003"/>
            <a:ext cx="23727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/>
              <a:t>Always reachable</a:t>
            </a:r>
            <a:br>
              <a:rPr lang="en-US" sz="2400" i="1" dirty="0"/>
            </a:br>
            <a:r>
              <a:rPr lang="en-US" sz="2400" i="1" dirty="0"/>
              <a:t>with &lt; k failures</a:t>
            </a:r>
          </a:p>
          <a:p>
            <a:pPr algn="ctr"/>
            <a:r>
              <a:rPr lang="en-US" sz="2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(max flow)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45518" y="3810000"/>
            <a:ext cx="30344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/>
              <a:t>Equivalent paths</a:t>
            </a:r>
          </a:p>
          <a:p>
            <a:pPr algn="ctr"/>
            <a:r>
              <a:rPr lang="en-US" sz="2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(convert to canonical </a:t>
            </a:r>
          </a:p>
          <a:p>
            <a:pPr algn="ctr"/>
            <a:r>
              <a:rPr lang="en-US" sz="2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weights and compare) </a:t>
            </a:r>
          </a:p>
          <a:p>
            <a:pPr algn="ctr"/>
            <a:endParaRPr lang="en-US" sz="24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206231" y="5311281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&lt; 500 ms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82664" y="5311281"/>
            <a:ext cx="1616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Up to 100 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98143" y="5311281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&lt; 1 sec</a:t>
            </a:r>
          </a:p>
        </p:txBody>
      </p:sp>
      <p:pic>
        <p:nvPicPr>
          <p:cNvPr id="15" name="Picture 14" descr="arc_verify_reachable.png"/>
          <p:cNvPicPr>
            <a:picLocks noChangeAspect="1"/>
          </p:cNvPicPr>
          <p:nvPr/>
        </p:nvPicPr>
        <p:blipFill>
          <a:blip r:embed="rId4" cstate="print"/>
          <a:srcRect l="11177"/>
          <a:stretch>
            <a:fillRect/>
          </a:stretch>
        </p:blipFill>
        <p:spPr>
          <a:xfrm>
            <a:off x="3276600" y="1219202"/>
            <a:ext cx="2859504" cy="26751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2" y="1371601"/>
            <a:ext cx="3006931" cy="244013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7200" y="6091538"/>
            <a:ext cx="5884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891" indent="-342891">
              <a:buFont typeface="Arial" charset="0"/>
              <a:buChar char="•"/>
            </a:pPr>
            <a:r>
              <a:rPr lang="en-US" sz="2400" dirty="0"/>
              <a:t>Verification per traffic class is parallelizable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57200" y="5203765"/>
            <a:ext cx="8397304" cy="685800"/>
          </a:xfrm>
          <a:prstGeom prst="roundRect">
            <a:avLst/>
          </a:prstGeom>
          <a:solidFill>
            <a:schemeClr val="accent1"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9" grpId="0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rc_verify_block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94757" y="1524000"/>
            <a:ext cx="3020044" cy="2590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</a:t>
            </a:r>
            <a:r>
              <a:rPr lang="en-US" dirty="0"/>
              <a:t>with Batfish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84574-CF62-402F-8DCE-5D6FB85BAC01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80530" y="4122919"/>
            <a:ext cx="20901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/>
              <a:t>Always blocked</a:t>
            </a:r>
            <a:br>
              <a:rPr lang="en-US" sz="2400" i="1" dirty="0"/>
            </a:br>
            <a:r>
              <a:rPr lang="en-US" sz="2400" i="1" dirty="0"/>
              <a:t>using ARC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80127" y="4122919"/>
            <a:ext cx="20901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/>
              <a:t>Always blocked</a:t>
            </a:r>
            <a:br>
              <a:rPr lang="en-US" sz="2400" i="1" dirty="0"/>
            </a:br>
            <a:r>
              <a:rPr lang="en-US" sz="2400" i="1" dirty="0"/>
              <a:t>using Batfish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48587" y="4961118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&lt; 500 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51707" y="4961118"/>
            <a:ext cx="2173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Up to 694 days!</a:t>
            </a:r>
          </a:p>
        </p:txBody>
      </p:sp>
      <p:pic>
        <p:nvPicPr>
          <p:cNvPr id="16" name="Picture 15" descr="arc_versus_batfish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07000" y="1524001"/>
            <a:ext cx="3022600" cy="25908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88685" y="5474518"/>
            <a:ext cx="8465820" cy="813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3 - 5</a:t>
            </a:r>
            <a:r>
              <a:rPr lang="en-US" sz="3200" dirty="0"/>
              <a:t> orders of magnitude speedup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868363"/>
          </a:xfrm>
        </p:spPr>
        <p:txBody>
          <a:bodyPr/>
          <a:lstStyle/>
          <a:p>
            <a:r>
              <a:rPr lang="en-US" dirty="0"/>
              <a:t>ARC </a:t>
            </a:r>
            <a:r>
              <a:rPr lang="en-US" dirty="0" smtClean="0"/>
              <a:t>fidelity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6D29E-3DDF-490D-A3AB-9C026CB0DE26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876800" y="1219200"/>
            <a:ext cx="3810000" cy="426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3886200"/>
          </a:xfrm>
        </p:spPr>
        <p:txBody>
          <a:bodyPr>
            <a:normAutofit/>
          </a:bodyPr>
          <a:lstStyle/>
          <a:p>
            <a:r>
              <a:rPr lang="en-US" dirty="0" smtClean="0"/>
              <a:t>For any given failure scenario, is ARC shortest path == actual network path?</a:t>
            </a:r>
          </a:p>
          <a:p>
            <a:r>
              <a:rPr lang="en-US" dirty="0" smtClean="0"/>
              <a:t>Formally prove ARC fidelity for networks with:</a:t>
            </a:r>
            <a:endParaRPr lang="is-IS" dirty="0" smtClean="0"/>
          </a:p>
          <a:p>
            <a:pPr lvl="1"/>
            <a:r>
              <a:rPr lang="is-IS" dirty="0" smtClean="0"/>
              <a:t>Routing protocols : OSPF, RIP, BGP</a:t>
            </a:r>
          </a:p>
          <a:p>
            <a:pPr lvl="1"/>
            <a:r>
              <a:rPr lang="is-IS" dirty="0" smtClean="0"/>
              <a:t>Route redistribution is acyclic</a:t>
            </a:r>
          </a:p>
          <a:p>
            <a:pPr lvl="1"/>
            <a:r>
              <a:rPr lang="is-IS" dirty="0" smtClean="0"/>
              <a:t>Route selection preference follow a global order</a:t>
            </a:r>
          </a:p>
          <a:p>
            <a:endParaRPr lang="is-IS" dirty="0"/>
          </a:p>
          <a:p>
            <a:endParaRPr lang="is-IS" dirty="0" smtClean="0"/>
          </a:p>
        </p:txBody>
      </p:sp>
      <p:sp>
        <p:nvSpPr>
          <p:cNvPr id="7" name="Rounded Rectangle 6"/>
          <p:cNvSpPr/>
          <p:nvPr/>
        </p:nvSpPr>
        <p:spPr>
          <a:xfrm>
            <a:off x="339091" y="5108273"/>
            <a:ext cx="8465820" cy="813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96% </a:t>
            </a:r>
            <a:r>
              <a:rPr lang="en-US" sz="3200" dirty="0">
                <a:solidFill>
                  <a:schemeClr val="bg1"/>
                </a:solidFill>
              </a:rPr>
              <a:t>of networks satisfy these properties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788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868363"/>
          </a:xfrm>
        </p:spPr>
        <p:txBody>
          <a:bodyPr/>
          <a:lstStyle/>
          <a:p>
            <a:r>
              <a:rPr lang="en-US" dirty="0"/>
              <a:t>ARC f</a:t>
            </a:r>
            <a:r>
              <a:rPr lang="en-US" dirty="0" smtClean="0"/>
              <a:t>idelity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6D29E-3DDF-490D-A3AB-9C026CB0DE26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2286000"/>
          </a:xfrm>
        </p:spPr>
        <p:txBody>
          <a:bodyPr>
            <a:normAutofit/>
          </a:bodyPr>
          <a:lstStyle/>
          <a:p>
            <a:r>
              <a:rPr lang="en-US" dirty="0" smtClean="0"/>
              <a:t>For remaining networks</a:t>
            </a:r>
          </a:p>
          <a:p>
            <a:pPr lvl="1"/>
            <a:r>
              <a:rPr lang="en-US" dirty="0"/>
              <a:t>W</a:t>
            </a:r>
            <a:r>
              <a:rPr lang="en-US" dirty="0" smtClean="0"/>
              <a:t>e can still generate the graph structure</a:t>
            </a:r>
          </a:p>
          <a:p>
            <a:pPr lvl="1"/>
            <a:r>
              <a:rPr lang="en-US" dirty="0" smtClean="0"/>
              <a:t>Cannot generate edge weights</a:t>
            </a:r>
          </a:p>
          <a:p>
            <a:pPr lvl="1"/>
            <a:r>
              <a:rPr lang="en-US" dirty="0" smtClean="0"/>
              <a:t>Verify “always blocked”, “k-reachability”</a:t>
            </a:r>
          </a:p>
          <a:p>
            <a:pPr lvl="1"/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685803" y="3591582"/>
            <a:ext cx="7451155" cy="2952901"/>
            <a:chOff x="685800" y="3591580"/>
            <a:chExt cx="7451155" cy="2952902"/>
          </a:xfrm>
        </p:grpSpPr>
        <p:grpSp>
          <p:nvGrpSpPr>
            <p:cNvPr id="8" name="Group 7"/>
            <p:cNvGrpSpPr/>
            <p:nvPr/>
          </p:nvGrpSpPr>
          <p:grpSpPr>
            <a:xfrm>
              <a:off x="685801" y="4556125"/>
              <a:ext cx="6781799" cy="1219200"/>
              <a:chOff x="65649" y="3886200"/>
              <a:chExt cx="6781799" cy="1219200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65649" y="3886200"/>
                <a:ext cx="5943600" cy="121920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chemeClr val="bg1"/>
                    </a:solidFill>
                  </a:rPr>
                  <a:t>96%</a:t>
                </a: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6019799" y="3886200"/>
                <a:ext cx="827649" cy="1219200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chemeClr val="bg1"/>
                    </a:solidFill>
                  </a:rPr>
                  <a:t>4%</a:t>
                </a:r>
              </a:p>
            </p:txBody>
          </p:sp>
        </p:grpSp>
        <p:sp>
          <p:nvSpPr>
            <p:cNvPr id="10" name="Left Brace 9"/>
            <p:cNvSpPr/>
            <p:nvPr/>
          </p:nvSpPr>
          <p:spPr>
            <a:xfrm rot="5400000">
              <a:off x="3438592" y="1294443"/>
              <a:ext cx="448565" cy="5954150"/>
            </a:xfrm>
            <a:prstGeom prst="leftBrace">
              <a:avLst>
                <a:gd name="adj1" fmla="val 60846"/>
                <a:gd name="adj2" fmla="val 49748"/>
              </a:avLst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28800" y="3591580"/>
              <a:ext cx="43726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All properties can be verified</a:t>
              </a:r>
            </a:p>
          </p:txBody>
        </p:sp>
        <p:sp>
          <p:nvSpPr>
            <p:cNvPr id="13" name="Left Brace 12"/>
            <p:cNvSpPr/>
            <p:nvPr/>
          </p:nvSpPr>
          <p:spPr>
            <a:xfrm rot="16200000">
              <a:off x="6909082" y="5568862"/>
              <a:ext cx="278835" cy="838199"/>
            </a:xfrm>
            <a:prstGeom prst="leftBrace">
              <a:avLst>
                <a:gd name="adj1" fmla="val 12962"/>
                <a:gd name="adj2" fmla="val 49748"/>
              </a:avLst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429000" y="6021262"/>
              <a:ext cx="47079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Cannot verify path equivalence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1694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 bldLvl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2"/>
            <a:ext cx="4724400" cy="350520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Network verification under failures can be formulated as graph analysis</a:t>
            </a:r>
          </a:p>
          <a:p>
            <a:r>
              <a:rPr lang="en-US" dirty="0" smtClean="0"/>
              <a:t>Presented an abstract representation, </a:t>
            </a:r>
            <a:r>
              <a:rPr lang="en-US" sz="4100" b="1" dirty="0"/>
              <a:t>ARC</a:t>
            </a:r>
          </a:p>
          <a:p>
            <a:r>
              <a:rPr lang="en-US" dirty="0" smtClean="0"/>
              <a:t>Can construct high fidelity ARCs for </a:t>
            </a:r>
            <a:r>
              <a:rPr lang="en-US" sz="4100" b="1" dirty="0"/>
              <a:t>96%</a:t>
            </a:r>
            <a:r>
              <a:rPr lang="en-US" dirty="0" smtClean="0"/>
              <a:t> of networks </a:t>
            </a:r>
          </a:p>
          <a:p>
            <a:r>
              <a:rPr lang="en-US" sz="4100" b="1" dirty="0"/>
              <a:t>O(10</a:t>
            </a:r>
            <a:r>
              <a:rPr lang="en-US" sz="4100" b="1" baseline="30000" dirty="0"/>
              <a:t>3</a:t>
            </a:r>
            <a:r>
              <a:rPr lang="en-US" sz="4100" b="1" dirty="0"/>
              <a:t>)-O(10</a:t>
            </a:r>
            <a:r>
              <a:rPr lang="en-US" sz="4100" b="1" baseline="30000" dirty="0"/>
              <a:t>5</a:t>
            </a:r>
            <a:r>
              <a:rPr lang="en-US" sz="4100" b="1" dirty="0"/>
              <a:t>)</a:t>
            </a:r>
            <a:r>
              <a:rPr lang="en-US" dirty="0" smtClean="0"/>
              <a:t> speedup in verification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84574-CF62-402F-8DCE-5D6FB85BAC01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52400" y="5453862"/>
            <a:ext cx="8839200" cy="87073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rIns="0" rtlCol="0" anchor="ctr"/>
          <a:lstStyle/>
          <a:p>
            <a:pPr algn="ctr"/>
            <a:r>
              <a:rPr lang="en-US" sz="2800" i="1" u="sng" dirty="0" smtClean="0">
                <a:solidFill>
                  <a:schemeClr val="bg1"/>
                </a:solidFill>
              </a:rPr>
              <a:t>https</a:t>
            </a:r>
            <a:r>
              <a:rPr lang="en-US" sz="2800" i="1" u="sng" dirty="0">
                <a:solidFill>
                  <a:schemeClr val="bg1"/>
                </a:solidFill>
              </a:rPr>
              <a:t>://bitbucket.org/uw-madison-networking-research/arc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4944653" y="1213929"/>
            <a:ext cx="4046949" cy="1326179"/>
            <a:chOff x="4944651" y="1213928"/>
            <a:chExt cx="4046949" cy="1326178"/>
          </a:xfrm>
        </p:grpSpPr>
        <p:grpSp>
          <p:nvGrpSpPr>
            <p:cNvPr id="8" name="Group 7"/>
            <p:cNvGrpSpPr/>
            <p:nvPr/>
          </p:nvGrpSpPr>
          <p:grpSpPr>
            <a:xfrm>
              <a:off x="6998381" y="1330333"/>
              <a:ext cx="1993219" cy="1209773"/>
              <a:chOff x="1066800" y="1752600"/>
              <a:chExt cx="5518895" cy="3048000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5562600" y="4343400"/>
                <a:ext cx="4572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2612136" y="1752600"/>
                <a:ext cx="4572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2819400" y="4343400"/>
                <a:ext cx="4572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6105144" y="2749296"/>
                <a:ext cx="4572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3832860" y="3209055"/>
                <a:ext cx="4572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741926" y="1874520"/>
                <a:ext cx="4572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1066800" y="3048000"/>
                <a:ext cx="4572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Freeform 22"/>
              <p:cNvSpPr/>
              <p:nvPr/>
            </p:nvSpPr>
            <p:spPr>
              <a:xfrm>
                <a:off x="1399032" y="1947672"/>
                <a:ext cx="1225296" cy="1106424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Freeform 23"/>
              <p:cNvSpPr/>
              <p:nvPr/>
            </p:nvSpPr>
            <p:spPr>
              <a:xfrm flipV="1">
                <a:off x="1399032" y="3505200"/>
                <a:ext cx="1420368" cy="1100328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Freeform 24"/>
              <p:cNvSpPr/>
              <p:nvPr/>
            </p:nvSpPr>
            <p:spPr>
              <a:xfrm flipV="1">
                <a:off x="3063240" y="1874519"/>
                <a:ext cx="1798320" cy="45719"/>
              </a:xfrm>
              <a:custGeom>
                <a:avLst/>
                <a:gdLst>
                  <a:gd name="connsiteX0" fmla="*/ 0 w 1737360"/>
                  <a:gd name="connsiteY0" fmla="*/ 578192 h 578192"/>
                  <a:gd name="connsiteX1" fmla="*/ 1737360 w 1737360"/>
                  <a:gd name="connsiteY1" fmla="*/ 2120 h 5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37360" h="578192">
                    <a:moveTo>
                      <a:pt x="0" y="578192"/>
                    </a:moveTo>
                    <a:cubicBezTo>
                      <a:pt x="719328" y="274916"/>
                      <a:pt x="1438656" y="-28360"/>
                      <a:pt x="1737360" y="212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Freeform 25"/>
              <p:cNvSpPr/>
              <p:nvPr/>
            </p:nvSpPr>
            <p:spPr>
              <a:xfrm flipV="1">
                <a:off x="1524000" y="3276600"/>
                <a:ext cx="2321052" cy="156376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Freeform 26"/>
              <p:cNvSpPr/>
              <p:nvPr/>
            </p:nvSpPr>
            <p:spPr>
              <a:xfrm flipH="1" flipV="1">
                <a:off x="1524000" y="2209800"/>
                <a:ext cx="1295400" cy="990600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sp>
            <p:nvSpPr>
              <p:cNvPr id="28" name="Freeform 27"/>
              <p:cNvSpPr/>
              <p:nvPr/>
            </p:nvSpPr>
            <p:spPr>
              <a:xfrm flipV="1">
                <a:off x="2956560" y="2133601"/>
                <a:ext cx="1001268" cy="1143000"/>
              </a:xfrm>
              <a:custGeom>
                <a:avLst/>
                <a:gdLst>
                  <a:gd name="connsiteX0" fmla="*/ 0 w 1737360"/>
                  <a:gd name="connsiteY0" fmla="*/ 578192 h 578192"/>
                  <a:gd name="connsiteX1" fmla="*/ 1737360 w 1737360"/>
                  <a:gd name="connsiteY1" fmla="*/ 2120 h 5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37360" h="578192">
                    <a:moveTo>
                      <a:pt x="0" y="578192"/>
                    </a:moveTo>
                    <a:cubicBezTo>
                      <a:pt x="719328" y="274916"/>
                      <a:pt x="1438656" y="-28360"/>
                      <a:pt x="1737360" y="212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3276600" y="4556760"/>
                <a:ext cx="2286000" cy="45719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Freeform 29"/>
              <p:cNvSpPr/>
              <p:nvPr/>
            </p:nvSpPr>
            <p:spPr>
              <a:xfrm rot="10498557" flipV="1">
                <a:off x="5234195" y="2005080"/>
                <a:ext cx="949082" cy="842519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Freeform 30"/>
              <p:cNvSpPr/>
              <p:nvPr/>
            </p:nvSpPr>
            <p:spPr>
              <a:xfrm rot="14380727" flipV="1">
                <a:off x="5711506" y="3289822"/>
                <a:ext cx="768985" cy="979393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4251960" y="2987039"/>
                <a:ext cx="1853184" cy="351602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Freeform 32"/>
              <p:cNvSpPr/>
              <p:nvPr/>
            </p:nvSpPr>
            <p:spPr>
              <a:xfrm rot="9817204">
                <a:off x="3180570" y="3795192"/>
                <a:ext cx="991912" cy="538293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4944651" y="1213928"/>
              <a:ext cx="1684749" cy="1300672"/>
              <a:chOff x="520491" y="1454707"/>
              <a:chExt cx="2907697" cy="1685909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680998" y="1750088"/>
                <a:ext cx="2747190" cy="1390528"/>
                <a:chOff x="1480624" y="2260796"/>
                <a:chExt cx="4234377" cy="2158804"/>
              </a:xfrm>
            </p:grpSpPr>
            <p:cxnSp>
              <p:nvCxnSpPr>
                <p:cNvPr id="41" name="Straight Connector 40"/>
                <p:cNvCxnSpPr/>
                <p:nvPr/>
              </p:nvCxnSpPr>
              <p:spPr>
                <a:xfrm flipV="1">
                  <a:off x="2057400" y="2400300"/>
                  <a:ext cx="1257300" cy="685800"/>
                </a:xfrm>
                <a:prstGeom prst="line">
                  <a:avLst/>
                </a:prstGeom>
                <a:ln w="762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2057400" y="3200400"/>
                  <a:ext cx="664113" cy="885386"/>
                </a:xfrm>
                <a:prstGeom prst="line">
                  <a:avLst/>
                </a:prstGeom>
                <a:ln w="762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3352800" y="2419350"/>
                  <a:ext cx="1905000" cy="285750"/>
                </a:xfrm>
                <a:prstGeom prst="line">
                  <a:avLst/>
                </a:prstGeom>
                <a:ln w="762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flipV="1">
                  <a:off x="2971800" y="2419350"/>
                  <a:ext cx="381000" cy="1666436"/>
                </a:xfrm>
                <a:prstGeom prst="line">
                  <a:avLst/>
                </a:prstGeom>
                <a:ln w="762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flipV="1">
                  <a:off x="4843974" y="2781300"/>
                  <a:ext cx="413826" cy="1409700"/>
                </a:xfrm>
                <a:prstGeom prst="line">
                  <a:avLst/>
                </a:prstGeom>
                <a:ln w="762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flipH="1" flipV="1">
                  <a:off x="3467101" y="2552700"/>
                  <a:ext cx="994834" cy="1724773"/>
                </a:xfrm>
                <a:prstGeom prst="line">
                  <a:avLst/>
                </a:prstGeom>
                <a:ln w="762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>
                  <a:off x="3028950" y="4191000"/>
                  <a:ext cx="1466850" cy="0"/>
                </a:xfrm>
                <a:prstGeom prst="line">
                  <a:avLst/>
                </a:prstGeom>
                <a:ln w="762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8" name="Picture 47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480624" y="2946596"/>
                  <a:ext cx="762001" cy="381001"/>
                </a:xfrm>
                <a:prstGeom prst="rect">
                  <a:avLst/>
                </a:prstGeom>
              </p:spPr>
            </p:pic>
            <p:pic>
              <p:nvPicPr>
                <p:cNvPr id="49" name="Picture 48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487638" y="4038599"/>
                  <a:ext cx="762001" cy="381001"/>
                </a:xfrm>
                <a:prstGeom prst="rect">
                  <a:avLst/>
                </a:prstGeom>
              </p:spPr>
            </p:pic>
            <p:pic>
              <p:nvPicPr>
                <p:cNvPr id="50" name="Picture 49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223825" y="4031567"/>
                  <a:ext cx="762001" cy="381001"/>
                </a:xfrm>
                <a:prstGeom prst="rect">
                  <a:avLst/>
                </a:prstGeom>
              </p:spPr>
            </p:pic>
            <p:pic>
              <p:nvPicPr>
                <p:cNvPr id="51" name="Picture 50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953000" y="2565595"/>
                  <a:ext cx="762001" cy="381001"/>
                </a:xfrm>
                <a:prstGeom prst="rect">
                  <a:avLst/>
                </a:prstGeom>
              </p:spPr>
            </p:pic>
            <p:pic>
              <p:nvPicPr>
                <p:cNvPr id="52" name="Picture 51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928425" y="2260796"/>
                  <a:ext cx="762001" cy="381001"/>
                </a:xfrm>
                <a:prstGeom prst="rect">
                  <a:avLst/>
                </a:prstGeom>
              </p:spPr>
            </p:pic>
          </p:grpSp>
          <p:pic>
            <p:nvPicPr>
              <p:cNvPr id="36" name="Picture 35" descr="format-justify-fill-4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451480" y="1454707"/>
                <a:ext cx="333086" cy="333086"/>
              </a:xfrm>
              <a:prstGeom prst="rect">
                <a:avLst/>
              </a:prstGeom>
            </p:spPr>
          </p:pic>
          <p:pic>
            <p:nvPicPr>
              <p:cNvPr id="37" name="Picture 36" descr="format-justify-fill-4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20491" y="1944926"/>
                <a:ext cx="333086" cy="333086"/>
              </a:xfrm>
              <a:prstGeom prst="rect">
                <a:avLst/>
              </a:prstGeom>
            </p:spPr>
          </p:pic>
          <p:pic>
            <p:nvPicPr>
              <p:cNvPr id="38" name="Picture 37" descr="format-justify-fill-4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180221" y="2705295"/>
                <a:ext cx="333086" cy="333086"/>
              </a:xfrm>
              <a:prstGeom prst="rect">
                <a:avLst/>
              </a:prstGeom>
            </p:spPr>
          </p:pic>
          <p:pic>
            <p:nvPicPr>
              <p:cNvPr id="39" name="Picture 38" descr="format-justify-fill-4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772003" y="1706249"/>
                <a:ext cx="333086" cy="333086"/>
              </a:xfrm>
              <a:prstGeom prst="rect">
                <a:avLst/>
              </a:prstGeom>
            </p:spPr>
          </p:pic>
          <p:pic>
            <p:nvPicPr>
              <p:cNvPr id="40" name="Picture 39" descr="format-justify-fill-4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546566" y="2534884"/>
                <a:ext cx="333086" cy="333086"/>
              </a:xfrm>
              <a:prstGeom prst="rect">
                <a:avLst/>
              </a:prstGeom>
            </p:spPr>
          </p:pic>
        </p:grpSp>
        <p:sp>
          <p:nvSpPr>
            <p:cNvPr id="64" name="Right Arrow 63"/>
            <p:cNvSpPr/>
            <p:nvPr/>
          </p:nvSpPr>
          <p:spPr>
            <a:xfrm>
              <a:off x="6574397" y="1792805"/>
              <a:ext cx="374843" cy="239912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6D29E-3DDF-490D-A3AB-9C026CB0DE2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7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Errors lead to policy violations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6D29E-3DDF-490D-A3AB-9C026CB0DE26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5" name="Group 98"/>
          <p:cNvGrpSpPr/>
          <p:nvPr/>
        </p:nvGrpSpPr>
        <p:grpSpPr>
          <a:xfrm>
            <a:off x="1143003" y="3670001"/>
            <a:ext cx="2971801" cy="819628"/>
            <a:chOff x="4461149" y="4539916"/>
            <a:chExt cx="4388880" cy="1022684"/>
          </a:xfrm>
        </p:grpSpPr>
        <p:pic>
          <p:nvPicPr>
            <p:cNvPr id="6" name="Picture 5" descr="middlebox_ips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73619" y="4572000"/>
              <a:ext cx="993981" cy="990600"/>
            </a:xfrm>
            <a:prstGeom prst="rect">
              <a:avLst/>
            </a:prstGeom>
          </p:spPr>
        </p:pic>
        <p:pic>
          <p:nvPicPr>
            <p:cNvPr id="7" name="Picture 6" descr="desktop-and-monitor1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61149" y="4572000"/>
              <a:ext cx="1337109" cy="920473"/>
            </a:xfrm>
            <a:prstGeom prst="rect">
              <a:avLst/>
            </a:prstGeom>
          </p:spPr>
        </p:pic>
        <p:pic>
          <p:nvPicPr>
            <p:cNvPr id="8" name="Picture 7" descr="desktop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flipH="1">
              <a:off x="7943651" y="4539916"/>
              <a:ext cx="906378" cy="946483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5794938" y="5029200"/>
              <a:ext cx="2421225" cy="0"/>
            </a:xfrm>
            <a:prstGeom prst="line">
              <a:avLst/>
            </a:prstGeom>
            <a:ln w="50800">
              <a:headEnd type="non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Rounded Rectangle 53"/>
          <p:cNvSpPr/>
          <p:nvPr/>
        </p:nvSpPr>
        <p:spPr>
          <a:xfrm>
            <a:off x="763588" y="5105401"/>
            <a:ext cx="7924800" cy="9452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Network verification is important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5334000" y="1385211"/>
            <a:ext cx="2667000" cy="1544692"/>
            <a:chOff x="5334000" y="1385210"/>
            <a:chExt cx="2667000" cy="1544692"/>
          </a:xfrm>
        </p:grpSpPr>
        <p:sp>
          <p:nvSpPr>
            <p:cNvPr id="17" name="TextBox 16"/>
            <p:cNvSpPr txBox="1"/>
            <p:nvPr/>
          </p:nvSpPr>
          <p:spPr>
            <a:xfrm>
              <a:off x="6172200" y="1385210"/>
              <a:ext cx="14895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Violation</a:t>
              </a:r>
            </a:p>
          </p:txBody>
        </p:sp>
        <p:grpSp>
          <p:nvGrpSpPr>
            <p:cNvPr id="18" name="Group 79"/>
            <p:cNvGrpSpPr/>
            <p:nvPr/>
          </p:nvGrpSpPr>
          <p:grpSpPr>
            <a:xfrm>
              <a:off x="5334000" y="2166672"/>
              <a:ext cx="2667000" cy="763230"/>
              <a:chOff x="368707" y="1838980"/>
              <a:chExt cx="4228604" cy="1038087"/>
            </a:xfrm>
          </p:grpSpPr>
          <p:pic>
            <p:nvPicPr>
              <p:cNvPr id="20" name="Picture 19" descr="desktop-and-monitor1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68707" y="1838980"/>
                <a:ext cx="1507958" cy="1038087"/>
              </a:xfrm>
              <a:prstGeom prst="rect">
                <a:avLst/>
              </a:prstGeom>
            </p:spPr>
          </p:pic>
          <p:pic>
            <p:nvPicPr>
              <p:cNvPr id="21" name="Picture 20" descr="desktop1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 flipH="1">
                <a:off x="3658434" y="1838981"/>
                <a:ext cx="938877" cy="980420"/>
              </a:xfrm>
              <a:prstGeom prst="rect">
                <a:avLst/>
              </a:prstGeom>
            </p:spPr>
          </p:pic>
        </p:grpSp>
        <p:cxnSp>
          <p:nvCxnSpPr>
            <p:cNvPr id="23" name="Straight Arrow Connector 22"/>
            <p:cNvCxnSpPr/>
            <p:nvPr/>
          </p:nvCxnSpPr>
          <p:spPr>
            <a:xfrm>
              <a:off x="6173472" y="2548287"/>
              <a:ext cx="1393847" cy="0"/>
            </a:xfrm>
            <a:prstGeom prst="straightConnector1">
              <a:avLst/>
            </a:prstGeom>
            <a:ln w="50800">
              <a:solidFill>
                <a:schemeClr val="accent3">
                  <a:lumMod val="7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1143000" y="1385214"/>
            <a:ext cx="2667000" cy="1534137"/>
            <a:chOff x="1143000" y="1385210"/>
            <a:chExt cx="2667000" cy="1534137"/>
          </a:xfrm>
        </p:grpSpPr>
        <p:grpSp>
          <p:nvGrpSpPr>
            <p:cNvPr id="10" name="Group 79"/>
            <p:cNvGrpSpPr/>
            <p:nvPr/>
          </p:nvGrpSpPr>
          <p:grpSpPr>
            <a:xfrm>
              <a:off x="1143000" y="2156117"/>
              <a:ext cx="2667000" cy="763230"/>
              <a:chOff x="354932" y="1838980"/>
              <a:chExt cx="4228603" cy="1038087"/>
            </a:xfrm>
          </p:grpSpPr>
          <p:pic>
            <p:nvPicPr>
              <p:cNvPr id="12" name="Picture 11" descr="desktop-and-monitor1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54932" y="1838980"/>
                <a:ext cx="1507959" cy="1038087"/>
              </a:xfrm>
              <a:prstGeom prst="rect">
                <a:avLst/>
              </a:prstGeom>
            </p:spPr>
          </p:pic>
          <p:pic>
            <p:nvPicPr>
              <p:cNvPr id="13" name="Picture 12" descr="desktop1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 flipH="1">
                <a:off x="3644658" y="1838981"/>
                <a:ext cx="938877" cy="980420"/>
              </a:xfrm>
              <a:prstGeom prst="rect">
                <a:avLst/>
              </a:prstGeom>
            </p:spPr>
          </p:pic>
          <p:pic>
            <p:nvPicPr>
              <p:cNvPr id="14" name="Picture 13" descr="x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67000" y="2143780"/>
                <a:ext cx="457200" cy="457200"/>
              </a:xfrm>
              <a:prstGeom prst="rect">
                <a:avLst/>
              </a:prstGeom>
            </p:spPr>
          </p:pic>
        </p:grpSp>
        <p:sp>
          <p:nvSpPr>
            <p:cNvPr id="3" name="TextBox 2"/>
            <p:cNvSpPr txBox="1"/>
            <p:nvPr/>
          </p:nvSpPr>
          <p:spPr>
            <a:xfrm>
              <a:off x="1990544" y="1385210"/>
              <a:ext cx="10302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Policy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2111844" y="2548287"/>
              <a:ext cx="1267134" cy="0"/>
            </a:xfrm>
            <a:prstGeom prst="straightConnector1">
              <a:avLst/>
            </a:prstGeom>
            <a:ln w="508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5266816" y="3319587"/>
            <a:ext cx="3115184" cy="1152364"/>
            <a:chOff x="5266816" y="3319586"/>
            <a:chExt cx="3115184" cy="1152364"/>
          </a:xfrm>
        </p:grpSpPr>
        <p:grpSp>
          <p:nvGrpSpPr>
            <p:cNvPr id="26" name="Group 98"/>
            <p:cNvGrpSpPr/>
            <p:nvPr/>
          </p:nvGrpSpPr>
          <p:grpSpPr>
            <a:xfrm>
              <a:off x="5266816" y="3657602"/>
              <a:ext cx="3115184" cy="814348"/>
              <a:chOff x="4739612" y="4546504"/>
              <a:chExt cx="4600630" cy="1016096"/>
            </a:xfrm>
          </p:grpSpPr>
          <p:pic>
            <p:nvPicPr>
              <p:cNvPr id="27" name="Picture 26" descr="middlebox_ips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864467" y="4572000"/>
                <a:ext cx="993980" cy="990600"/>
              </a:xfrm>
              <a:prstGeom prst="rect">
                <a:avLst/>
              </a:prstGeom>
            </p:spPr>
          </p:pic>
          <p:pic>
            <p:nvPicPr>
              <p:cNvPr id="28" name="Picture 27" descr="desktop-and-monitor1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739612" y="4572000"/>
                <a:ext cx="1337109" cy="920473"/>
              </a:xfrm>
              <a:prstGeom prst="rect">
                <a:avLst/>
              </a:prstGeom>
            </p:spPr>
          </p:pic>
          <p:pic>
            <p:nvPicPr>
              <p:cNvPr id="29" name="Picture 28" descr="desktop1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 flipH="1">
                <a:off x="8433865" y="4546504"/>
                <a:ext cx="906377" cy="946484"/>
              </a:xfrm>
              <a:prstGeom prst="rect">
                <a:avLst/>
              </a:prstGeom>
            </p:spPr>
          </p:pic>
        </p:grpSp>
        <p:sp>
          <p:nvSpPr>
            <p:cNvPr id="31" name="Freeform 30"/>
            <p:cNvSpPr/>
            <p:nvPr/>
          </p:nvSpPr>
          <p:spPr>
            <a:xfrm>
              <a:off x="6147582" y="3319586"/>
              <a:ext cx="1758461" cy="774112"/>
            </a:xfrm>
            <a:custGeom>
              <a:avLst/>
              <a:gdLst>
                <a:gd name="connsiteX0" fmla="*/ 0 w 1758461"/>
                <a:gd name="connsiteY0" fmla="*/ 745977 h 774112"/>
                <a:gd name="connsiteX1" fmla="*/ 196947 w 1758461"/>
                <a:gd name="connsiteY1" fmla="*/ 703774 h 774112"/>
                <a:gd name="connsiteX2" fmla="*/ 393895 w 1758461"/>
                <a:gd name="connsiteY2" fmla="*/ 239540 h 774112"/>
                <a:gd name="connsiteX3" fmla="*/ 900332 w 1758461"/>
                <a:gd name="connsiteY3" fmla="*/ 389 h 774112"/>
                <a:gd name="connsiteX4" fmla="*/ 1463040 w 1758461"/>
                <a:gd name="connsiteY4" fmla="*/ 197337 h 774112"/>
                <a:gd name="connsiteX5" fmla="*/ 1617784 w 1758461"/>
                <a:gd name="connsiteY5" fmla="*/ 689706 h 774112"/>
                <a:gd name="connsiteX6" fmla="*/ 1758461 w 1758461"/>
                <a:gd name="connsiteY6" fmla="*/ 774112 h 774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58461" h="774112">
                  <a:moveTo>
                    <a:pt x="0" y="745977"/>
                  </a:moveTo>
                  <a:cubicBezTo>
                    <a:pt x="65649" y="767078"/>
                    <a:pt x="131298" y="788180"/>
                    <a:pt x="196947" y="703774"/>
                  </a:cubicBezTo>
                  <a:cubicBezTo>
                    <a:pt x="262596" y="619368"/>
                    <a:pt x="276664" y="356771"/>
                    <a:pt x="393895" y="239540"/>
                  </a:cubicBezTo>
                  <a:cubicBezTo>
                    <a:pt x="511126" y="122309"/>
                    <a:pt x="722141" y="7423"/>
                    <a:pt x="900332" y="389"/>
                  </a:cubicBezTo>
                  <a:cubicBezTo>
                    <a:pt x="1078523" y="-6645"/>
                    <a:pt x="1343465" y="82451"/>
                    <a:pt x="1463040" y="197337"/>
                  </a:cubicBezTo>
                  <a:cubicBezTo>
                    <a:pt x="1582615" y="312223"/>
                    <a:pt x="1568547" y="593577"/>
                    <a:pt x="1617784" y="689706"/>
                  </a:cubicBezTo>
                  <a:cubicBezTo>
                    <a:pt x="1667021" y="785835"/>
                    <a:pt x="1732670" y="750666"/>
                    <a:pt x="1758461" y="774112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8543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H="1">
            <a:off x="6197901" y="2393334"/>
            <a:ext cx="719988" cy="1"/>
          </a:xfrm>
          <a:prstGeom prst="line">
            <a:avLst/>
          </a:prstGeom>
          <a:ln w="635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408037" y="3407832"/>
            <a:ext cx="748317" cy="490461"/>
          </a:xfrm>
          <a:prstGeom prst="line">
            <a:avLst/>
          </a:prstGeom>
          <a:ln w="635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alibri" charset="0"/>
              </a:rPr>
              <a:t>Some violations only occur under failures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6D29E-3DDF-490D-A3AB-9C026CB0DE26}" type="slidenum">
              <a:rPr lang="en-US" smtClean="0"/>
              <a:pPr/>
              <a:t>4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2576147" y="2322317"/>
            <a:ext cx="3352800" cy="0"/>
          </a:xfrm>
          <a:prstGeom prst="line">
            <a:avLst/>
          </a:prstGeom>
          <a:ln w="635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473255" y="2393331"/>
            <a:ext cx="1447800" cy="990600"/>
          </a:xfrm>
          <a:prstGeom prst="line">
            <a:avLst/>
          </a:prstGeom>
          <a:ln w="635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342812" y="2393331"/>
            <a:ext cx="1676400" cy="990600"/>
          </a:xfrm>
          <a:prstGeom prst="line">
            <a:avLst/>
          </a:prstGeom>
          <a:ln w="635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448" y="2170143"/>
            <a:ext cx="762000" cy="381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557" y="3133915"/>
            <a:ext cx="762000" cy="381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637" y="2170143"/>
            <a:ext cx="762000" cy="381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68898" y="1713617"/>
            <a:ext cx="505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</a:t>
            </a:r>
            <a:r>
              <a:rPr lang="en-US" sz="2800" baseline="-25000" dirty="0"/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31232" y="1723763"/>
            <a:ext cx="5100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</a:t>
            </a:r>
            <a:r>
              <a:rPr lang="en-US" sz="2800" baseline="-25000" dirty="0"/>
              <a:t>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34127" y="3144059"/>
            <a:ext cx="518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</a:t>
            </a:r>
            <a:r>
              <a:rPr lang="en-US" sz="2800" baseline="-25000" dirty="0"/>
              <a:t>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55091" y="2515952"/>
            <a:ext cx="732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OSPF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971803" y="2139711"/>
            <a:ext cx="2378257" cy="844449"/>
            <a:chOff x="3298643" y="3099619"/>
            <a:chExt cx="2378257" cy="844449"/>
          </a:xfrm>
        </p:grpSpPr>
        <p:sp>
          <p:nvSpPr>
            <p:cNvPr id="19" name="Rounded Rectangle 27"/>
            <p:cNvSpPr/>
            <p:nvPr/>
          </p:nvSpPr>
          <p:spPr>
            <a:xfrm>
              <a:off x="3298643" y="3672059"/>
              <a:ext cx="304800" cy="27200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20" name="Rounded Rectangle 29"/>
            <p:cNvSpPr/>
            <p:nvPr/>
          </p:nvSpPr>
          <p:spPr>
            <a:xfrm>
              <a:off x="4482117" y="3099619"/>
              <a:ext cx="304800" cy="27200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21" name="Rounded Rectangle 30"/>
            <p:cNvSpPr/>
            <p:nvPr/>
          </p:nvSpPr>
          <p:spPr>
            <a:xfrm>
              <a:off x="5372100" y="3657600"/>
              <a:ext cx="304800" cy="27200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</p:grpSp>
      <p:sp>
        <p:nvSpPr>
          <p:cNvPr id="26" name="Lightning Bolt 25"/>
          <p:cNvSpPr/>
          <p:nvPr/>
        </p:nvSpPr>
        <p:spPr>
          <a:xfrm>
            <a:off x="2971801" y="2068694"/>
            <a:ext cx="457260" cy="498515"/>
          </a:xfrm>
          <a:prstGeom prst="lightningBolt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desktop-and-monit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32673" y="3702036"/>
            <a:ext cx="562269" cy="387069"/>
          </a:xfrm>
          <a:prstGeom prst="rect">
            <a:avLst/>
          </a:prstGeom>
        </p:spPr>
      </p:pic>
      <p:pic>
        <p:nvPicPr>
          <p:cNvPr id="23" name="Picture 22" descr="desktop-and-monitor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34137" y="2160000"/>
            <a:ext cx="562269" cy="38706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576147" y="3712177"/>
            <a:ext cx="537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SRC</a:t>
            </a:r>
            <a:endParaRPr lang="en-US" baseline="-25000" dirty="0"/>
          </a:p>
        </p:txBody>
      </p:sp>
      <p:sp>
        <p:nvSpPr>
          <p:cNvPr id="25" name="TextBox 24"/>
          <p:cNvSpPr txBox="1"/>
          <p:nvPr/>
        </p:nvSpPr>
        <p:spPr>
          <a:xfrm>
            <a:off x="6695007" y="1815068"/>
            <a:ext cx="543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DST</a:t>
            </a:r>
            <a:endParaRPr lang="en-US" baseline="-250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2534" y="2012950"/>
            <a:ext cx="501651" cy="501651"/>
          </a:xfrm>
          <a:prstGeom prst="rect">
            <a:avLst/>
          </a:prstGeom>
        </p:spPr>
      </p:pic>
      <p:sp>
        <p:nvSpPr>
          <p:cNvPr id="28" name="Freeform 45"/>
          <p:cNvSpPr/>
          <p:nvPr/>
        </p:nvSpPr>
        <p:spPr>
          <a:xfrm>
            <a:off x="2743203" y="2209800"/>
            <a:ext cx="2355623" cy="1444752"/>
          </a:xfrm>
          <a:custGeom>
            <a:avLst/>
            <a:gdLst>
              <a:gd name="connsiteX0" fmla="*/ 883439 w 2355623"/>
              <a:gd name="connsiteY0" fmla="*/ 1444752 h 1444752"/>
              <a:gd name="connsiteX1" fmla="*/ 1130327 w 2355623"/>
              <a:gd name="connsiteY1" fmla="*/ 1161288 h 1444752"/>
              <a:gd name="connsiteX2" fmla="*/ 23903 w 2355623"/>
              <a:gd name="connsiteY2" fmla="*/ 256032 h 1444752"/>
              <a:gd name="connsiteX3" fmla="*/ 2355623 w 2355623"/>
              <a:gd name="connsiteY3" fmla="*/ 0 h 1444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5623" h="1444752">
                <a:moveTo>
                  <a:pt x="883439" y="1444752"/>
                </a:moveTo>
                <a:cubicBezTo>
                  <a:pt x="1078511" y="1402080"/>
                  <a:pt x="1273583" y="1359408"/>
                  <a:pt x="1130327" y="1161288"/>
                </a:cubicBezTo>
                <a:cubicBezTo>
                  <a:pt x="987071" y="963168"/>
                  <a:pt x="-180313" y="449580"/>
                  <a:pt x="23903" y="256032"/>
                </a:cubicBezTo>
                <a:cubicBezTo>
                  <a:pt x="228119" y="62484"/>
                  <a:pt x="2184935" y="19812"/>
                  <a:pt x="2355623" y="0"/>
                </a:cubicBezTo>
              </a:path>
            </a:pathLst>
          </a:custGeom>
          <a:noFill/>
          <a:ln w="50800">
            <a:solidFill>
              <a:srgbClr val="D7191C"/>
            </a:solidFill>
            <a:prstDash val="sysDash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46"/>
          <p:cNvSpPr/>
          <p:nvPr/>
        </p:nvSpPr>
        <p:spPr>
          <a:xfrm>
            <a:off x="3657600" y="2438402"/>
            <a:ext cx="2990088" cy="1467075"/>
          </a:xfrm>
          <a:custGeom>
            <a:avLst/>
            <a:gdLst>
              <a:gd name="connsiteX0" fmla="*/ 0 w 2990088"/>
              <a:gd name="connsiteY0" fmla="*/ 1467075 h 1467075"/>
              <a:gd name="connsiteX1" fmla="*/ 1984248 w 2990088"/>
              <a:gd name="connsiteY1" fmla="*/ 214347 h 1467075"/>
              <a:gd name="connsiteX2" fmla="*/ 2990088 w 2990088"/>
              <a:gd name="connsiteY2" fmla="*/ 4035 h 146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90088" h="1467075">
                <a:moveTo>
                  <a:pt x="0" y="1467075"/>
                </a:moveTo>
                <a:cubicBezTo>
                  <a:pt x="742950" y="962631"/>
                  <a:pt x="1485900" y="458187"/>
                  <a:pt x="1984248" y="214347"/>
                </a:cubicBezTo>
                <a:cubicBezTo>
                  <a:pt x="2482596" y="-29493"/>
                  <a:pt x="2831592" y="-2061"/>
                  <a:pt x="2990088" y="4035"/>
                </a:cubicBezTo>
              </a:path>
            </a:pathLst>
          </a:custGeom>
          <a:noFill/>
          <a:ln w="50800">
            <a:solidFill>
              <a:schemeClr val="accent3">
                <a:lumMod val="75000"/>
              </a:schemeClr>
            </a:solidFill>
            <a:prstDash val="sysDash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4161583" y="191378"/>
            <a:ext cx="4259207" cy="5961123"/>
            <a:chOff x="5867400" y="1219200"/>
            <a:chExt cx="3085824" cy="4876800"/>
          </a:xfrm>
        </p:grpSpPr>
        <p:pic>
          <p:nvPicPr>
            <p:cNvPr id="31" name="Picture 30" descr="unknown_bug.png"/>
            <p:cNvPicPr>
              <a:picLocks noChangeAspect="1"/>
            </p:cNvPicPr>
            <p:nvPr/>
          </p:nvPicPr>
          <p:blipFill>
            <a:blip r:embed="rId6" cstate="print"/>
            <a:srcRect b="4671"/>
            <a:stretch>
              <a:fillRect/>
            </a:stretch>
          </p:blipFill>
          <p:spPr>
            <a:xfrm>
              <a:off x="5867400" y="1219200"/>
              <a:ext cx="3085824" cy="487680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6019800" y="3540825"/>
              <a:ext cx="2057400" cy="2286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019800" y="5181600"/>
              <a:ext cx="2438400" cy="2286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019800" y="5410200"/>
              <a:ext cx="1066800" cy="2286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772400" y="4953000"/>
              <a:ext cx="685800" cy="228600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ounded Rectangle 53"/>
          <p:cNvSpPr/>
          <p:nvPr/>
        </p:nvSpPr>
        <p:spPr>
          <a:xfrm>
            <a:off x="664157" y="4214256"/>
            <a:ext cx="7924800" cy="13219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Network verification under </a:t>
            </a:r>
            <a:r>
              <a:rPr lang="en-US" sz="3200" b="1" dirty="0">
                <a:solidFill>
                  <a:srgbClr val="FFFF00"/>
                </a:solidFill>
              </a:rPr>
              <a:t>arbitrary failures </a:t>
            </a:r>
            <a:r>
              <a:rPr lang="en-US" sz="3200" dirty="0"/>
              <a:t>is required</a:t>
            </a:r>
          </a:p>
        </p:txBody>
      </p:sp>
    </p:spTree>
    <p:extLst>
      <p:ext uri="{BB962C8B-B14F-4D97-AF65-F5344CB8AC3E}">
        <p14:creationId xmlns:p14="http://schemas.microsoft.com/office/powerpoint/2010/main" val="178860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4" grpId="0"/>
      <p:bldP spid="25" grpId="0"/>
      <p:bldP spid="28" grpId="0" animBg="1"/>
      <p:bldP spid="29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>
            <a:stCxn id="6" idx="3"/>
            <a:endCxn id="8" idx="1"/>
          </p:cNvCxnSpPr>
          <p:nvPr/>
        </p:nvCxnSpPr>
        <p:spPr>
          <a:xfrm>
            <a:off x="3143253" y="4305300"/>
            <a:ext cx="2495549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686800" cy="941832"/>
          </a:xfrm>
        </p:spPr>
        <p:txBody>
          <a:bodyPr>
            <a:normAutofit/>
          </a:bodyPr>
          <a:lstStyle/>
          <a:p>
            <a:r>
              <a:rPr lang="en-US" dirty="0"/>
              <a:t>State-of-the-art verification with failures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951" y="1035723"/>
            <a:ext cx="8572500" cy="924537"/>
          </a:xfrm>
        </p:spPr>
        <p:txBody>
          <a:bodyPr>
            <a:normAutofit/>
          </a:bodyPr>
          <a:lstStyle/>
          <a:p>
            <a:pPr>
              <a:tabLst>
                <a:tab pos="4346466" algn="l"/>
              </a:tabLst>
            </a:pPr>
            <a:r>
              <a:rPr lang="en-US" sz="2400" dirty="0"/>
              <a:t>Analyze current data plane [HSA NSDI’13, </a:t>
            </a:r>
            <a:r>
              <a:rPr lang="en-US" sz="2400" dirty="0" err="1"/>
              <a:t>VeriFlow</a:t>
            </a:r>
            <a:r>
              <a:rPr lang="en-US" sz="2400" dirty="0"/>
              <a:t> NSDI’13]</a:t>
            </a:r>
            <a:endParaRPr lang="en-US" sz="2400" dirty="0">
              <a:solidFill>
                <a:srgbClr val="FF0000"/>
              </a:solidFill>
            </a:endParaRPr>
          </a:p>
          <a:p>
            <a:pPr lvl="1">
              <a:tabLst>
                <a:tab pos="4346466" algn="l"/>
              </a:tabLst>
            </a:pPr>
            <a:r>
              <a:rPr lang="en-US" sz="2000" dirty="0">
                <a:solidFill>
                  <a:srgbClr val="FF0000"/>
                </a:solidFill>
              </a:rPr>
              <a:t>Cannot verify policies across failures</a:t>
            </a:r>
            <a:r>
              <a:rPr lang="en-US" sz="200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40477"/>
            <a:ext cx="2133600" cy="365125"/>
          </a:xfrm>
        </p:spPr>
        <p:txBody>
          <a:bodyPr/>
          <a:lstStyle/>
          <a:p>
            <a:fld id="{EFC84574-CF62-402F-8DCE-5D6FB85BAC01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 descr="cisco_rout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1" y="3962400"/>
            <a:ext cx="1162051" cy="685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cisco_rout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6201" y="4953000"/>
            <a:ext cx="1162051" cy="685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cisco_rout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8800" y="3962400"/>
            <a:ext cx="1162051" cy="685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9" name="Straight Connector 8"/>
          <p:cNvCxnSpPr>
            <a:stCxn id="6" idx="2"/>
            <a:endCxn id="7" idx="1"/>
          </p:cNvCxnSpPr>
          <p:nvPr/>
        </p:nvCxnSpPr>
        <p:spPr>
          <a:xfrm>
            <a:off x="2562228" y="4648201"/>
            <a:ext cx="1323975" cy="6477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8" idx="2"/>
            <a:endCxn id="7" idx="3"/>
          </p:cNvCxnSpPr>
          <p:nvPr/>
        </p:nvCxnSpPr>
        <p:spPr>
          <a:xfrm flipH="1">
            <a:off x="5048251" y="4648201"/>
            <a:ext cx="1171575" cy="6477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5" name="Group 29"/>
          <p:cNvGrpSpPr/>
          <p:nvPr/>
        </p:nvGrpSpPr>
        <p:grpSpPr>
          <a:xfrm>
            <a:off x="5562600" y="3581400"/>
            <a:ext cx="1752600" cy="762000"/>
            <a:chOff x="-3048000" y="914400"/>
            <a:chExt cx="1828800" cy="762000"/>
          </a:xfrm>
        </p:grpSpPr>
        <p:grpSp>
          <p:nvGrpSpPr>
            <p:cNvPr id="12" name="Group 27"/>
            <p:cNvGrpSpPr/>
            <p:nvPr/>
          </p:nvGrpSpPr>
          <p:grpSpPr>
            <a:xfrm>
              <a:off x="-3048000" y="914400"/>
              <a:ext cx="1828800" cy="762000"/>
              <a:chOff x="-3048000" y="914400"/>
              <a:chExt cx="1828800" cy="762000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-3048000" y="914400"/>
                <a:ext cx="609600" cy="1524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-2438400" y="914400"/>
                <a:ext cx="609600" cy="1524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-1828800" y="914400"/>
                <a:ext cx="609600" cy="1524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-3048000" y="1066800"/>
                <a:ext cx="609600" cy="152400"/>
              </a:xfrm>
              <a:prstGeom prst="rect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-2438400" y="1066800"/>
                <a:ext cx="609600" cy="152400"/>
              </a:xfrm>
              <a:prstGeom prst="rect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-1828800" y="1066800"/>
                <a:ext cx="609600" cy="152400"/>
              </a:xfrm>
              <a:prstGeom prst="rect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-3048000" y="1219200"/>
                <a:ext cx="609600" cy="152400"/>
              </a:xfrm>
              <a:prstGeom prst="rect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-2438400" y="1219200"/>
                <a:ext cx="609600" cy="152400"/>
              </a:xfrm>
              <a:prstGeom prst="rect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-1828800" y="1219200"/>
                <a:ext cx="609600" cy="152400"/>
              </a:xfrm>
              <a:prstGeom prst="rect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-3048000" y="1371600"/>
                <a:ext cx="609600" cy="152400"/>
              </a:xfrm>
              <a:prstGeom prst="rect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-2438400" y="1371600"/>
                <a:ext cx="609600" cy="152400"/>
              </a:xfrm>
              <a:prstGeom prst="rect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-1828800" y="1371600"/>
                <a:ext cx="609600" cy="152400"/>
              </a:xfrm>
              <a:prstGeom prst="rect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-3048000" y="1524000"/>
                <a:ext cx="609600" cy="152400"/>
              </a:xfrm>
              <a:prstGeom prst="rect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-2438400" y="1524000"/>
                <a:ext cx="609600" cy="152400"/>
              </a:xfrm>
              <a:prstGeom prst="rect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-1828800" y="1524000"/>
                <a:ext cx="609600" cy="152400"/>
              </a:xfrm>
              <a:prstGeom prst="rect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-3048000" y="914400"/>
              <a:ext cx="1828800" cy="762000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Forwarding Table</a:t>
              </a:r>
            </a:p>
          </p:txBody>
        </p:sp>
      </p:grpSp>
      <p:grpSp>
        <p:nvGrpSpPr>
          <p:cNvPr id="13" name="Group 29"/>
          <p:cNvGrpSpPr/>
          <p:nvPr/>
        </p:nvGrpSpPr>
        <p:grpSpPr>
          <a:xfrm>
            <a:off x="1524000" y="3581400"/>
            <a:ext cx="1752600" cy="762000"/>
            <a:chOff x="-3048000" y="914400"/>
            <a:chExt cx="1828800" cy="762000"/>
          </a:xfrm>
        </p:grpSpPr>
        <p:grpSp>
          <p:nvGrpSpPr>
            <p:cNvPr id="14" name="Group 27"/>
            <p:cNvGrpSpPr/>
            <p:nvPr/>
          </p:nvGrpSpPr>
          <p:grpSpPr>
            <a:xfrm>
              <a:off x="-3048000" y="914400"/>
              <a:ext cx="1828800" cy="762000"/>
              <a:chOff x="-3048000" y="914400"/>
              <a:chExt cx="1828800" cy="762000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-3048000" y="914400"/>
                <a:ext cx="609600" cy="1524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-2438400" y="914400"/>
                <a:ext cx="609600" cy="1524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-1828800" y="914400"/>
                <a:ext cx="609600" cy="1524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-3048000" y="1066800"/>
                <a:ext cx="609600" cy="152400"/>
              </a:xfrm>
              <a:prstGeom prst="rect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-2438400" y="1066800"/>
                <a:ext cx="609600" cy="152400"/>
              </a:xfrm>
              <a:prstGeom prst="rect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-1828800" y="1066800"/>
                <a:ext cx="609600" cy="152400"/>
              </a:xfrm>
              <a:prstGeom prst="rect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-3048000" y="1219200"/>
                <a:ext cx="609600" cy="152400"/>
              </a:xfrm>
              <a:prstGeom prst="rect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-2438400" y="1219200"/>
                <a:ext cx="609600" cy="152400"/>
              </a:xfrm>
              <a:prstGeom prst="rect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-1828800" y="1219200"/>
                <a:ext cx="609600" cy="152400"/>
              </a:xfrm>
              <a:prstGeom prst="rect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-3048000" y="1371600"/>
                <a:ext cx="609600" cy="152400"/>
              </a:xfrm>
              <a:prstGeom prst="rect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-2438400" y="1371600"/>
                <a:ext cx="609600" cy="152400"/>
              </a:xfrm>
              <a:prstGeom prst="rect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-1828800" y="1371600"/>
                <a:ext cx="609600" cy="152400"/>
              </a:xfrm>
              <a:prstGeom prst="rect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-3048000" y="1524000"/>
                <a:ext cx="609600" cy="152400"/>
              </a:xfrm>
              <a:prstGeom prst="rect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-2438400" y="1524000"/>
                <a:ext cx="609600" cy="152400"/>
              </a:xfrm>
              <a:prstGeom prst="rect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-1828800" y="1524000"/>
                <a:ext cx="609600" cy="152400"/>
              </a:xfrm>
              <a:prstGeom prst="rect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6" name="Rectangle 55"/>
            <p:cNvSpPr/>
            <p:nvPr/>
          </p:nvSpPr>
          <p:spPr>
            <a:xfrm>
              <a:off x="-3048000" y="914400"/>
              <a:ext cx="1828800" cy="762000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Forwarding Table</a:t>
              </a:r>
            </a:p>
          </p:txBody>
        </p:sp>
      </p:grpSp>
      <p:grpSp>
        <p:nvGrpSpPr>
          <p:cNvPr id="15" name="Group 29"/>
          <p:cNvGrpSpPr/>
          <p:nvPr/>
        </p:nvGrpSpPr>
        <p:grpSpPr>
          <a:xfrm>
            <a:off x="3581400" y="4572000"/>
            <a:ext cx="1752600" cy="762000"/>
            <a:chOff x="-3048000" y="914400"/>
            <a:chExt cx="1828800" cy="762000"/>
          </a:xfrm>
        </p:grpSpPr>
        <p:grpSp>
          <p:nvGrpSpPr>
            <p:cNvPr id="16" name="Group 27"/>
            <p:cNvGrpSpPr/>
            <p:nvPr/>
          </p:nvGrpSpPr>
          <p:grpSpPr>
            <a:xfrm>
              <a:off x="-3048000" y="914400"/>
              <a:ext cx="1828800" cy="762000"/>
              <a:chOff x="-3048000" y="914400"/>
              <a:chExt cx="1828800" cy="762000"/>
            </a:xfrm>
          </p:grpSpPr>
          <p:sp>
            <p:nvSpPr>
              <p:cNvPr id="75" name="Rectangle 74"/>
              <p:cNvSpPr/>
              <p:nvPr/>
            </p:nvSpPr>
            <p:spPr>
              <a:xfrm>
                <a:off x="-3048000" y="914400"/>
                <a:ext cx="609600" cy="1524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-2438400" y="914400"/>
                <a:ext cx="609600" cy="1524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-1828800" y="914400"/>
                <a:ext cx="609600" cy="1524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-3048000" y="1066800"/>
                <a:ext cx="609600" cy="152400"/>
              </a:xfrm>
              <a:prstGeom prst="rect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-2438400" y="1066800"/>
                <a:ext cx="609600" cy="152400"/>
              </a:xfrm>
              <a:prstGeom prst="rect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-1828800" y="1066800"/>
                <a:ext cx="609600" cy="152400"/>
              </a:xfrm>
              <a:prstGeom prst="rect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-3048000" y="1219200"/>
                <a:ext cx="609600" cy="152400"/>
              </a:xfrm>
              <a:prstGeom prst="rect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-2438400" y="1219200"/>
                <a:ext cx="609600" cy="152400"/>
              </a:xfrm>
              <a:prstGeom prst="rect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-1828800" y="1219200"/>
                <a:ext cx="609600" cy="152400"/>
              </a:xfrm>
              <a:prstGeom prst="rect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-3048000" y="1371600"/>
                <a:ext cx="609600" cy="152400"/>
              </a:xfrm>
              <a:prstGeom prst="rect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-2438400" y="1371600"/>
                <a:ext cx="609600" cy="152400"/>
              </a:xfrm>
              <a:prstGeom prst="rect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-1828800" y="1371600"/>
                <a:ext cx="609600" cy="152400"/>
              </a:xfrm>
              <a:prstGeom prst="rect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-3048000" y="1524000"/>
                <a:ext cx="609600" cy="152400"/>
              </a:xfrm>
              <a:prstGeom prst="rect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-2438400" y="1524000"/>
                <a:ext cx="609600" cy="152400"/>
              </a:xfrm>
              <a:prstGeom prst="rect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-1828800" y="1524000"/>
                <a:ext cx="609600" cy="152400"/>
              </a:xfrm>
              <a:prstGeom prst="rect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Rectangle 73"/>
            <p:cNvSpPr/>
            <p:nvPr/>
          </p:nvSpPr>
          <p:spPr>
            <a:xfrm>
              <a:off x="-3048000" y="914400"/>
              <a:ext cx="1828800" cy="762000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Forwarding Table</a:t>
              </a:r>
            </a:p>
          </p:txBody>
        </p:sp>
      </p:grpSp>
      <p:grpSp>
        <p:nvGrpSpPr>
          <p:cNvPr id="17" name="Group 199"/>
          <p:cNvGrpSpPr/>
          <p:nvPr/>
        </p:nvGrpSpPr>
        <p:grpSpPr>
          <a:xfrm>
            <a:off x="1524000" y="3581400"/>
            <a:ext cx="5791200" cy="1752600"/>
            <a:chOff x="1752600" y="3429000"/>
            <a:chExt cx="5791200" cy="1752600"/>
          </a:xfrm>
        </p:grpSpPr>
        <p:grpSp>
          <p:nvGrpSpPr>
            <p:cNvPr id="18" name="Group 29"/>
            <p:cNvGrpSpPr/>
            <p:nvPr/>
          </p:nvGrpSpPr>
          <p:grpSpPr>
            <a:xfrm>
              <a:off x="5791200" y="3429000"/>
              <a:ext cx="1752600" cy="762000"/>
              <a:chOff x="-3048000" y="914400"/>
              <a:chExt cx="1828800" cy="762000"/>
            </a:xfrm>
          </p:grpSpPr>
          <p:grpSp>
            <p:nvGrpSpPr>
              <p:cNvPr id="19" name="Group 27"/>
              <p:cNvGrpSpPr/>
              <p:nvPr/>
            </p:nvGrpSpPr>
            <p:grpSpPr>
              <a:xfrm>
                <a:off x="-3048000" y="914400"/>
                <a:ext cx="1828800" cy="762000"/>
                <a:chOff x="-3048000" y="914400"/>
                <a:chExt cx="1828800" cy="762000"/>
              </a:xfrm>
            </p:grpSpPr>
            <p:sp>
              <p:nvSpPr>
                <p:cNvPr id="95" name="Rectangle 94"/>
                <p:cNvSpPr/>
                <p:nvPr/>
              </p:nvSpPr>
              <p:spPr>
                <a:xfrm>
                  <a:off x="-3048000" y="914400"/>
                  <a:ext cx="609600" cy="1524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-2438400" y="914400"/>
                  <a:ext cx="609600" cy="1524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 96"/>
                <p:cNvSpPr/>
                <p:nvPr/>
              </p:nvSpPr>
              <p:spPr>
                <a:xfrm>
                  <a:off x="-1828800" y="914400"/>
                  <a:ext cx="609600" cy="1524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/>
                <p:cNvSpPr/>
                <p:nvPr/>
              </p:nvSpPr>
              <p:spPr>
                <a:xfrm>
                  <a:off x="-3048000" y="10668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/>
                <p:cNvSpPr/>
                <p:nvPr/>
              </p:nvSpPr>
              <p:spPr>
                <a:xfrm>
                  <a:off x="-2438400" y="10668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 99"/>
                <p:cNvSpPr/>
                <p:nvPr/>
              </p:nvSpPr>
              <p:spPr>
                <a:xfrm>
                  <a:off x="-1828800" y="10668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/>
                <p:cNvSpPr/>
                <p:nvPr/>
              </p:nvSpPr>
              <p:spPr>
                <a:xfrm>
                  <a:off x="-3048000" y="12192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-2438400" y="12192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-1828800" y="12192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-3048000" y="13716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-2438400" y="13716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Rectangle 105"/>
                <p:cNvSpPr/>
                <p:nvPr/>
              </p:nvSpPr>
              <p:spPr>
                <a:xfrm>
                  <a:off x="-1828800" y="13716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Rectangle 106"/>
                <p:cNvSpPr/>
                <p:nvPr/>
              </p:nvSpPr>
              <p:spPr>
                <a:xfrm>
                  <a:off x="-3048000" y="15240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-2438400" y="15240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-1828800" y="15240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4" name="Rectangle 93"/>
              <p:cNvSpPr/>
              <p:nvPr/>
            </p:nvSpPr>
            <p:spPr>
              <a:xfrm>
                <a:off x="-3048000" y="914400"/>
                <a:ext cx="1828800" cy="762000"/>
              </a:xfrm>
              <a:prstGeom prst="rect">
                <a:avLst/>
              </a:prstGeom>
              <a:solidFill>
                <a:srgbClr val="FFFFFF">
                  <a:alpha val="70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</a:rPr>
                  <a:t>Forwarding Table’</a:t>
                </a:r>
              </a:p>
            </p:txBody>
          </p:sp>
        </p:grpSp>
        <p:grpSp>
          <p:nvGrpSpPr>
            <p:cNvPr id="20" name="Group 29"/>
            <p:cNvGrpSpPr/>
            <p:nvPr/>
          </p:nvGrpSpPr>
          <p:grpSpPr>
            <a:xfrm>
              <a:off x="1752600" y="3429000"/>
              <a:ext cx="1752600" cy="762000"/>
              <a:chOff x="-3048000" y="914400"/>
              <a:chExt cx="1828800" cy="762000"/>
            </a:xfrm>
          </p:grpSpPr>
          <p:grpSp>
            <p:nvGrpSpPr>
              <p:cNvPr id="21" name="Group 27"/>
              <p:cNvGrpSpPr/>
              <p:nvPr/>
            </p:nvGrpSpPr>
            <p:grpSpPr>
              <a:xfrm>
                <a:off x="-3048000" y="914400"/>
                <a:ext cx="1828800" cy="762000"/>
                <a:chOff x="-3048000" y="914400"/>
                <a:chExt cx="1828800" cy="762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-3048000" y="914400"/>
                  <a:ext cx="609600" cy="1524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-2438400" y="914400"/>
                  <a:ext cx="609600" cy="1524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/>
                <p:cNvSpPr/>
                <p:nvPr/>
              </p:nvSpPr>
              <p:spPr>
                <a:xfrm>
                  <a:off x="-1828800" y="914400"/>
                  <a:ext cx="609600" cy="1524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115"/>
                <p:cNvSpPr/>
                <p:nvPr/>
              </p:nvSpPr>
              <p:spPr>
                <a:xfrm>
                  <a:off x="-3048000" y="10668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116"/>
                <p:cNvSpPr/>
                <p:nvPr/>
              </p:nvSpPr>
              <p:spPr>
                <a:xfrm>
                  <a:off x="-2438400" y="10668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Rectangle 117"/>
                <p:cNvSpPr/>
                <p:nvPr/>
              </p:nvSpPr>
              <p:spPr>
                <a:xfrm>
                  <a:off x="-1828800" y="10668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Rectangle 118"/>
                <p:cNvSpPr/>
                <p:nvPr/>
              </p:nvSpPr>
              <p:spPr>
                <a:xfrm>
                  <a:off x="-3048000" y="12192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Rectangle 119"/>
                <p:cNvSpPr/>
                <p:nvPr/>
              </p:nvSpPr>
              <p:spPr>
                <a:xfrm>
                  <a:off x="-2438400" y="12192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Rectangle 120"/>
                <p:cNvSpPr/>
                <p:nvPr/>
              </p:nvSpPr>
              <p:spPr>
                <a:xfrm>
                  <a:off x="-1828800" y="12192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Rectangle 121"/>
                <p:cNvSpPr/>
                <p:nvPr/>
              </p:nvSpPr>
              <p:spPr>
                <a:xfrm>
                  <a:off x="-3048000" y="13716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Rectangle 122"/>
                <p:cNvSpPr/>
                <p:nvPr/>
              </p:nvSpPr>
              <p:spPr>
                <a:xfrm>
                  <a:off x="-2438400" y="13716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Rectangle 123"/>
                <p:cNvSpPr/>
                <p:nvPr/>
              </p:nvSpPr>
              <p:spPr>
                <a:xfrm>
                  <a:off x="-1828800" y="13716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Rectangle 124"/>
                <p:cNvSpPr/>
                <p:nvPr/>
              </p:nvSpPr>
              <p:spPr>
                <a:xfrm>
                  <a:off x="-3048000" y="15240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Rectangle 125"/>
                <p:cNvSpPr/>
                <p:nvPr/>
              </p:nvSpPr>
              <p:spPr>
                <a:xfrm>
                  <a:off x="-2438400" y="15240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Rectangle 126"/>
                <p:cNvSpPr/>
                <p:nvPr/>
              </p:nvSpPr>
              <p:spPr>
                <a:xfrm>
                  <a:off x="-1828800" y="15240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2" name="Rectangle 111"/>
              <p:cNvSpPr/>
              <p:nvPr/>
            </p:nvSpPr>
            <p:spPr>
              <a:xfrm>
                <a:off x="-3048000" y="914400"/>
                <a:ext cx="1828800" cy="762000"/>
              </a:xfrm>
              <a:prstGeom prst="rect">
                <a:avLst/>
              </a:prstGeom>
              <a:solidFill>
                <a:srgbClr val="FFFFFF">
                  <a:alpha val="70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</a:rPr>
                  <a:t>Forwarding Table’</a:t>
                </a:r>
              </a:p>
            </p:txBody>
          </p:sp>
        </p:grpSp>
        <p:grpSp>
          <p:nvGrpSpPr>
            <p:cNvPr id="22" name="Group 29"/>
            <p:cNvGrpSpPr/>
            <p:nvPr/>
          </p:nvGrpSpPr>
          <p:grpSpPr>
            <a:xfrm>
              <a:off x="3810000" y="4419600"/>
              <a:ext cx="1752600" cy="762000"/>
              <a:chOff x="-3048000" y="914400"/>
              <a:chExt cx="1828800" cy="762000"/>
            </a:xfrm>
          </p:grpSpPr>
          <p:grpSp>
            <p:nvGrpSpPr>
              <p:cNvPr id="23" name="Group 27"/>
              <p:cNvGrpSpPr/>
              <p:nvPr/>
            </p:nvGrpSpPr>
            <p:grpSpPr>
              <a:xfrm>
                <a:off x="-3048000" y="914400"/>
                <a:ext cx="1828800" cy="762000"/>
                <a:chOff x="-3048000" y="914400"/>
                <a:chExt cx="1828800" cy="762000"/>
              </a:xfrm>
            </p:grpSpPr>
            <p:sp>
              <p:nvSpPr>
                <p:cNvPr id="131" name="Rectangle 130"/>
                <p:cNvSpPr/>
                <p:nvPr/>
              </p:nvSpPr>
              <p:spPr>
                <a:xfrm>
                  <a:off x="-3048000" y="914400"/>
                  <a:ext cx="609600" cy="1524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Rectangle 131"/>
                <p:cNvSpPr/>
                <p:nvPr/>
              </p:nvSpPr>
              <p:spPr>
                <a:xfrm>
                  <a:off x="-2438400" y="914400"/>
                  <a:ext cx="609600" cy="1524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Rectangle 132"/>
                <p:cNvSpPr/>
                <p:nvPr/>
              </p:nvSpPr>
              <p:spPr>
                <a:xfrm>
                  <a:off x="-1828800" y="914400"/>
                  <a:ext cx="609600" cy="1524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Rectangle 133"/>
                <p:cNvSpPr/>
                <p:nvPr/>
              </p:nvSpPr>
              <p:spPr>
                <a:xfrm>
                  <a:off x="-3048000" y="10668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Rectangle 134"/>
                <p:cNvSpPr/>
                <p:nvPr/>
              </p:nvSpPr>
              <p:spPr>
                <a:xfrm>
                  <a:off x="-2438400" y="10668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Rectangle 135"/>
                <p:cNvSpPr/>
                <p:nvPr/>
              </p:nvSpPr>
              <p:spPr>
                <a:xfrm>
                  <a:off x="-1828800" y="10668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Rectangle 136"/>
                <p:cNvSpPr/>
                <p:nvPr/>
              </p:nvSpPr>
              <p:spPr>
                <a:xfrm>
                  <a:off x="-3048000" y="12192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Rectangle 137"/>
                <p:cNvSpPr/>
                <p:nvPr/>
              </p:nvSpPr>
              <p:spPr>
                <a:xfrm>
                  <a:off x="-2438400" y="12192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Rectangle 138"/>
                <p:cNvSpPr/>
                <p:nvPr/>
              </p:nvSpPr>
              <p:spPr>
                <a:xfrm>
                  <a:off x="-1828800" y="12192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Rectangle 139"/>
                <p:cNvSpPr/>
                <p:nvPr/>
              </p:nvSpPr>
              <p:spPr>
                <a:xfrm>
                  <a:off x="-3048000" y="13716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Rectangle 140"/>
                <p:cNvSpPr/>
                <p:nvPr/>
              </p:nvSpPr>
              <p:spPr>
                <a:xfrm>
                  <a:off x="-2438400" y="13716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Rectangle 141"/>
                <p:cNvSpPr/>
                <p:nvPr/>
              </p:nvSpPr>
              <p:spPr>
                <a:xfrm>
                  <a:off x="-1828800" y="13716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Rectangle 142"/>
                <p:cNvSpPr/>
                <p:nvPr/>
              </p:nvSpPr>
              <p:spPr>
                <a:xfrm>
                  <a:off x="-3048000" y="15240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Rectangle 143"/>
                <p:cNvSpPr/>
                <p:nvPr/>
              </p:nvSpPr>
              <p:spPr>
                <a:xfrm>
                  <a:off x="-2438400" y="15240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Rectangle 144"/>
                <p:cNvSpPr/>
                <p:nvPr/>
              </p:nvSpPr>
              <p:spPr>
                <a:xfrm>
                  <a:off x="-1828800" y="15240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0" name="Rectangle 129"/>
              <p:cNvSpPr/>
              <p:nvPr/>
            </p:nvSpPr>
            <p:spPr>
              <a:xfrm>
                <a:off x="-3048000" y="914400"/>
                <a:ext cx="1828800" cy="762000"/>
              </a:xfrm>
              <a:prstGeom prst="rect">
                <a:avLst/>
              </a:prstGeom>
              <a:solidFill>
                <a:srgbClr val="FFFFFF">
                  <a:alpha val="70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</a:rPr>
                  <a:t>Forwarding Table’</a:t>
                </a:r>
              </a:p>
            </p:txBody>
          </p:sp>
        </p:grpSp>
      </p:grpSp>
      <p:grpSp>
        <p:nvGrpSpPr>
          <p:cNvPr id="24" name="Group 200"/>
          <p:cNvGrpSpPr/>
          <p:nvPr/>
        </p:nvGrpSpPr>
        <p:grpSpPr>
          <a:xfrm>
            <a:off x="1676400" y="3733800"/>
            <a:ext cx="5791200" cy="1752600"/>
            <a:chOff x="1752600" y="3429000"/>
            <a:chExt cx="5791200" cy="1752600"/>
          </a:xfrm>
        </p:grpSpPr>
        <p:grpSp>
          <p:nvGrpSpPr>
            <p:cNvPr id="25" name="Group 29"/>
            <p:cNvGrpSpPr/>
            <p:nvPr/>
          </p:nvGrpSpPr>
          <p:grpSpPr>
            <a:xfrm>
              <a:off x="5791200" y="3429000"/>
              <a:ext cx="1752600" cy="762000"/>
              <a:chOff x="-3048000" y="914400"/>
              <a:chExt cx="1828800" cy="762000"/>
            </a:xfrm>
          </p:grpSpPr>
          <p:grpSp>
            <p:nvGrpSpPr>
              <p:cNvPr id="26" name="Group 27"/>
              <p:cNvGrpSpPr/>
              <p:nvPr/>
            </p:nvGrpSpPr>
            <p:grpSpPr>
              <a:xfrm>
                <a:off x="-3048000" y="914400"/>
                <a:ext cx="1828800" cy="762000"/>
                <a:chOff x="-3048000" y="914400"/>
                <a:chExt cx="1828800" cy="762000"/>
              </a:xfrm>
            </p:grpSpPr>
            <p:sp>
              <p:nvSpPr>
                <p:cNvPr id="241" name="Rectangle 240"/>
                <p:cNvSpPr/>
                <p:nvPr/>
              </p:nvSpPr>
              <p:spPr>
                <a:xfrm>
                  <a:off x="-3048000" y="914400"/>
                  <a:ext cx="609600" cy="1524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2" name="Rectangle 241"/>
                <p:cNvSpPr/>
                <p:nvPr/>
              </p:nvSpPr>
              <p:spPr>
                <a:xfrm>
                  <a:off x="-2438400" y="914400"/>
                  <a:ext cx="609600" cy="1524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3" name="Rectangle 242"/>
                <p:cNvSpPr/>
                <p:nvPr/>
              </p:nvSpPr>
              <p:spPr>
                <a:xfrm>
                  <a:off x="-1828800" y="914400"/>
                  <a:ext cx="609600" cy="1524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4" name="Rectangle 243"/>
                <p:cNvSpPr/>
                <p:nvPr/>
              </p:nvSpPr>
              <p:spPr>
                <a:xfrm>
                  <a:off x="-3048000" y="10668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5" name="Rectangle 244"/>
                <p:cNvSpPr/>
                <p:nvPr/>
              </p:nvSpPr>
              <p:spPr>
                <a:xfrm>
                  <a:off x="-2438400" y="10668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6" name="Rectangle 245"/>
                <p:cNvSpPr/>
                <p:nvPr/>
              </p:nvSpPr>
              <p:spPr>
                <a:xfrm>
                  <a:off x="-1828800" y="10668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7" name="Rectangle 246"/>
                <p:cNvSpPr/>
                <p:nvPr/>
              </p:nvSpPr>
              <p:spPr>
                <a:xfrm>
                  <a:off x="-3048000" y="12192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8" name="Rectangle 247"/>
                <p:cNvSpPr/>
                <p:nvPr/>
              </p:nvSpPr>
              <p:spPr>
                <a:xfrm>
                  <a:off x="-2438400" y="12192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9" name="Rectangle 248"/>
                <p:cNvSpPr/>
                <p:nvPr/>
              </p:nvSpPr>
              <p:spPr>
                <a:xfrm>
                  <a:off x="-1828800" y="12192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0" name="Rectangle 249"/>
                <p:cNvSpPr/>
                <p:nvPr/>
              </p:nvSpPr>
              <p:spPr>
                <a:xfrm>
                  <a:off x="-3048000" y="13716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1" name="Rectangle 250"/>
                <p:cNvSpPr/>
                <p:nvPr/>
              </p:nvSpPr>
              <p:spPr>
                <a:xfrm>
                  <a:off x="-2438400" y="13716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2" name="Rectangle 251"/>
                <p:cNvSpPr/>
                <p:nvPr/>
              </p:nvSpPr>
              <p:spPr>
                <a:xfrm>
                  <a:off x="-1828800" y="13716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3" name="Rectangle 252"/>
                <p:cNvSpPr/>
                <p:nvPr/>
              </p:nvSpPr>
              <p:spPr>
                <a:xfrm>
                  <a:off x="-3048000" y="15240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4" name="Rectangle 253"/>
                <p:cNvSpPr/>
                <p:nvPr/>
              </p:nvSpPr>
              <p:spPr>
                <a:xfrm>
                  <a:off x="-2438400" y="15240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5" name="Rectangle 254"/>
                <p:cNvSpPr/>
                <p:nvPr/>
              </p:nvSpPr>
              <p:spPr>
                <a:xfrm>
                  <a:off x="-1828800" y="15240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40" name="Rectangle 239"/>
              <p:cNvSpPr/>
              <p:nvPr/>
            </p:nvSpPr>
            <p:spPr>
              <a:xfrm>
                <a:off x="-3048000" y="914400"/>
                <a:ext cx="1828800" cy="762000"/>
              </a:xfrm>
              <a:prstGeom prst="rect">
                <a:avLst/>
              </a:prstGeom>
              <a:solidFill>
                <a:srgbClr val="FFFFFF">
                  <a:alpha val="70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</a:rPr>
                  <a:t>Forwarding Table’’</a:t>
                </a:r>
              </a:p>
            </p:txBody>
          </p:sp>
        </p:grpSp>
        <p:grpSp>
          <p:nvGrpSpPr>
            <p:cNvPr id="27" name="Group 29"/>
            <p:cNvGrpSpPr/>
            <p:nvPr/>
          </p:nvGrpSpPr>
          <p:grpSpPr>
            <a:xfrm>
              <a:off x="1752600" y="3429000"/>
              <a:ext cx="1752600" cy="762000"/>
              <a:chOff x="-3048000" y="914400"/>
              <a:chExt cx="1828800" cy="762000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-3048000" y="914400"/>
                <a:ext cx="1828800" cy="762000"/>
                <a:chOff x="-3048000" y="914400"/>
                <a:chExt cx="1828800" cy="762000"/>
              </a:xfrm>
            </p:grpSpPr>
            <p:sp>
              <p:nvSpPr>
                <p:cNvPr id="224" name="Rectangle 223"/>
                <p:cNvSpPr/>
                <p:nvPr/>
              </p:nvSpPr>
              <p:spPr>
                <a:xfrm>
                  <a:off x="-3048000" y="914400"/>
                  <a:ext cx="609600" cy="1524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5" name="Rectangle 224"/>
                <p:cNvSpPr/>
                <p:nvPr/>
              </p:nvSpPr>
              <p:spPr>
                <a:xfrm>
                  <a:off x="-2438400" y="914400"/>
                  <a:ext cx="609600" cy="1524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6" name="Rectangle 225"/>
                <p:cNvSpPr/>
                <p:nvPr/>
              </p:nvSpPr>
              <p:spPr>
                <a:xfrm>
                  <a:off x="-1828800" y="914400"/>
                  <a:ext cx="609600" cy="1524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7" name="Rectangle 226"/>
                <p:cNvSpPr/>
                <p:nvPr/>
              </p:nvSpPr>
              <p:spPr>
                <a:xfrm>
                  <a:off x="-3048000" y="10668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8" name="Rectangle 227"/>
                <p:cNvSpPr/>
                <p:nvPr/>
              </p:nvSpPr>
              <p:spPr>
                <a:xfrm>
                  <a:off x="-2438400" y="10668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9" name="Rectangle 228"/>
                <p:cNvSpPr/>
                <p:nvPr/>
              </p:nvSpPr>
              <p:spPr>
                <a:xfrm>
                  <a:off x="-1828800" y="10668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0" name="Rectangle 229"/>
                <p:cNvSpPr/>
                <p:nvPr/>
              </p:nvSpPr>
              <p:spPr>
                <a:xfrm>
                  <a:off x="-3048000" y="12192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1" name="Rectangle 230"/>
                <p:cNvSpPr/>
                <p:nvPr/>
              </p:nvSpPr>
              <p:spPr>
                <a:xfrm>
                  <a:off x="-2438400" y="12192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2" name="Rectangle 231"/>
                <p:cNvSpPr/>
                <p:nvPr/>
              </p:nvSpPr>
              <p:spPr>
                <a:xfrm>
                  <a:off x="-1828800" y="12192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3" name="Rectangle 232"/>
                <p:cNvSpPr/>
                <p:nvPr/>
              </p:nvSpPr>
              <p:spPr>
                <a:xfrm>
                  <a:off x="-3048000" y="13716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4" name="Rectangle 233"/>
                <p:cNvSpPr/>
                <p:nvPr/>
              </p:nvSpPr>
              <p:spPr>
                <a:xfrm>
                  <a:off x="-2438400" y="13716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5" name="Rectangle 234"/>
                <p:cNvSpPr/>
                <p:nvPr/>
              </p:nvSpPr>
              <p:spPr>
                <a:xfrm>
                  <a:off x="-1828800" y="13716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6" name="Rectangle 235"/>
                <p:cNvSpPr/>
                <p:nvPr/>
              </p:nvSpPr>
              <p:spPr>
                <a:xfrm>
                  <a:off x="-3048000" y="15240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7" name="Rectangle 236"/>
                <p:cNvSpPr/>
                <p:nvPr/>
              </p:nvSpPr>
              <p:spPr>
                <a:xfrm>
                  <a:off x="-2438400" y="15240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38" name="Rectangle 237"/>
                <p:cNvSpPr/>
                <p:nvPr/>
              </p:nvSpPr>
              <p:spPr>
                <a:xfrm>
                  <a:off x="-1828800" y="15240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23" name="Rectangle 222"/>
              <p:cNvSpPr/>
              <p:nvPr/>
            </p:nvSpPr>
            <p:spPr>
              <a:xfrm>
                <a:off x="-3048000" y="914400"/>
                <a:ext cx="1828800" cy="762000"/>
              </a:xfrm>
              <a:prstGeom prst="rect">
                <a:avLst/>
              </a:prstGeom>
              <a:solidFill>
                <a:srgbClr val="FFFFFF">
                  <a:alpha val="70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</a:rPr>
                  <a:t>Forwarding Table’’</a:t>
                </a:r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3810000" y="4419600"/>
              <a:ext cx="1752600" cy="762000"/>
              <a:chOff x="-3048000" y="914400"/>
              <a:chExt cx="1828800" cy="762000"/>
            </a:xfrm>
          </p:grpSpPr>
          <p:grpSp>
            <p:nvGrpSpPr>
              <p:cNvPr id="30" name="Group 27"/>
              <p:cNvGrpSpPr/>
              <p:nvPr/>
            </p:nvGrpSpPr>
            <p:grpSpPr>
              <a:xfrm>
                <a:off x="-3048000" y="914400"/>
                <a:ext cx="1828800" cy="762000"/>
                <a:chOff x="-3048000" y="914400"/>
                <a:chExt cx="1828800" cy="762000"/>
              </a:xfrm>
            </p:grpSpPr>
            <p:sp>
              <p:nvSpPr>
                <p:cNvPr id="207" name="Rectangle 206"/>
                <p:cNvSpPr/>
                <p:nvPr/>
              </p:nvSpPr>
              <p:spPr>
                <a:xfrm>
                  <a:off x="-3048000" y="914400"/>
                  <a:ext cx="609600" cy="1524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8" name="Rectangle 207"/>
                <p:cNvSpPr/>
                <p:nvPr/>
              </p:nvSpPr>
              <p:spPr>
                <a:xfrm>
                  <a:off x="-2438400" y="914400"/>
                  <a:ext cx="609600" cy="1524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9" name="Rectangle 208"/>
                <p:cNvSpPr/>
                <p:nvPr/>
              </p:nvSpPr>
              <p:spPr>
                <a:xfrm>
                  <a:off x="-1828800" y="914400"/>
                  <a:ext cx="609600" cy="1524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0" name="Rectangle 209"/>
                <p:cNvSpPr/>
                <p:nvPr/>
              </p:nvSpPr>
              <p:spPr>
                <a:xfrm>
                  <a:off x="-3048000" y="10668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1" name="Rectangle 210"/>
                <p:cNvSpPr/>
                <p:nvPr/>
              </p:nvSpPr>
              <p:spPr>
                <a:xfrm>
                  <a:off x="-2438400" y="10668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2" name="Rectangle 211"/>
                <p:cNvSpPr/>
                <p:nvPr/>
              </p:nvSpPr>
              <p:spPr>
                <a:xfrm>
                  <a:off x="-1828800" y="10668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3" name="Rectangle 212"/>
                <p:cNvSpPr/>
                <p:nvPr/>
              </p:nvSpPr>
              <p:spPr>
                <a:xfrm>
                  <a:off x="-3048000" y="12192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4" name="Rectangle 213"/>
                <p:cNvSpPr/>
                <p:nvPr/>
              </p:nvSpPr>
              <p:spPr>
                <a:xfrm>
                  <a:off x="-2438400" y="12192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5" name="Rectangle 214"/>
                <p:cNvSpPr/>
                <p:nvPr/>
              </p:nvSpPr>
              <p:spPr>
                <a:xfrm>
                  <a:off x="-1828800" y="12192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6" name="Rectangle 215"/>
                <p:cNvSpPr/>
                <p:nvPr/>
              </p:nvSpPr>
              <p:spPr>
                <a:xfrm>
                  <a:off x="-3048000" y="13716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7" name="Rectangle 216"/>
                <p:cNvSpPr/>
                <p:nvPr/>
              </p:nvSpPr>
              <p:spPr>
                <a:xfrm>
                  <a:off x="-2438400" y="13716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8" name="Rectangle 217"/>
                <p:cNvSpPr/>
                <p:nvPr/>
              </p:nvSpPr>
              <p:spPr>
                <a:xfrm>
                  <a:off x="-1828800" y="13716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9" name="Rectangle 218"/>
                <p:cNvSpPr/>
                <p:nvPr/>
              </p:nvSpPr>
              <p:spPr>
                <a:xfrm>
                  <a:off x="-3048000" y="15240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0" name="Rectangle 219"/>
                <p:cNvSpPr/>
                <p:nvPr/>
              </p:nvSpPr>
              <p:spPr>
                <a:xfrm>
                  <a:off x="-2438400" y="15240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21" name="Rectangle 220"/>
                <p:cNvSpPr/>
                <p:nvPr/>
              </p:nvSpPr>
              <p:spPr>
                <a:xfrm>
                  <a:off x="-1828800" y="15240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06" name="Rectangle 205"/>
              <p:cNvSpPr/>
              <p:nvPr/>
            </p:nvSpPr>
            <p:spPr>
              <a:xfrm>
                <a:off x="-3048000" y="914400"/>
                <a:ext cx="1828800" cy="762000"/>
              </a:xfrm>
              <a:prstGeom prst="rect">
                <a:avLst/>
              </a:prstGeom>
              <a:solidFill>
                <a:srgbClr val="FFFFFF">
                  <a:alpha val="70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</a:rPr>
                  <a:t>Forwarding Table’’</a:t>
                </a:r>
              </a:p>
            </p:txBody>
          </p:sp>
        </p:grpSp>
      </p:grpSp>
      <p:grpSp>
        <p:nvGrpSpPr>
          <p:cNvPr id="31" name="Group 310"/>
          <p:cNvGrpSpPr/>
          <p:nvPr/>
        </p:nvGrpSpPr>
        <p:grpSpPr>
          <a:xfrm>
            <a:off x="1828800" y="3886200"/>
            <a:ext cx="5791200" cy="1752600"/>
            <a:chOff x="1752600" y="3429000"/>
            <a:chExt cx="5791200" cy="1752600"/>
          </a:xfrm>
        </p:grpSpPr>
        <p:grpSp>
          <p:nvGrpSpPr>
            <p:cNvPr id="32" name="Group 29"/>
            <p:cNvGrpSpPr/>
            <p:nvPr/>
          </p:nvGrpSpPr>
          <p:grpSpPr>
            <a:xfrm>
              <a:off x="5791200" y="3429000"/>
              <a:ext cx="1752600" cy="762000"/>
              <a:chOff x="-3048000" y="914400"/>
              <a:chExt cx="1828800" cy="762000"/>
            </a:xfrm>
          </p:grpSpPr>
          <p:grpSp>
            <p:nvGrpSpPr>
              <p:cNvPr id="33" name="Group 27"/>
              <p:cNvGrpSpPr/>
              <p:nvPr/>
            </p:nvGrpSpPr>
            <p:grpSpPr>
              <a:xfrm>
                <a:off x="-3048000" y="914400"/>
                <a:ext cx="1828800" cy="762000"/>
                <a:chOff x="-3048000" y="914400"/>
                <a:chExt cx="1828800" cy="762000"/>
              </a:xfrm>
            </p:grpSpPr>
            <p:sp>
              <p:nvSpPr>
                <p:cNvPr id="351" name="Rectangle 350"/>
                <p:cNvSpPr/>
                <p:nvPr/>
              </p:nvSpPr>
              <p:spPr>
                <a:xfrm>
                  <a:off x="-3048000" y="914400"/>
                  <a:ext cx="609600" cy="1524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2" name="Rectangle 351"/>
                <p:cNvSpPr/>
                <p:nvPr/>
              </p:nvSpPr>
              <p:spPr>
                <a:xfrm>
                  <a:off x="-2438400" y="914400"/>
                  <a:ext cx="609600" cy="1524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3" name="Rectangle 352"/>
                <p:cNvSpPr/>
                <p:nvPr/>
              </p:nvSpPr>
              <p:spPr>
                <a:xfrm>
                  <a:off x="-1828800" y="914400"/>
                  <a:ext cx="609600" cy="1524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4" name="Rectangle 353"/>
                <p:cNvSpPr/>
                <p:nvPr/>
              </p:nvSpPr>
              <p:spPr>
                <a:xfrm>
                  <a:off x="-3048000" y="10668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5" name="Rectangle 354"/>
                <p:cNvSpPr/>
                <p:nvPr/>
              </p:nvSpPr>
              <p:spPr>
                <a:xfrm>
                  <a:off x="-2438400" y="10668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6" name="Rectangle 355"/>
                <p:cNvSpPr/>
                <p:nvPr/>
              </p:nvSpPr>
              <p:spPr>
                <a:xfrm>
                  <a:off x="-1828800" y="10668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7" name="Rectangle 356"/>
                <p:cNvSpPr/>
                <p:nvPr/>
              </p:nvSpPr>
              <p:spPr>
                <a:xfrm>
                  <a:off x="-3048000" y="12192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8" name="Rectangle 357"/>
                <p:cNvSpPr/>
                <p:nvPr/>
              </p:nvSpPr>
              <p:spPr>
                <a:xfrm>
                  <a:off x="-2438400" y="12192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9" name="Rectangle 358"/>
                <p:cNvSpPr/>
                <p:nvPr/>
              </p:nvSpPr>
              <p:spPr>
                <a:xfrm>
                  <a:off x="-1828800" y="12192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0" name="Rectangle 359"/>
                <p:cNvSpPr/>
                <p:nvPr/>
              </p:nvSpPr>
              <p:spPr>
                <a:xfrm>
                  <a:off x="-3048000" y="13716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1" name="Rectangle 360"/>
                <p:cNvSpPr/>
                <p:nvPr/>
              </p:nvSpPr>
              <p:spPr>
                <a:xfrm>
                  <a:off x="-2438400" y="13716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2" name="Rectangle 361"/>
                <p:cNvSpPr/>
                <p:nvPr/>
              </p:nvSpPr>
              <p:spPr>
                <a:xfrm>
                  <a:off x="-1828800" y="13716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3" name="Rectangle 362"/>
                <p:cNvSpPr/>
                <p:nvPr/>
              </p:nvSpPr>
              <p:spPr>
                <a:xfrm>
                  <a:off x="-3048000" y="15240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4" name="Rectangle 363"/>
                <p:cNvSpPr/>
                <p:nvPr/>
              </p:nvSpPr>
              <p:spPr>
                <a:xfrm>
                  <a:off x="-2438400" y="15240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5" name="Rectangle 364"/>
                <p:cNvSpPr/>
                <p:nvPr/>
              </p:nvSpPr>
              <p:spPr>
                <a:xfrm>
                  <a:off x="-1828800" y="15240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50" name="Rectangle 349"/>
              <p:cNvSpPr/>
              <p:nvPr/>
            </p:nvSpPr>
            <p:spPr>
              <a:xfrm>
                <a:off x="-3048000" y="914400"/>
                <a:ext cx="1828800" cy="762000"/>
              </a:xfrm>
              <a:prstGeom prst="rect">
                <a:avLst/>
              </a:prstGeom>
              <a:solidFill>
                <a:srgbClr val="FFFFFF">
                  <a:alpha val="70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</a:rPr>
                  <a:t>Forwarding Table’’’</a:t>
                </a:r>
              </a:p>
            </p:txBody>
          </p:sp>
        </p:grpSp>
        <p:grpSp>
          <p:nvGrpSpPr>
            <p:cNvPr id="34" name="Group 29"/>
            <p:cNvGrpSpPr/>
            <p:nvPr/>
          </p:nvGrpSpPr>
          <p:grpSpPr>
            <a:xfrm>
              <a:off x="1752600" y="3429000"/>
              <a:ext cx="1752600" cy="762000"/>
              <a:chOff x="-3048000" y="914400"/>
              <a:chExt cx="1828800" cy="762000"/>
            </a:xfrm>
          </p:grpSpPr>
          <p:grpSp>
            <p:nvGrpSpPr>
              <p:cNvPr id="35" name="Group 27"/>
              <p:cNvGrpSpPr/>
              <p:nvPr/>
            </p:nvGrpSpPr>
            <p:grpSpPr>
              <a:xfrm>
                <a:off x="-3048000" y="914400"/>
                <a:ext cx="1828800" cy="762000"/>
                <a:chOff x="-3048000" y="914400"/>
                <a:chExt cx="1828800" cy="762000"/>
              </a:xfrm>
            </p:grpSpPr>
            <p:sp>
              <p:nvSpPr>
                <p:cNvPr id="334" name="Rectangle 333"/>
                <p:cNvSpPr/>
                <p:nvPr/>
              </p:nvSpPr>
              <p:spPr>
                <a:xfrm>
                  <a:off x="-3048000" y="914400"/>
                  <a:ext cx="609600" cy="1524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5" name="Rectangle 334"/>
                <p:cNvSpPr/>
                <p:nvPr/>
              </p:nvSpPr>
              <p:spPr>
                <a:xfrm>
                  <a:off x="-2438400" y="914400"/>
                  <a:ext cx="609600" cy="1524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6" name="Rectangle 335"/>
                <p:cNvSpPr/>
                <p:nvPr/>
              </p:nvSpPr>
              <p:spPr>
                <a:xfrm>
                  <a:off x="-1828800" y="914400"/>
                  <a:ext cx="609600" cy="1524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7" name="Rectangle 336"/>
                <p:cNvSpPr/>
                <p:nvPr/>
              </p:nvSpPr>
              <p:spPr>
                <a:xfrm>
                  <a:off x="-3048000" y="10668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8" name="Rectangle 337"/>
                <p:cNvSpPr/>
                <p:nvPr/>
              </p:nvSpPr>
              <p:spPr>
                <a:xfrm>
                  <a:off x="-2438400" y="10668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9" name="Rectangle 338"/>
                <p:cNvSpPr/>
                <p:nvPr/>
              </p:nvSpPr>
              <p:spPr>
                <a:xfrm>
                  <a:off x="-1828800" y="10668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0" name="Rectangle 339"/>
                <p:cNvSpPr/>
                <p:nvPr/>
              </p:nvSpPr>
              <p:spPr>
                <a:xfrm>
                  <a:off x="-3048000" y="12192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1" name="Rectangle 340"/>
                <p:cNvSpPr/>
                <p:nvPr/>
              </p:nvSpPr>
              <p:spPr>
                <a:xfrm>
                  <a:off x="-2438400" y="12192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2" name="Rectangle 341"/>
                <p:cNvSpPr/>
                <p:nvPr/>
              </p:nvSpPr>
              <p:spPr>
                <a:xfrm>
                  <a:off x="-1828800" y="12192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3" name="Rectangle 342"/>
                <p:cNvSpPr/>
                <p:nvPr/>
              </p:nvSpPr>
              <p:spPr>
                <a:xfrm>
                  <a:off x="-3048000" y="13716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4" name="Rectangle 343"/>
                <p:cNvSpPr/>
                <p:nvPr/>
              </p:nvSpPr>
              <p:spPr>
                <a:xfrm>
                  <a:off x="-2438400" y="13716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5" name="Rectangle 344"/>
                <p:cNvSpPr/>
                <p:nvPr/>
              </p:nvSpPr>
              <p:spPr>
                <a:xfrm>
                  <a:off x="-1828800" y="13716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6" name="Rectangle 345"/>
                <p:cNvSpPr/>
                <p:nvPr/>
              </p:nvSpPr>
              <p:spPr>
                <a:xfrm>
                  <a:off x="-3048000" y="15240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7" name="Rectangle 346"/>
                <p:cNvSpPr/>
                <p:nvPr/>
              </p:nvSpPr>
              <p:spPr>
                <a:xfrm>
                  <a:off x="-2438400" y="15240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8" name="Rectangle 347"/>
                <p:cNvSpPr/>
                <p:nvPr/>
              </p:nvSpPr>
              <p:spPr>
                <a:xfrm>
                  <a:off x="-1828800" y="15240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33" name="Rectangle 332"/>
              <p:cNvSpPr/>
              <p:nvPr/>
            </p:nvSpPr>
            <p:spPr>
              <a:xfrm>
                <a:off x="-3048000" y="914400"/>
                <a:ext cx="1828800" cy="762000"/>
              </a:xfrm>
              <a:prstGeom prst="rect">
                <a:avLst/>
              </a:prstGeom>
              <a:solidFill>
                <a:srgbClr val="FFFFFF">
                  <a:alpha val="70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</a:rPr>
                  <a:t>Forwarding Table’’’</a:t>
                </a:r>
              </a:p>
            </p:txBody>
          </p:sp>
        </p:grpSp>
        <p:grpSp>
          <p:nvGrpSpPr>
            <p:cNvPr id="36" name="Group 29"/>
            <p:cNvGrpSpPr/>
            <p:nvPr/>
          </p:nvGrpSpPr>
          <p:grpSpPr>
            <a:xfrm>
              <a:off x="3810000" y="4419600"/>
              <a:ext cx="1752600" cy="762000"/>
              <a:chOff x="-3048000" y="914400"/>
              <a:chExt cx="1828800" cy="762000"/>
            </a:xfrm>
          </p:grpSpPr>
          <p:grpSp>
            <p:nvGrpSpPr>
              <p:cNvPr id="37" name="Group 27"/>
              <p:cNvGrpSpPr/>
              <p:nvPr/>
            </p:nvGrpSpPr>
            <p:grpSpPr>
              <a:xfrm>
                <a:off x="-3048000" y="914400"/>
                <a:ext cx="1828800" cy="762000"/>
                <a:chOff x="-3048000" y="914400"/>
                <a:chExt cx="1828800" cy="762000"/>
              </a:xfrm>
            </p:grpSpPr>
            <p:sp>
              <p:nvSpPr>
                <p:cNvPr id="317" name="Rectangle 316"/>
                <p:cNvSpPr/>
                <p:nvPr/>
              </p:nvSpPr>
              <p:spPr>
                <a:xfrm>
                  <a:off x="-3048000" y="914400"/>
                  <a:ext cx="609600" cy="1524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8" name="Rectangle 317"/>
                <p:cNvSpPr/>
                <p:nvPr/>
              </p:nvSpPr>
              <p:spPr>
                <a:xfrm>
                  <a:off x="-2438400" y="914400"/>
                  <a:ext cx="609600" cy="1524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9" name="Rectangle 318"/>
                <p:cNvSpPr/>
                <p:nvPr/>
              </p:nvSpPr>
              <p:spPr>
                <a:xfrm>
                  <a:off x="-1828800" y="914400"/>
                  <a:ext cx="609600" cy="1524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0" name="Rectangle 319"/>
                <p:cNvSpPr/>
                <p:nvPr/>
              </p:nvSpPr>
              <p:spPr>
                <a:xfrm>
                  <a:off x="-3048000" y="10668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1" name="Rectangle 320"/>
                <p:cNvSpPr/>
                <p:nvPr/>
              </p:nvSpPr>
              <p:spPr>
                <a:xfrm>
                  <a:off x="-2438400" y="10668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2" name="Rectangle 321"/>
                <p:cNvSpPr/>
                <p:nvPr/>
              </p:nvSpPr>
              <p:spPr>
                <a:xfrm>
                  <a:off x="-1828800" y="10668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3" name="Rectangle 322"/>
                <p:cNvSpPr/>
                <p:nvPr/>
              </p:nvSpPr>
              <p:spPr>
                <a:xfrm>
                  <a:off x="-3048000" y="12192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4" name="Rectangle 323"/>
                <p:cNvSpPr/>
                <p:nvPr/>
              </p:nvSpPr>
              <p:spPr>
                <a:xfrm>
                  <a:off x="-2438400" y="12192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5" name="Rectangle 324"/>
                <p:cNvSpPr/>
                <p:nvPr/>
              </p:nvSpPr>
              <p:spPr>
                <a:xfrm>
                  <a:off x="-1828800" y="12192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6" name="Rectangle 325"/>
                <p:cNvSpPr/>
                <p:nvPr/>
              </p:nvSpPr>
              <p:spPr>
                <a:xfrm>
                  <a:off x="-3048000" y="13716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7" name="Rectangle 326"/>
                <p:cNvSpPr/>
                <p:nvPr/>
              </p:nvSpPr>
              <p:spPr>
                <a:xfrm>
                  <a:off x="-2438400" y="13716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8" name="Rectangle 327"/>
                <p:cNvSpPr/>
                <p:nvPr/>
              </p:nvSpPr>
              <p:spPr>
                <a:xfrm>
                  <a:off x="-1828800" y="13716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9" name="Rectangle 328"/>
                <p:cNvSpPr/>
                <p:nvPr/>
              </p:nvSpPr>
              <p:spPr>
                <a:xfrm>
                  <a:off x="-3048000" y="15240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0" name="Rectangle 329"/>
                <p:cNvSpPr/>
                <p:nvPr/>
              </p:nvSpPr>
              <p:spPr>
                <a:xfrm>
                  <a:off x="-2438400" y="15240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1" name="Rectangle 330"/>
                <p:cNvSpPr/>
                <p:nvPr/>
              </p:nvSpPr>
              <p:spPr>
                <a:xfrm>
                  <a:off x="-1828800" y="1524000"/>
                  <a:ext cx="609600" cy="152400"/>
                </a:xfrm>
                <a:prstGeom prst="rect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16" name="Rectangle 315"/>
              <p:cNvSpPr/>
              <p:nvPr/>
            </p:nvSpPr>
            <p:spPr>
              <a:xfrm>
                <a:off x="-3048000" y="914400"/>
                <a:ext cx="1828800" cy="762000"/>
              </a:xfrm>
              <a:prstGeom prst="rect">
                <a:avLst/>
              </a:prstGeom>
              <a:solidFill>
                <a:srgbClr val="FFFFFF">
                  <a:alpha val="70000"/>
                </a:srgb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</a:rPr>
                  <a:t>Forwarding Table’’’</a:t>
                </a:r>
              </a:p>
            </p:txBody>
          </p:sp>
        </p:grpSp>
      </p:grpSp>
      <p:pic>
        <p:nvPicPr>
          <p:cNvPr id="276" name="Picture 275" descr="dialog-warning-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71800" y="4648200"/>
            <a:ext cx="609600" cy="609600"/>
          </a:xfrm>
          <a:prstGeom prst="rect">
            <a:avLst/>
          </a:prstGeom>
        </p:spPr>
      </p:pic>
      <p:pic>
        <p:nvPicPr>
          <p:cNvPr id="285" name="Picture 284" descr="dialog-warning-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14800" y="3886200"/>
            <a:ext cx="609600" cy="609600"/>
          </a:xfrm>
          <a:prstGeom prst="rect">
            <a:avLst/>
          </a:prstGeom>
        </p:spPr>
      </p:pic>
      <p:pic>
        <p:nvPicPr>
          <p:cNvPr id="286" name="Picture 285" descr="dialog-warning-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38800" y="4648200"/>
            <a:ext cx="609600" cy="609600"/>
          </a:xfrm>
          <a:prstGeom prst="rect">
            <a:avLst/>
          </a:prstGeom>
        </p:spPr>
      </p:pic>
      <p:sp>
        <p:nvSpPr>
          <p:cNvPr id="239" name="Content Placeholder 2"/>
          <p:cNvSpPr txBox="1">
            <a:spLocks/>
          </p:cNvSpPr>
          <p:nvPr/>
        </p:nvSpPr>
        <p:spPr>
          <a:xfrm>
            <a:off x="395655" y="1917088"/>
            <a:ext cx="8572500" cy="12071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4346466" algn="l"/>
              </a:tabLst>
            </a:pPr>
            <a:r>
              <a:rPr lang="en-US" sz="2600" dirty="0"/>
              <a:t>Simulate low level protocol messages [Batfish NSDI’15]</a:t>
            </a:r>
          </a:p>
          <a:p>
            <a:pPr>
              <a:tabLst>
                <a:tab pos="4346466" algn="l"/>
              </a:tabLst>
            </a:pPr>
            <a:r>
              <a:rPr lang="en-US" sz="2600" dirty="0"/>
              <a:t>Generate data planes for each failure case</a:t>
            </a:r>
          </a:p>
          <a:p>
            <a:pPr lvl="1">
              <a:tabLst>
                <a:tab pos="4346466" algn="l"/>
              </a:tabLst>
            </a:pPr>
            <a:r>
              <a:rPr lang="en-US" sz="2200" dirty="0">
                <a:solidFill>
                  <a:srgbClr val="FF0000"/>
                </a:solidFill>
              </a:rPr>
              <a:t>Time consuming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8733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1111 L 0 0.3328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0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 0.1886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2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3.33333E-6 0.3328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39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6D29E-3DDF-490D-A3AB-9C026CB0DE2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838200" y="914401"/>
            <a:ext cx="7696200" cy="12170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How do we </a:t>
            </a:r>
            <a:r>
              <a:rPr lang="en-US" sz="3200" dirty="0">
                <a:solidFill>
                  <a:srgbClr val="FFFF00"/>
                </a:solidFill>
              </a:rPr>
              <a:t>speedup</a:t>
            </a:r>
            <a:r>
              <a:rPr lang="en-US" sz="3200" dirty="0"/>
              <a:t> network verification under failures 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01757" y="3160458"/>
            <a:ext cx="7543800" cy="2554545"/>
            <a:chOff x="609600" y="2463268"/>
            <a:chExt cx="7543800" cy="2554545"/>
          </a:xfrm>
        </p:grpSpPr>
        <p:sp>
          <p:nvSpPr>
            <p:cNvPr id="2" name="TextBox 1"/>
            <p:cNvSpPr txBox="1"/>
            <p:nvPr/>
          </p:nvSpPr>
          <p:spPr>
            <a:xfrm>
              <a:off x="609600" y="2463268"/>
              <a:ext cx="28194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Network verification under failures</a:t>
              </a:r>
            </a:p>
          </p:txBody>
        </p:sp>
        <p:sp>
          <p:nvSpPr>
            <p:cNvPr id="5" name="Notched Right Arrow 4"/>
            <p:cNvSpPr/>
            <p:nvPr/>
          </p:nvSpPr>
          <p:spPr>
            <a:xfrm>
              <a:off x="4038600" y="3352800"/>
              <a:ext cx="990600" cy="457200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334000" y="2920468"/>
              <a:ext cx="28194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Graph</a:t>
              </a:r>
            </a:p>
            <a:p>
              <a:pPr algn="ctr"/>
              <a:r>
                <a:rPr lang="en-US" sz="4000" dirty="0"/>
                <a:t>Analysis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027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898496"/>
          </a:xfrm>
        </p:spPr>
        <p:txBody>
          <a:bodyPr>
            <a:normAutofit fontScale="90000"/>
          </a:bodyPr>
          <a:lstStyle/>
          <a:p>
            <a:r>
              <a:rPr lang="en-US" dirty="0"/>
              <a:t>Network verification under failures using</a:t>
            </a:r>
            <a:br>
              <a:rPr lang="en-US" dirty="0"/>
            </a:br>
            <a:r>
              <a:rPr lang="en-US" dirty="0"/>
              <a:t>  graph algorithms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84574-CF62-402F-8DCE-5D6FB85BAC0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18" name="TextBox 217"/>
          <p:cNvSpPr txBox="1"/>
          <p:nvPr/>
        </p:nvSpPr>
        <p:spPr>
          <a:xfrm>
            <a:off x="304804" y="3500738"/>
            <a:ext cx="311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Network configurations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4803" y="4265318"/>
            <a:ext cx="8314941" cy="282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lnSpc>
                <a:spcPts val="2800"/>
              </a:lnSpc>
              <a:spcBef>
                <a:spcPts val="768"/>
              </a:spcBef>
              <a:buFont typeface="Arial" pitchFamily="34" charset="0"/>
              <a:buChar char="•"/>
            </a:pPr>
            <a:r>
              <a:rPr lang="en-US" sz="2400" dirty="0"/>
              <a:t>Graphs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encode the network’s forwarding behavior under </a:t>
            </a:r>
            <a:r>
              <a:rPr lang="en-US" sz="2400" b="1" dirty="0"/>
              <a:t>all</a:t>
            </a:r>
            <a:r>
              <a:rPr lang="en-US" sz="2400" dirty="0"/>
              <a:t> </a:t>
            </a:r>
            <a:r>
              <a:rPr lang="en-US" sz="2400" b="1" dirty="0"/>
              <a:t>possible </a:t>
            </a:r>
            <a:r>
              <a:rPr lang="en-US" sz="2400" dirty="0"/>
              <a:t>failure scenarios</a:t>
            </a:r>
          </a:p>
          <a:p>
            <a:pPr marL="342891" indent="-342891">
              <a:lnSpc>
                <a:spcPts val="2800"/>
              </a:lnSpc>
              <a:spcBef>
                <a:spcPts val="768"/>
              </a:spcBef>
              <a:buFont typeface="Arial" pitchFamily="34" charset="0"/>
              <a:buChar char="•"/>
            </a:pPr>
            <a:r>
              <a:rPr lang="en-US" sz="2400" dirty="0"/>
              <a:t>Verification reduces to checking simple graph-level properties </a:t>
            </a:r>
            <a:r>
              <a:rPr lang="en-US" sz="2400" dirty="0">
                <a:sym typeface="Wingdings"/>
              </a:rPr>
              <a:t> </a:t>
            </a:r>
            <a:r>
              <a:rPr lang="en-US" sz="2400" b="1" dirty="0">
                <a:sym typeface="Wingdings"/>
              </a:rPr>
              <a:t>polynomial time</a:t>
            </a:r>
          </a:p>
          <a:p>
            <a:pPr marL="342891" indent="-342891">
              <a:lnSpc>
                <a:spcPts val="2800"/>
              </a:lnSpc>
              <a:spcBef>
                <a:spcPts val="768"/>
              </a:spcBef>
              <a:buFont typeface="Arial" pitchFamily="34" charset="0"/>
              <a:buChar char="•"/>
            </a:pPr>
            <a:r>
              <a:rPr lang="en-US" sz="2400" dirty="0">
                <a:sym typeface="Wingdings"/>
              </a:rPr>
              <a:t>Collection of digraphs  </a:t>
            </a:r>
            <a:r>
              <a:rPr lang="en-US" sz="2400" b="1" dirty="0">
                <a:sym typeface="Wingdings"/>
              </a:rPr>
              <a:t>ARC</a:t>
            </a:r>
            <a:r>
              <a:rPr lang="en-US" sz="2400" dirty="0">
                <a:sym typeface="Wingdings"/>
              </a:rPr>
              <a:t>: Abstract Representation for Control planes</a:t>
            </a:r>
            <a:endParaRPr lang="en-US" sz="2400" dirty="0"/>
          </a:p>
          <a:p>
            <a:endParaRPr lang="en-US" sz="2400" dirty="0"/>
          </a:p>
        </p:txBody>
      </p:sp>
      <p:grpSp>
        <p:nvGrpSpPr>
          <p:cNvPr id="112" name="Group 111"/>
          <p:cNvGrpSpPr/>
          <p:nvPr/>
        </p:nvGrpSpPr>
        <p:grpSpPr>
          <a:xfrm>
            <a:off x="3733802" y="1661096"/>
            <a:ext cx="2875447" cy="1767904"/>
            <a:chOff x="2678442" y="1457182"/>
            <a:chExt cx="4843039" cy="3267219"/>
          </a:xfrm>
        </p:grpSpPr>
        <p:grpSp>
          <p:nvGrpSpPr>
            <p:cNvPr id="113" name="Group 112"/>
            <p:cNvGrpSpPr/>
            <p:nvPr/>
          </p:nvGrpSpPr>
          <p:grpSpPr>
            <a:xfrm>
              <a:off x="2678442" y="1833633"/>
              <a:ext cx="4843039" cy="2890768"/>
              <a:chOff x="1066800" y="1752600"/>
              <a:chExt cx="5518895" cy="3048000"/>
            </a:xfrm>
          </p:grpSpPr>
          <p:sp>
            <p:nvSpPr>
              <p:cNvPr id="121" name="Oval 120"/>
              <p:cNvSpPr/>
              <p:nvPr/>
            </p:nvSpPr>
            <p:spPr>
              <a:xfrm>
                <a:off x="5562600" y="4343400"/>
                <a:ext cx="4572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2612136" y="1752600"/>
                <a:ext cx="4572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2819400" y="4343400"/>
                <a:ext cx="4572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6105144" y="2749296"/>
                <a:ext cx="4572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3832860" y="3209055"/>
                <a:ext cx="4572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4741926" y="1874520"/>
                <a:ext cx="4572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1066800" y="3048000"/>
                <a:ext cx="457200" cy="4572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8" name="Freeform 127"/>
              <p:cNvSpPr/>
              <p:nvPr/>
            </p:nvSpPr>
            <p:spPr>
              <a:xfrm>
                <a:off x="1399032" y="1947672"/>
                <a:ext cx="1225296" cy="1106424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9" name="Freeform 128"/>
              <p:cNvSpPr/>
              <p:nvPr/>
            </p:nvSpPr>
            <p:spPr>
              <a:xfrm flipV="1">
                <a:off x="1399032" y="3505200"/>
                <a:ext cx="1420368" cy="1100328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" name="Freeform 129"/>
              <p:cNvSpPr/>
              <p:nvPr/>
            </p:nvSpPr>
            <p:spPr>
              <a:xfrm flipV="1">
                <a:off x="3063240" y="1874519"/>
                <a:ext cx="1798320" cy="45719"/>
              </a:xfrm>
              <a:custGeom>
                <a:avLst/>
                <a:gdLst>
                  <a:gd name="connsiteX0" fmla="*/ 0 w 1737360"/>
                  <a:gd name="connsiteY0" fmla="*/ 578192 h 578192"/>
                  <a:gd name="connsiteX1" fmla="*/ 1737360 w 1737360"/>
                  <a:gd name="connsiteY1" fmla="*/ 2120 h 5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37360" h="578192">
                    <a:moveTo>
                      <a:pt x="0" y="578192"/>
                    </a:moveTo>
                    <a:cubicBezTo>
                      <a:pt x="719328" y="274916"/>
                      <a:pt x="1438656" y="-28360"/>
                      <a:pt x="1737360" y="212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1" name="Freeform 130"/>
              <p:cNvSpPr/>
              <p:nvPr/>
            </p:nvSpPr>
            <p:spPr>
              <a:xfrm flipV="1">
                <a:off x="1524000" y="3276600"/>
                <a:ext cx="2321052" cy="156376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2" name="Freeform 131"/>
              <p:cNvSpPr/>
              <p:nvPr/>
            </p:nvSpPr>
            <p:spPr>
              <a:xfrm flipH="1" flipV="1">
                <a:off x="1524000" y="2209800"/>
                <a:ext cx="1295400" cy="990600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sp>
            <p:nvSpPr>
              <p:cNvPr id="133" name="Freeform 132"/>
              <p:cNvSpPr/>
              <p:nvPr/>
            </p:nvSpPr>
            <p:spPr>
              <a:xfrm flipV="1">
                <a:off x="2956560" y="2133601"/>
                <a:ext cx="1001268" cy="1143000"/>
              </a:xfrm>
              <a:custGeom>
                <a:avLst/>
                <a:gdLst>
                  <a:gd name="connsiteX0" fmla="*/ 0 w 1737360"/>
                  <a:gd name="connsiteY0" fmla="*/ 578192 h 578192"/>
                  <a:gd name="connsiteX1" fmla="*/ 1737360 w 1737360"/>
                  <a:gd name="connsiteY1" fmla="*/ 2120 h 5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37360" h="578192">
                    <a:moveTo>
                      <a:pt x="0" y="578192"/>
                    </a:moveTo>
                    <a:cubicBezTo>
                      <a:pt x="719328" y="274916"/>
                      <a:pt x="1438656" y="-28360"/>
                      <a:pt x="1737360" y="212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4" name="Freeform 133"/>
              <p:cNvSpPr/>
              <p:nvPr/>
            </p:nvSpPr>
            <p:spPr>
              <a:xfrm>
                <a:off x="3276600" y="4556760"/>
                <a:ext cx="2286000" cy="45719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5" name="Freeform 134"/>
              <p:cNvSpPr/>
              <p:nvPr/>
            </p:nvSpPr>
            <p:spPr>
              <a:xfrm rot="10498557" flipV="1">
                <a:off x="5234195" y="2005080"/>
                <a:ext cx="949082" cy="842519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6" name="Freeform 135"/>
              <p:cNvSpPr/>
              <p:nvPr/>
            </p:nvSpPr>
            <p:spPr>
              <a:xfrm rot="14380727" flipV="1">
                <a:off x="5711506" y="3289822"/>
                <a:ext cx="768985" cy="979393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" name="Freeform 141"/>
              <p:cNvSpPr/>
              <p:nvPr/>
            </p:nvSpPr>
            <p:spPr>
              <a:xfrm>
                <a:off x="4251960" y="2987039"/>
                <a:ext cx="1853184" cy="351602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" name="Freeform 142"/>
              <p:cNvSpPr/>
              <p:nvPr/>
            </p:nvSpPr>
            <p:spPr>
              <a:xfrm rot="9817204">
                <a:off x="3180570" y="3795192"/>
                <a:ext cx="991912" cy="538293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4" name="TextBox 113"/>
            <p:cNvSpPr txBox="1"/>
            <p:nvPr/>
          </p:nvSpPr>
          <p:spPr>
            <a:xfrm>
              <a:off x="2789158" y="1959831"/>
              <a:ext cx="486523" cy="625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2</a:t>
              </a: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3597117" y="2336819"/>
              <a:ext cx="486523" cy="625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2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5043708" y="1457182"/>
              <a:ext cx="486523" cy="625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4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3386017" y="3789100"/>
              <a:ext cx="748410" cy="625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1.2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4756847" y="2419229"/>
              <a:ext cx="662014" cy="625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10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951879" y="3363577"/>
              <a:ext cx="486523" cy="625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0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5963727" y="2588143"/>
              <a:ext cx="486523" cy="625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63948" y="1666893"/>
            <a:ext cx="2403055" cy="1685909"/>
            <a:chOff x="520491" y="1454707"/>
            <a:chExt cx="2907697" cy="1685909"/>
          </a:xfrm>
        </p:grpSpPr>
        <p:grpSp>
          <p:nvGrpSpPr>
            <p:cNvPr id="39" name="Group 38"/>
            <p:cNvGrpSpPr/>
            <p:nvPr/>
          </p:nvGrpSpPr>
          <p:grpSpPr>
            <a:xfrm>
              <a:off x="680998" y="1750088"/>
              <a:ext cx="2747190" cy="1390528"/>
              <a:chOff x="1480624" y="2260796"/>
              <a:chExt cx="4234377" cy="2158804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 flipV="1">
                <a:off x="2057400" y="2400300"/>
                <a:ext cx="1257300" cy="685800"/>
              </a:xfrm>
              <a:prstGeom prst="line">
                <a:avLst/>
              </a:prstGeom>
              <a:ln w="762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2057400" y="3200400"/>
                <a:ext cx="664113" cy="885386"/>
              </a:xfrm>
              <a:prstGeom prst="line">
                <a:avLst/>
              </a:prstGeom>
              <a:ln w="762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3352800" y="2419350"/>
                <a:ext cx="1905000" cy="285750"/>
              </a:xfrm>
              <a:prstGeom prst="line">
                <a:avLst/>
              </a:prstGeom>
              <a:ln w="762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V="1">
                <a:off x="2971800" y="2419350"/>
                <a:ext cx="381000" cy="1666436"/>
              </a:xfrm>
              <a:prstGeom prst="line">
                <a:avLst/>
              </a:prstGeom>
              <a:ln w="762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V="1">
                <a:off x="4843974" y="2781300"/>
                <a:ext cx="413826" cy="1409700"/>
              </a:xfrm>
              <a:prstGeom prst="line">
                <a:avLst/>
              </a:prstGeom>
              <a:ln w="762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H="1" flipV="1">
                <a:off x="3467101" y="2552700"/>
                <a:ext cx="994834" cy="1724773"/>
              </a:xfrm>
              <a:prstGeom prst="line">
                <a:avLst/>
              </a:prstGeom>
              <a:ln w="762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3028950" y="4191000"/>
                <a:ext cx="1466850" cy="0"/>
              </a:xfrm>
              <a:prstGeom prst="line">
                <a:avLst/>
              </a:prstGeom>
              <a:ln w="762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80624" y="2946596"/>
                <a:ext cx="762001" cy="381001"/>
              </a:xfrm>
              <a:prstGeom prst="rect">
                <a:avLst/>
              </a:prstGeom>
            </p:spPr>
          </p:pic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87638" y="4038599"/>
                <a:ext cx="762001" cy="381001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23825" y="4031567"/>
                <a:ext cx="762001" cy="381001"/>
              </a:xfrm>
              <a:prstGeom prst="rect">
                <a:avLst/>
              </a:prstGeom>
            </p:spPr>
          </p:pic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53000" y="2565595"/>
                <a:ext cx="762001" cy="381001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28425" y="2260796"/>
                <a:ext cx="762001" cy="381001"/>
              </a:xfrm>
              <a:prstGeom prst="rect">
                <a:avLst/>
              </a:prstGeom>
            </p:spPr>
          </p:pic>
        </p:grpSp>
        <p:pic>
          <p:nvPicPr>
            <p:cNvPr id="57" name="Picture 56" descr="format-justify-fill-4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51480" y="1454707"/>
              <a:ext cx="333086" cy="333086"/>
            </a:xfrm>
            <a:prstGeom prst="rect">
              <a:avLst/>
            </a:prstGeom>
          </p:spPr>
        </p:pic>
        <p:pic>
          <p:nvPicPr>
            <p:cNvPr id="58" name="Picture 57" descr="format-justify-fill-4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0491" y="1944926"/>
              <a:ext cx="333086" cy="333086"/>
            </a:xfrm>
            <a:prstGeom prst="rect">
              <a:avLst/>
            </a:prstGeom>
          </p:spPr>
        </p:pic>
        <p:pic>
          <p:nvPicPr>
            <p:cNvPr id="59" name="Picture 58" descr="format-justify-fill-4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80221" y="2705295"/>
              <a:ext cx="333086" cy="333086"/>
            </a:xfrm>
            <a:prstGeom prst="rect">
              <a:avLst/>
            </a:prstGeom>
          </p:spPr>
        </p:pic>
        <p:pic>
          <p:nvPicPr>
            <p:cNvPr id="60" name="Picture 59" descr="format-justify-fill-4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72003" y="1706249"/>
              <a:ext cx="333086" cy="333086"/>
            </a:xfrm>
            <a:prstGeom prst="rect">
              <a:avLst/>
            </a:prstGeom>
          </p:spPr>
        </p:pic>
        <p:pic>
          <p:nvPicPr>
            <p:cNvPr id="61" name="Picture 60" descr="format-justify-fill-4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46566" y="2534884"/>
              <a:ext cx="333086" cy="333086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/>
        </p:nvGrpSpPr>
        <p:grpSpPr>
          <a:xfrm>
            <a:off x="7350160" y="1641489"/>
            <a:ext cx="1489040" cy="1786939"/>
            <a:chOff x="5557632" y="3089861"/>
            <a:chExt cx="1489040" cy="1786939"/>
          </a:xfrm>
        </p:grpSpPr>
        <p:sp>
          <p:nvSpPr>
            <p:cNvPr id="69" name="Freeform 68"/>
            <p:cNvSpPr/>
            <p:nvPr/>
          </p:nvSpPr>
          <p:spPr>
            <a:xfrm>
              <a:off x="5690942" y="3231734"/>
              <a:ext cx="709858" cy="636312"/>
            </a:xfrm>
            <a:custGeom>
              <a:avLst/>
              <a:gdLst>
                <a:gd name="connsiteX0" fmla="*/ 0 w 1225296"/>
                <a:gd name="connsiteY0" fmla="*/ 1106424 h 1106424"/>
                <a:gd name="connsiteX1" fmla="*/ 365760 w 1225296"/>
                <a:gd name="connsiteY1" fmla="*/ 365760 h 1106424"/>
                <a:gd name="connsiteX2" fmla="*/ 1225296 w 1225296"/>
                <a:gd name="connsiteY2" fmla="*/ 0 h 110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25296" h="1106424">
                  <a:moveTo>
                    <a:pt x="0" y="1106424"/>
                  </a:moveTo>
                  <a:cubicBezTo>
                    <a:pt x="80772" y="828294"/>
                    <a:pt x="161544" y="550164"/>
                    <a:pt x="365760" y="365760"/>
                  </a:cubicBezTo>
                  <a:cubicBezTo>
                    <a:pt x="569976" y="181356"/>
                    <a:pt x="1030224" y="67056"/>
                    <a:pt x="1225296" y="0"/>
                  </a:cubicBezTo>
                </a:path>
              </a:pathLst>
            </a:custGeom>
            <a:noFill/>
            <a:ln w="50800"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69"/>
            <p:cNvSpPr/>
            <p:nvPr/>
          </p:nvSpPr>
          <p:spPr>
            <a:xfrm rot="11407052">
              <a:off x="5817310" y="3292273"/>
              <a:ext cx="627529" cy="695608"/>
            </a:xfrm>
            <a:custGeom>
              <a:avLst/>
              <a:gdLst>
                <a:gd name="connsiteX0" fmla="*/ 0 w 1225296"/>
                <a:gd name="connsiteY0" fmla="*/ 1106424 h 1106424"/>
                <a:gd name="connsiteX1" fmla="*/ 365760 w 1225296"/>
                <a:gd name="connsiteY1" fmla="*/ 365760 h 1106424"/>
                <a:gd name="connsiteX2" fmla="*/ 1225296 w 1225296"/>
                <a:gd name="connsiteY2" fmla="*/ 0 h 110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25296" h="1106424">
                  <a:moveTo>
                    <a:pt x="0" y="1106424"/>
                  </a:moveTo>
                  <a:cubicBezTo>
                    <a:pt x="80772" y="828294"/>
                    <a:pt x="161544" y="550164"/>
                    <a:pt x="365760" y="365760"/>
                  </a:cubicBezTo>
                  <a:cubicBezTo>
                    <a:pt x="569976" y="181356"/>
                    <a:pt x="1030224" y="67056"/>
                    <a:pt x="1225296" y="0"/>
                  </a:cubicBezTo>
                </a:path>
              </a:pathLst>
            </a:custGeom>
            <a:noFill/>
            <a:ln w="50800"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 70"/>
            <p:cNvSpPr/>
            <p:nvPr/>
          </p:nvSpPr>
          <p:spPr>
            <a:xfrm flipV="1">
              <a:off x="6470950" y="3242561"/>
              <a:ext cx="310850" cy="872238"/>
            </a:xfrm>
            <a:custGeom>
              <a:avLst/>
              <a:gdLst>
                <a:gd name="connsiteX0" fmla="*/ 0 w 1225296"/>
                <a:gd name="connsiteY0" fmla="*/ 1106424 h 1106424"/>
                <a:gd name="connsiteX1" fmla="*/ 365760 w 1225296"/>
                <a:gd name="connsiteY1" fmla="*/ 365760 h 1106424"/>
                <a:gd name="connsiteX2" fmla="*/ 1225296 w 1225296"/>
                <a:gd name="connsiteY2" fmla="*/ 0 h 110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25296" h="1106424">
                  <a:moveTo>
                    <a:pt x="0" y="1106424"/>
                  </a:moveTo>
                  <a:cubicBezTo>
                    <a:pt x="80772" y="828294"/>
                    <a:pt x="161544" y="550164"/>
                    <a:pt x="365760" y="365760"/>
                  </a:cubicBezTo>
                  <a:cubicBezTo>
                    <a:pt x="569976" y="181356"/>
                    <a:pt x="1030224" y="67056"/>
                    <a:pt x="1225296" y="0"/>
                  </a:cubicBezTo>
                </a:path>
              </a:pathLst>
            </a:custGeom>
            <a:noFill/>
            <a:ln w="50800"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Freeform 71"/>
            <p:cNvSpPr/>
            <p:nvPr/>
          </p:nvSpPr>
          <p:spPr>
            <a:xfrm rot="13666209" flipH="1" flipV="1">
              <a:off x="6570728" y="4084032"/>
              <a:ext cx="82689" cy="802560"/>
            </a:xfrm>
            <a:custGeom>
              <a:avLst/>
              <a:gdLst>
                <a:gd name="connsiteX0" fmla="*/ 0 w 1225296"/>
                <a:gd name="connsiteY0" fmla="*/ 1106424 h 1106424"/>
                <a:gd name="connsiteX1" fmla="*/ 365760 w 1225296"/>
                <a:gd name="connsiteY1" fmla="*/ 365760 h 1106424"/>
                <a:gd name="connsiteX2" fmla="*/ 1225296 w 1225296"/>
                <a:gd name="connsiteY2" fmla="*/ 0 h 110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25296" h="1106424">
                  <a:moveTo>
                    <a:pt x="0" y="1106424"/>
                  </a:moveTo>
                  <a:cubicBezTo>
                    <a:pt x="80772" y="828294"/>
                    <a:pt x="161544" y="550164"/>
                    <a:pt x="365760" y="365760"/>
                  </a:cubicBezTo>
                  <a:cubicBezTo>
                    <a:pt x="569976" y="181356"/>
                    <a:pt x="1030224" y="67056"/>
                    <a:pt x="1225296" y="0"/>
                  </a:cubicBezTo>
                </a:path>
              </a:pathLst>
            </a:custGeom>
            <a:noFill/>
            <a:ln w="50800"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Freeform 74"/>
            <p:cNvSpPr/>
            <p:nvPr/>
          </p:nvSpPr>
          <p:spPr>
            <a:xfrm flipH="1">
              <a:off x="6580427" y="3224736"/>
              <a:ext cx="381000" cy="879232"/>
            </a:xfrm>
            <a:custGeom>
              <a:avLst/>
              <a:gdLst>
                <a:gd name="connsiteX0" fmla="*/ 0 w 1225296"/>
                <a:gd name="connsiteY0" fmla="*/ 1106424 h 1106424"/>
                <a:gd name="connsiteX1" fmla="*/ 365760 w 1225296"/>
                <a:gd name="connsiteY1" fmla="*/ 365760 h 1106424"/>
                <a:gd name="connsiteX2" fmla="*/ 1225296 w 1225296"/>
                <a:gd name="connsiteY2" fmla="*/ 0 h 110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25296" h="1106424">
                  <a:moveTo>
                    <a:pt x="0" y="1106424"/>
                  </a:moveTo>
                  <a:cubicBezTo>
                    <a:pt x="80772" y="828294"/>
                    <a:pt x="161544" y="550164"/>
                    <a:pt x="365760" y="365760"/>
                  </a:cubicBezTo>
                  <a:cubicBezTo>
                    <a:pt x="569976" y="181356"/>
                    <a:pt x="1030224" y="67056"/>
                    <a:pt x="1225296" y="0"/>
                  </a:cubicBezTo>
                </a:path>
              </a:pathLst>
            </a:custGeom>
            <a:noFill/>
            <a:ln w="50800"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Freeform 75"/>
            <p:cNvSpPr/>
            <p:nvPr/>
          </p:nvSpPr>
          <p:spPr>
            <a:xfrm rot="17347954">
              <a:off x="5562288" y="4019358"/>
              <a:ext cx="668940" cy="678251"/>
            </a:xfrm>
            <a:custGeom>
              <a:avLst/>
              <a:gdLst>
                <a:gd name="connsiteX0" fmla="*/ 0 w 1225296"/>
                <a:gd name="connsiteY0" fmla="*/ 1106424 h 1106424"/>
                <a:gd name="connsiteX1" fmla="*/ 365760 w 1225296"/>
                <a:gd name="connsiteY1" fmla="*/ 365760 h 1106424"/>
                <a:gd name="connsiteX2" fmla="*/ 1225296 w 1225296"/>
                <a:gd name="connsiteY2" fmla="*/ 0 h 110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25296" h="1106424">
                  <a:moveTo>
                    <a:pt x="0" y="1106424"/>
                  </a:moveTo>
                  <a:cubicBezTo>
                    <a:pt x="80772" y="828294"/>
                    <a:pt x="161544" y="550164"/>
                    <a:pt x="365760" y="365760"/>
                  </a:cubicBezTo>
                  <a:cubicBezTo>
                    <a:pt x="569976" y="181356"/>
                    <a:pt x="1030224" y="67056"/>
                    <a:pt x="1225296" y="0"/>
                  </a:cubicBezTo>
                </a:path>
              </a:pathLst>
            </a:custGeom>
            <a:noFill/>
            <a:ln w="50800"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Oval 64"/>
            <p:cNvSpPr/>
            <p:nvPr/>
          </p:nvSpPr>
          <p:spPr>
            <a:xfrm>
              <a:off x="5562600" y="3734628"/>
              <a:ext cx="264872" cy="26293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Oval 65"/>
            <p:cNvSpPr/>
            <p:nvPr/>
          </p:nvSpPr>
          <p:spPr>
            <a:xfrm>
              <a:off x="6781800" y="4038599"/>
              <a:ext cx="264872" cy="26293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Oval 66"/>
            <p:cNvSpPr/>
            <p:nvPr/>
          </p:nvSpPr>
          <p:spPr>
            <a:xfrm>
              <a:off x="6364528" y="3089861"/>
              <a:ext cx="264872" cy="26293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Oval 67"/>
            <p:cNvSpPr/>
            <p:nvPr/>
          </p:nvSpPr>
          <p:spPr>
            <a:xfrm>
              <a:off x="6022283" y="4613861"/>
              <a:ext cx="264872" cy="26293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4179114" y="3499685"/>
            <a:ext cx="4124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Collection of weighted digraphs</a:t>
            </a:r>
          </a:p>
        </p:txBody>
      </p:sp>
      <p:sp>
        <p:nvSpPr>
          <p:cNvPr id="7" name="Right Arrow 6"/>
          <p:cNvSpPr/>
          <p:nvPr/>
        </p:nvSpPr>
        <p:spPr>
          <a:xfrm>
            <a:off x="2999995" y="2458931"/>
            <a:ext cx="553212" cy="35125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05600" y="2419671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…...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026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0"/>
      <p:bldP spid="18" grpId="0" build="p"/>
      <p:bldP spid="77" grpId="0"/>
      <p:bldP spid="7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14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Motivation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/>
              <a:t>Requirements &amp; Challenges for ARC creation</a:t>
            </a:r>
          </a:p>
          <a:p>
            <a:r>
              <a:rPr lang="en-US" dirty="0" smtClean="0"/>
              <a:t>Our approach for constructing ARCs</a:t>
            </a:r>
            <a:endParaRPr lang="en-US" dirty="0"/>
          </a:p>
          <a:p>
            <a:r>
              <a:rPr lang="en-US" dirty="0" smtClean="0"/>
              <a:t>Network verification using ARCs</a:t>
            </a:r>
            <a:endParaRPr lang="en-US" dirty="0"/>
          </a:p>
          <a:p>
            <a:r>
              <a:rPr lang="en-US" dirty="0"/>
              <a:t>Evaluation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6D29E-3DDF-490D-A3AB-9C026CB0DE26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Requirement: Encoding </a:t>
            </a:r>
            <a:r>
              <a:rPr lang="en-US" dirty="0"/>
              <a:t>forwarding </a:t>
            </a:r>
            <a:r>
              <a:rPr lang="en-US" dirty="0" smtClean="0"/>
              <a:t>behaviors under all failures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1787"/>
            <a:ext cx="8229600" cy="51196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Graph contains all possible </a:t>
            </a:r>
            <a:r>
              <a:rPr lang="en-US" dirty="0"/>
              <a:t>paths </a:t>
            </a:r>
            <a:r>
              <a:rPr lang="en-US" dirty="0" smtClean="0"/>
              <a:t>in the actual network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Actual path </a:t>
            </a:r>
            <a:r>
              <a:rPr lang="en-US" dirty="0" smtClean="0">
                <a:sym typeface="Wingdings"/>
              </a:rPr>
              <a:t>under particular failure scenario is obtainable through graph traversal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6D29E-3DDF-490D-A3AB-9C026CB0DE26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38203" y="2819401"/>
            <a:ext cx="3305513" cy="1672364"/>
            <a:chOff x="2520943" y="2148023"/>
            <a:chExt cx="3999670" cy="1839600"/>
          </a:xfrm>
        </p:grpSpPr>
        <p:cxnSp>
          <p:nvCxnSpPr>
            <p:cNvPr id="9" name="Straight Connector 8"/>
            <p:cNvCxnSpPr/>
            <p:nvPr/>
          </p:nvCxnSpPr>
          <p:spPr>
            <a:xfrm flipV="1">
              <a:off x="2749783" y="2980188"/>
              <a:ext cx="529875" cy="517071"/>
            </a:xfrm>
            <a:prstGeom prst="line">
              <a:avLst/>
            </a:prstGeom>
            <a:ln w="508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3399985" y="2254466"/>
              <a:ext cx="1257300" cy="685800"/>
            </a:xfrm>
            <a:prstGeom prst="line">
              <a:avLst/>
            </a:prstGeom>
            <a:ln w="508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399985" y="3054566"/>
              <a:ext cx="664113" cy="885386"/>
            </a:xfrm>
            <a:prstGeom prst="line">
              <a:avLst/>
            </a:prstGeom>
            <a:ln w="508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4695385" y="2273516"/>
              <a:ext cx="1019615" cy="490871"/>
            </a:xfrm>
            <a:prstGeom prst="line">
              <a:avLst/>
            </a:prstGeom>
            <a:ln w="508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5277952" y="2848355"/>
              <a:ext cx="593232" cy="800387"/>
            </a:xfrm>
            <a:prstGeom prst="line">
              <a:avLst/>
            </a:prstGeom>
            <a:ln w="508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4028635" y="3790566"/>
              <a:ext cx="994591" cy="20495"/>
            </a:xfrm>
            <a:prstGeom prst="line">
              <a:avLst/>
            </a:prstGeom>
            <a:ln w="508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505127" y="3009652"/>
              <a:ext cx="1358716" cy="43673"/>
            </a:xfrm>
            <a:prstGeom prst="line">
              <a:avLst/>
            </a:prstGeom>
            <a:ln w="508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652010" y="2810105"/>
              <a:ext cx="1219174" cy="232858"/>
            </a:xfrm>
            <a:prstGeom prst="line">
              <a:avLst/>
            </a:prstGeom>
            <a:ln w="508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039941" y="2799117"/>
              <a:ext cx="152411" cy="401283"/>
            </a:xfrm>
            <a:prstGeom prst="line">
              <a:avLst/>
            </a:prstGeom>
            <a:ln w="508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7848" y="2833823"/>
              <a:ext cx="629752" cy="31487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45028" y="3672747"/>
              <a:ext cx="629752" cy="31487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71063" y="3585786"/>
              <a:ext cx="629752" cy="31487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62600" y="2656924"/>
              <a:ext cx="629752" cy="31487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37134" y="2148023"/>
              <a:ext cx="629752" cy="314876"/>
            </a:xfrm>
            <a:prstGeom prst="rect">
              <a:avLst/>
            </a:prstGeom>
          </p:spPr>
        </p:pic>
        <p:pic>
          <p:nvPicPr>
            <p:cNvPr id="23" name="Picture 22" descr="desktop-and-monitor1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20943" y="3380238"/>
              <a:ext cx="536858" cy="430823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7200" y="2885524"/>
              <a:ext cx="629752" cy="314876"/>
            </a:xfrm>
            <a:prstGeom prst="rect">
              <a:avLst/>
            </a:prstGeom>
          </p:spPr>
        </p:pic>
        <p:pic>
          <p:nvPicPr>
            <p:cNvPr id="25" name="Picture 24" descr="desktop-and-monitor1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83755" y="3138623"/>
              <a:ext cx="536858" cy="430823"/>
            </a:xfrm>
            <a:prstGeom prst="rect">
              <a:avLst/>
            </a:prstGeom>
          </p:spPr>
        </p:pic>
      </p:grpSp>
      <p:grpSp>
        <p:nvGrpSpPr>
          <p:cNvPr id="58" name="Group 57"/>
          <p:cNvGrpSpPr/>
          <p:nvPr/>
        </p:nvGrpSpPr>
        <p:grpSpPr>
          <a:xfrm>
            <a:off x="956605" y="2522663"/>
            <a:ext cx="7821637" cy="1719656"/>
            <a:chOff x="956603" y="2522662"/>
            <a:chExt cx="7821637" cy="1719656"/>
          </a:xfrm>
        </p:grpSpPr>
        <p:sp>
          <p:nvSpPr>
            <p:cNvPr id="2" name="Freeform 1"/>
            <p:cNvSpPr/>
            <p:nvPr/>
          </p:nvSpPr>
          <p:spPr>
            <a:xfrm>
              <a:off x="956603" y="2799220"/>
              <a:ext cx="3080825" cy="1069395"/>
            </a:xfrm>
            <a:custGeom>
              <a:avLst/>
              <a:gdLst>
                <a:gd name="connsiteX0" fmla="*/ 0 w 3080825"/>
                <a:gd name="connsiteY0" fmla="*/ 1069395 h 1069395"/>
                <a:gd name="connsiteX1" fmla="*/ 506437 w 3080825"/>
                <a:gd name="connsiteY1" fmla="*/ 605162 h 1069395"/>
                <a:gd name="connsiteX2" fmla="*/ 1631852 w 3080825"/>
                <a:gd name="connsiteY2" fmla="*/ 251 h 1069395"/>
                <a:gd name="connsiteX3" fmla="*/ 2813539 w 3080825"/>
                <a:gd name="connsiteY3" fmla="*/ 534823 h 1069395"/>
                <a:gd name="connsiteX4" fmla="*/ 3080825 w 3080825"/>
                <a:gd name="connsiteY4" fmla="*/ 872448 h 1069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0825" h="1069395">
                  <a:moveTo>
                    <a:pt x="0" y="1069395"/>
                  </a:moveTo>
                  <a:cubicBezTo>
                    <a:pt x="117231" y="926374"/>
                    <a:pt x="234462" y="783353"/>
                    <a:pt x="506437" y="605162"/>
                  </a:cubicBezTo>
                  <a:cubicBezTo>
                    <a:pt x="778412" y="426971"/>
                    <a:pt x="1247335" y="11974"/>
                    <a:pt x="1631852" y="251"/>
                  </a:cubicBezTo>
                  <a:cubicBezTo>
                    <a:pt x="2016369" y="-11472"/>
                    <a:pt x="2572043" y="389457"/>
                    <a:pt x="2813539" y="534823"/>
                  </a:cubicBezTo>
                  <a:cubicBezTo>
                    <a:pt x="3055035" y="680189"/>
                    <a:pt x="3080825" y="872448"/>
                    <a:pt x="3080825" y="872448"/>
                  </a:cubicBezTo>
                </a:path>
              </a:pathLst>
            </a:custGeom>
            <a:noFill/>
            <a:ln w="50800">
              <a:solidFill>
                <a:srgbClr val="FFFF99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Freeform 2"/>
            <p:cNvSpPr/>
            <p:nvPr/>
          </p:nvSpPr>
          <p:spPr>
            <a:xfrm>
              <a:off x="1083212" y="3350743"/>
              <a:ext cx="2897945" cy="574143"/>
            </a:xfrm>
            <a:custGeom>
              <a:avLst/>
              <a:gdLst>
                <a:gd name="connsiteX0" fmla="*/ 0 w 2897945"/>
                <a:gd name="connsiteY0" fmla="*/ 574143 h 574143"/>
                <a:gd name="connsiteX1" fmla="*/ 604911 w 2897945"/>
                <a:gd name="connsiteY1" fmla="*/ 222451 h 574143"/>
                <a:gd name="connsiteX2" fmla="*/ 1378634 w 2897945"/>
                <a:gd name="connsiteY2" fmla="*/ 109909 h 574143"/>
                <a:gd name="connsiteX3" fmla="*/ 2377440 w 2897945"/>
                <a:gd name="connsiteY3" fmla="*/ 11435 h 574143"/>
                <a:gd name="connsiteX4" fmla="*/ 2897945 w 2897945"/>
                <a:gd name="connsiteY4" fmla="*/ 391263 h 574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97945" h="574143">
                  <a:moveTo>
                    <a:pt x="0" y="574143"/>
                  </a:moveTo>
                  <a:cubicBezTo>
                    <a:pt x="187569" y="436983"/>
                    <a:pt x="375139" y="299823"/>
                    <a:pt x="604911" y="222451"/>
                  </a:cubicBezTo>
                  <a:cubicBezTo>
                    <a:pt x="834683" y="145079"/>
                    <a:pt x="1083213" y="145078"/>
                    <a:pt x="1378634" y="109909"/>
                  </a:cubicBezTo>
                  <a:cubicBezTo>
                    <a:pt x="1674056" y="74740"/>
                    <a:pt x="2124222" y="-35457"/>
                    <a:pt x="2377440" y="11435"/>
                  </a:cubicBezTo>
                  <a:cubicBezTo>
                    <a:pt x="2630658" y="58327"/>
                    <a:pt x="2841674" y="337337"/>
                    <a:pt x="2897945" y="391263"/>
                  </a:cubicBezTo>
                </a:path>
              </a:pathLst>
            </a:custGeom>
            <a:noFill/>
            <a:ln w="50800">
              <a:solidFill>
                <a:srgbClr val="FFFF99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Freeform 3"/>
            <p:cNvSpPr/>
            <p:nvPr/>
          </p:nvSpPr>
          <p:spPr>
            <a:xfrm>
              <a:off x="1308295" y="3619268"/>
              <a:ext cx="2475914" cy="617101"/>
            </a:xfrm>
            <a:custGeom>
              <a:avLst/>
              <a:gdLst>
                <a:gd name="connsiteX0" fmla="*/ 0 w 2475914"/>
                <a:gd name="connsiteY0" fmla="*/ 601040 h 617101"/>
                <a:gd name="connsiteX1" fmla="*/ 225083 w 2475914"/>
                <a:gd name="connsiteY1" fmla="*/ 179009 h 617101"/>
                <a:gd name="connsiteX2" fmla="*/ 633047 w 2475914"/>
                <a:gd name="connsiteY2" fmla="*/ 502566 h 617101"/>
                <a:gd name="connsiteX3" fmla="*/ 1434905 w 2475914"/>
                <a:gd name="connsiteY3" fmla="*/ 586972 h 617101"/>
                <a:gd name="connsiteX4" fmla="*/ 2067951 w 2475914"/>
                <a:gd name="connsiteY4" fmla="*/ 24264 h 617101"/>
                <a:gd name="connsiteX5" fmla="*/ 2475914 w 2475914"/>
                <a:gd name="connsiteY5" fmla="*/ 94603 h 617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75914" h="617101">
                  <a:moveTo>
                    <a:pt x="0" y="601040"/>
                  </a:moveTo>
                  <a:cubicBezTo>
                    <a:pt x="59787" y="398230"/>
                    <a:pt x="119575" y="195421"/>
                    <a:pt x="225083" y="179009"/>
                  </a:cubicBezTo>
                  <a:cubicBezTo>
                    <a:pt x="330591" y="162597"/>
                    <a:pt x="431410" y="434572"/>
                    <a:pt x="633047" y="502566"/>
                  </a:cubicBezTo>
                  <a:cubicBezTo>
                    <a:pt x="834684" y="570560"/>
                    <a:pt x="1195754" y="666689"/>
                    <a:pt x="1434905" y="586972"/>
                  </a:cubicBezTo>
                  <a:cubicBezTo>
                    <a:pt x="1674056" y="507255"/>
                    <a:pt x="1894450" y="106325"/>
                    <a:pt x="2067951" y="24264"/>
                  </a:cubicBezTo>
                  <a:cubicBezTo>
                    <a:pt x="2241452" y="-57797"/>
                    <a:pt x="2475914" y="94603"/>
                    <a:pt x="2475914" y="94603"/>
                  </a:cubicBezTo>
                </a:path>
              </a:pathLst>
            </a:custGeom>
            <a:noFill/>
            <a:ln w="50800">
              <a:solidFill>
                <a:srgbClr val="FFFF99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>
              <a:off x="4825218" y="2522662"/>
              <a:ext cx="3953022" cy="1086469"/>
            </a:xfrm>
            <a:custGeom>
              <a:avLst/>
              <a:gdLst>
                <a:gd name="connsiteX0" fmla="*/ 0 w 3953022"/>
                <a:gd name="connsiteY0" fmla="*/ 1078667 h 1086469"/>
                <a:gd name="connsiteX1" fmla="*/ 281354 w 3953022"/>
                <a:gd name="connsiteY1" fmla="*/ 937990 h 1086469"/>
                <a:gd name="connsiteX2" fmla="*/ 1280160 w 3953022"/>
                <a:gd name="connsiteY2" fmla="*/ 65793 h 1086469"/>
                <a:gd name="connsiteX3" fmla="*/ 2729133 w 3953022"/>
                <a:gd name="connsiteY3" fmla="*/ 136132 h 1086469"/>
                <a:gd name="connsiteX4" fmla="*/ 3615397 w 3953022"/>
                <a:gd name="connsiteY4" fmla="*/ 726975 h 1086469"/>
                <a:gd name="connsiteX5" fmla="*/ 3953022 w 3953022"/>
                <a:gd name="connsiteY5" fmla="*/ 881720 h 1086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53022" h="1086469">
                  <a:moveTo>
                    <a:pt x="0" y="1078667"/>
                  </a:moveTo>
                  <a:cubicBezTo>
                    <a:pt x="33997" y="1092734"/>
                    <a:pt x="67994" y="1106802"/>
                    <a:pt x="281354" y="937990"/>
                  </a:cubicBezTo>
                  <a:cubicBezTo>
                    <a:pt x="494714" y="769178"/>
                    <a:pt x="872197" y="199436"/>
                    <a:pt x="1280160" y="65793"/>
                  </a:cubicBezTo>
                  <a:cubicBezTo>
                    <a:pt x="1688123" y="-67850"/>
                    <a:pt x="2339927" y="25935"/>
                    <a:pt x="2729133" y="136132"/>
                  </a:cubicBezTo>
                  <a:cubicBezTo>
                    <a:pt x="3118339" y="246329"/>
                    <a:pt x="3411416" y="602710"/>
                    <a:pt x="3615397" y="726975"/>
                  </a:cubicBezTo>
                  <a:cubicBezTo>
                    <a:pt x="3819378" y="851240"/>
                    <a:pt x="3953022" y="881720"/>
                    <a:pt x="3953022" y="881720"/>
                  </a:cubicBezTo>
                </a:path>
              </a:pathLst>
            </a:custGeom>
            <a:noFill/>
            <a:ln w="50800">
              <a:solidFill>
                <a:srgbClr val="FFFF99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839286" y="3488788"/>
              <a:ext cx="3910819" cy="253218"/>
            </a:xfrm>
            <a:custGeom>
              <a:avLst/>
              <a:gdLst>
                <a:gd name="connsiteX0" fmla="*/ 0 w 3910819"/>
                <a:gd name="connsiteY0" fmla="*/ 253218 h 253218"/>
                <a:gd name="connsiteX1" fmla="*/ 548640 w 3910819"/>
                <a:gd name="connsiteY1" fmla="*/ 98474 h 253218"/>
                <a:gd name="connsiteX2" fmla="*/ 1955409 w 3910819"/>
                <a:gd name="connsiteY2" fmla="*/ 14067 h 253218"/>
                <a:gd name="connsiteX3" fmla="*/ 3263705 w 3910819"/>
                <a:gd name="connsiteY3" fmla="*/ 42203 h 253218"/>
                <a:gd name="connsiteX4" fmla="*/ 3910819 w 3910819"/>
                <a:gd name="connsiteY4" fmla="*/ 0 h 253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10819" h="253218">
                  <a:moveTo>
                    <a:pt x="0" y="253218"/>
                  </a:moveTo>
                  <a:cubicBezTo>
                    <a:pt x="111369" y="195775"/>
                    <a:pt x="222738" y="138333"/>
                    <a:pt x="548640" y="98474"/>
                  </a:cubicBezTo>
                  <a:cubicBezTo>
                    <a:pt x="874542" y="58615"/>
                    <a:pt x="1502898" y="23445"/>
                    <a:pt x="1955409" y="14067"/>
                  </a:cubicBezTo>
                  <a:lnTo>
                    <a:pt x="3263705" y="42203"/>
                  </a:lnTo>
                  <a:cubicBezTo>
                    <a:pt x="3589607" y="39858"/>
                    <a:pt x="3805311" y="4689"/>
                    <a:pt x="3910819" y="0"/>
                  </a:cubicBezTo>
                </a:path>
              </a:pathLst>
            </a:custGeom>
            <a:noFill/>
            <a:ln w="50800">
              <a:solidFill>
                <a:srgbClr val="FFFF99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Freeform 56"/>
            <p:cNvSpPr/>
            <p:nvPr/>
          </p:nvSpPr>
          <p:spPr>
            <a:xfrm>
              <a:off x="4839286" y="3595874"/>
              <a:ext cx="3910819" cy="646444"/>
            </a:xfrm>
            <a:custGeom>
              <a:avLst/>
              <a:gdLst>
                <a:gd name="connsiteX0" fmla="*/ 0 w 3910819"/>
                <a:gd name="connsiteY0" fmla="*/ 286809 h 646444"/>
                <a:gd name="connsiteX1" fmla="*/ 309489 w 3910819"/>
                <a:gd name="connsiteY1" fmla="*/ 230538 h 646444"/>
                <a:gd name="connsiteX2" fmla="*/ 1378634 w 3910819"/>
                <a:gd name="connsiteY2" fmla="*/ 596298 h 646444"/>
                <a:gd name="connsiteX3" fmla="*/ 2912012 w 3910819"/>
                <a:gd name="connsiteY3" fmla="*/ 582231 h 646444"/>
                <a:gd name="connsiteX4" fmla="*/ 3390314 w 3910819"/>
                <a:gd name="connsiteY4" fmla="*/ 33591 h 646444"/>
                <a:gd name="connsiteX5" fmla="*/ 3910819 w 3910819"/>
                <a:gd name="connsiteY5" fmla="*/ 61726 h 646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10819" h="646444">
                  <a:moveTo>
                    <a:pt x="0" y="286809"/>
                  </a:moveTo>
                  <a:cubicBezTo>
                    <a:pt x="39858" y="232882"/>
                    <a:pt x="79717" y="178956"/>
                    <a:pt x="309489" y="230538"/>
                  </a:cubicBezTo>
                  <a:cubicBezTo>
                    <a:pt x="539261" y="282119"/>
                    <a:pt x="944880" y="537683"/>
                    <a:pt x="1378634" y="596298"/>
                  </a:cubicBezTo>
                  <a:cubicBezTo>
                    <a:pt x="1812388" y="654913"/>
                    <a:pt x="2576732" y="676015"/>
                    <a:pt x="2912012" y="582231"/>
                  </a:cubicBezTo>
                  <a:cubicBezTo>
                    <a:pt x="3247292" y="488447"/>
                    <a:pt x="3223846" y="120342"/>
                    <a:pt x="3390314" y="33591"/>
                  </a:cubicBezTo>
                  <a:cubicBezTo>
                    <a:pt x="3556782" y="-53160"/>
                    <a:pt x="3824068" y="54692"/>
                    <a:pt x="3910819" y="61726"/>
                  </a:cubicBezTo>
                </a:path>
              </a:pathLst>
            </a:custGeom>
            <a:noFill/>
            <a:ln w="50800">
              <a:solidFill>
                <a:srgbClr val="FFFF99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0" name="Freeform 59"/>
          <p:cNvSpPr/>
          <p:nvPr/>
        </p:nvSpPr>
        <p:spPr>
          <a:xfrm>
            <a:off x="1066803" y="3429003"/>
            <a:ext cx="2897945" cy="574143"/>
          </a:xfrm>
          <a:custGeom>
            <a:avLst/>
            <a:gdLst>
              <a:gd name="connsiteX0" fmla="*/ 0 w 2897945"/>
              <a:gd name="connsiteY0" fmla="*/ 574143 h 574143"/>
              <a:gd name="connsiteX1" fmla="*/ 604911 w 2897945"/>
              <a:gd name="connsiteY1" fmla="*/ 222451 h 574143"/>
              <a:gd name="connsiteX2" fmla="*/ 1378634 w 2897945"/>
              <a:gd name="connsiteY2" fmla="*/ 109909 h 574143"/>
              <a:gd name="connsiteX3" fmla="*/ 2377440 w 2897945"/>
              <a:gd name="connsiteY3" fmla="*/ 11435 h 574143"/>
              <a:gd name="connsiteX4" fmla="*/ 2897945 w 2897945"/>
              <a:gd name="connsiteY4" fmla="*/ 391263 h 57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7945" h="574143">
                <a:moveTo>
                  <a:pt x="0" y="574143"/>
                </a:moveTo>
                <a:cubicBezTo>
                  <a:pt x="187569" y="436983"/>
                  <a:pt x="375139" y="299823"/>
                  <a:pt x="604911" y="222451"/>
                </a:cubicBezTo>
                <a:cubicBezTo>
                  <a:pt x="834683" y="145079"/>
                  <a:pt x="1083213" y="145078"/>
                  <a:pt x="1378634" y="109909"/>
                </a:cubicBezTo>
                <a:cubicBezTo>
                  <a:pt x="1674056" y="74740"/>
                  <a:pt x="2124222" y="-35457"/>
                  <a:pt x="2377440" y="11435"/>
                </a:cubicBezTo>
                <a:cubicBezTo>
                  <a:pt x="2630658" y="58327"/>
                  <a:pt x="2841674" y="337337"/>
                  <a:pt x="2897945" y="391263"/>
                </a:cubicBezTo>
              </a:path>
            </a:pathLst>
          </a:custGeom>
          <a:noFill/>
          <a:ln w="508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Freeform 60"/>
          <p:cNvSpPr/>
          <p:nvPr/>
        </p:nvSpPr>
        <p:spPr>
          <a:xfrm>
            <a:off x="4876802" y="3581401"/>
            <a:ext cx="3910819" cy="253219"/>
          </a:xfrm>
          <a:custGeom>
            <a:avLst/>
            <a:gdLst>
              <a:gd name="connsiteX0" fmla="*/ 0 w 3910819"/>
              <a:gd name="connsiteY0" fmla="*/ 253218 h 253218"/>
              <a:gd name="connsiteX1" fmla="*/ 548640 w 3910819"/>
              <a:gd name="connsiteY1" fmla="*/ 98474 h 253218"/>
              <a:gd name="connsiteX2" fmla="*/ 1955409 w 3910819"/>
              <a:gd name="connsiteY2" fmla="*/ 14067 h 253218"/>
              <a:gd name="connsiteX3" fmla="*/ 3263705 w 3910819"/>
              <a:gd name="connsiteY3" fmla="*/ 42203 h 253218"/>
              <a:gd name="connsiteX4" fmla="*/ 3910819 w 3910819"/>
              <a:gd name="connsiteY4" fmla="*/ 0 h 253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10819" h="253218">
                <a:moveTo>
                  <a:pt x="0" y="253218"/>
                </a:moveTo>
                <a:cubicBezTo>
                  <a:pt x="111369" y="195775"/>
                  <a:pt x="222738" y="138333"/>
                  <a:pt x="548640" y="98474"/>
                </a:cubicBezTo>
                <a:cubicBezTo>
                  <a:pt x="874542" y="58615"/>
                  <a:pt x="1502898" y="23445"/>
                  <a:pt x="1955409" y="14067"/>
                </a:cubicBezTo>
                <a:lnTo>
                  <a:pt x="3263705" y="42203"/>
                </a:lnTo>
                <a:cubicBezTo>
                  <a:pt x="3589607" y="39858"/>
                  <a:pt x="3805311" y="4689"/>
                  <a:pt x="3910819" y="0"/>
                </a:cubicBezTo>
              </a:path>
            </a:pathLst>
          </a:custGeom>
          <a:noFill/>
          <a:ln w="508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3" name="Group 62"/>
          <p:cNvGrpSpPr/>
          <p:nvPr/>
        </p:nvGrpSpPr>
        <p:grpSpPr>
          <a:xfrm>
            <a:off x="5029200" y="2402174"/>
            <a:ext cx="3575344" cy="2107791"/>
            <a:chOff x="5029200" y="2402170"/>
            <a:chExt cx="3575344" cy="2107791"/>
          </a:xfrm>
        </p:grpSpPr>
        <p:grpSp>
          <p:nvGrpSpPr>
            <p:cNvPr id="59" name="Group 58"/>
            <p:cNvGrpSpPr/>
            <p:nvPr/>
          </p:nvGrpSpPr>
          <p:grpSpPr>
            <a:xfrm>
              <a:off x="5029200" y="2402170"/>
              <a:ext cx="3424533" cy="2107791"/>
              <a:chOff x="5029200" y="2402170"/>
              <a:chExt cx="3424533" cy="2107791"/>
            </a:xfrm>
          </p:grpSpPr>
          <p:sp>
            <p:nvSpPr>
              <p:cNvPr id="47" name="Freeform 46"/>
              <p:cNvSpPr/>
              <p:nvPr/>
            </p:nvSpPr>
            <p:spPr>
              <a:xfrm flipH="1">
                <a:off x="6210502" y="2836952"/>
                <a:ext cx="625921" cy="856519"/>
              </a:xfrm>
              <a:custGeom>
                <a:avLst/>
                <a:gdLst>
                  <a:gd name="connsiteX0" fmla="*/ 0 w 1737360"/>
                  <a:gd name="connsiteY0" fmla="*/ 578192 h 578192"/>
                  <a:gd name="connsiteX1" fmla="*/ 1737360 w 1737360"/>
                  <a:gd name="connsiteY1" fmla="*/ 2120 h 5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37360" h="578192">
                    <a:moveTo>
                      <a:pt x="0" y="578192"/>
                    </a:moveTo>
                    <a:cubicBezTo>
                      <a:pt x="719328" y="274916"/>
                      <a:pt x="1438656" y="-28360"/>
                      <a:pt x="1737360" y="212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Freeform 48"/>
              <p:cNvSpPr/>
              <p:nvPr/>
            </p:nvSpPr>
            <p:spPr>
              <a:xfrm rot="3502611">
                <a:off x="7463491" y="2915910"/>
                <a:ext cx="828626" cy="319596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7818892" y="4230221"/>
                <a:ext cx="283697" cy="27974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5988097" y="2645030"/>
                <a:ext cx="283697" cy="27974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6116707" y="4230221"/>
                <a:ext cx="283697" cy="27974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8155546" y="3254862"/>
                <a:ext cx="283697" cy="27974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6745570" y="3536167"/>
                <a:ext cx="283697" cy="27974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7309655" y="2719627"/>
                <a:ext cx="283697" cy="27974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029200" y="3437625"/>
                <a:ext cx="283697" cy="27974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Freeform 41"/>
              <p:cNvSpPr/>
              <p:nvPr/>
            </p:nvSpPr>
            <p:spPr>
              <a:xfrm>
                <a:off x="5235353" y="2764386"/>
                <a:ext cx="760309" cy="676970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Freeform 42"/>
              <p:cNvSpPr/>
              <p:nvPr/>
            </p:nvSpPr>
            <p:spPr>
              <a:xfrm flipV="1">
                <a:off x="5235353" y="3717365"/>
                <a:ext cx="881353" cy="673240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Freeform 43"/>
              <p:cNvSpPr/>
              <p:nvPr/>
            </p:nvSpPr>
            <p:spPr>
              <a:xfrm flipV="1">
                <a:off x="6268012" y="2719627"/>
                <a:ext cx="1115877" cy="27973"/>
              </a:xfrm>
              <a:custGeom>
                <a:avLst/>
                <a:gdLst>
                  <a:gd name="connsiteX0" fmla="*/ 0 w 1737360"/>
                  <a:gd name="connsiteY0" fmla="*/ 578192 h 578192"/>
                  <a:gd name="connsiteX1" fmla="*/ 1737360 w 1737360"/>
                  <a:gd name="connsiteY1" fmla="*/ 2120 h 5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37360" h="578192">
                    <a:moveTo>
                      <a:pt x="0" y="578192"/>
                    </a:moveTo>
                    <a:cubicBezTo>
                      <a:pt x="719328" y="274916"/>
                      <a:pt x="1438656" y="-28360"/>
                      <a:pt x="1737360" y="212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Freeform 44"/>
              <p:cNvSpPr/>
              <p:nvPr/>
            </p:nvSpPr>
            <p:spPr>
              <a:xfrm flipV="1">
                <a:off x="5312897" y="3577495"/>
                <a:ext cx="1440237" cy="95679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Freeform 45"/>
              <p:cNvSpPr/>
              <p:nvPr/>
            </p:nvSpPr>
            <p:spPr>
              <a:xfrm flipH="1" flipV="1">
                <a:off x="5312897" y="2924770"/>
                <a:ext cx="803809" cy="606102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sp>
            <p:nvSpPr>
              <p:cNvPr id="48" name="Freeform 47"/>
              <p:cNvSpPr/>
              <p:nvPr/>
            </p:nvSpPr>
            <p:spPr>
              <a:xfrm>
                <a:off x="6400404" y="4360766"/>
                <a:ext cx="1418487" cy="27973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Freeform 49"/>
              <p:cNvSpPr/>
              <p:nvPr/>
            </p:nvSpPr>
            <p:spPr>
              <a:xfrm rot="14380727" flipV="1">
                <a:off x="7914618" y="3581346"/>
                <a:ext cx="470506" cy="607724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Freeform 50"/>
              <p:cNvSpPr/>
              <p:nvPr/>
            </p:nvSpPr>
            <p:spPr>
              <a:xfrm>
                <a:off x="7005626" y="3400326"/>
                <a:ext cx="1149920" cy="215129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Freeform 51"/>
              <p:cNvSpPr/>
              <p:nvPr/>
            </p:nvSpPr>
            <p:spPr>
              <a:xfrm rot="9817204">
                <a:off x="6340817" y="3894797"/>
                <a:ext cx="615492" cy="329357"/>
              </a:xfrm>
              <a:custGeom>
                <a:avLst/>
                <a:gdLst>
                  <a:gd name="connsiteX0" fmla="*/ 0 w 1225296"/>
                  <a:gd name="connsiteY0" fmla="*/ 1106424 h 1106424"/>
                  <a:gd name="connsiteX1" fmla="*/ 365760 w 1225296"/>
                  <a:gd name="connsiteY1" fmla="*/ 365760 h 1106424"/>
                  <a:gd name="connsiteX2" fmla="*/ 1225296 w 1225296"/>
                  <a:gd name="connsiteY2" fmla="*/ 0 h 110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25296" h="1106424">
                    <a:moveTo>
                      <a:pt x="0" y="1106424"/>
                    </a:moveTo>
                    <a:cubicBezTo>
                      <a:pt x="80772" y="828294"/>
                      <a:pt x="161544" y="550164"/>
                      <a:pt x="365760" y="365760"/>
                    </a:cubicBezTo>
                    <a:cubicBezTo>
                      <a:pt x="569976" y="181356"/>
                      <a:pt x="1030224" y="67056"/>
                      <a:pt x="1225296" y="0"/>
                    </a:cubicBezTo>
                  </a:path>
                </a:pathLst>
              </a:custGeom>
              <a:noFill/>
              <a:ln w="50800">
                <a:tailEnd type="triangle" w="med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107487" y="2726446"/>
                <a:ext cx="2888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1">
                        <a:lumMod val="75000"/>
                      </a:schemeClr>
                    </a:solidFill>
                  </a:rPr>
                  <a:t>2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678797" y="2969653"/>
                <a:ext cx="2888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1">
                        <a:lumMod val="75000"/>
                      </a:schemeClr>
                    </a:solidFill>
                  </a:rPr>
                  <a:t>2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701688" y="2402170"/>
                <a:ext cx="2888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1">
                        <a:lumMod val="75000"/>
                      </a:schemeClr>
                    </a:solidFill>
                  </a:rPr>
                  <a:t>4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529529" y="3906569"/>
                <a:ext cx="44435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1">
                        <a:lumMod val="75000"/>
                      </a:schemeClr>
                    </a:solidFill>
                  </a:rPr>
                  <a:t>1.2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498848" y="3022819"/>
                <a:ext cx="39305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1">
                        <a:lumMod val="75000"/>
                      </a:schemeClr>
                    </a:solidFill>
                  </a:rPr>
                  <a:t>10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5929651" y="3632049"/>
                <a:ext cx="2888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1">
                        <a:lumMod val="75000"/>
                      </a:schemeClr>
                    </a:solidFill>
                  </a:rPr>
                  <a:t>0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7352238" y="3131790"/>
                <a:ext cx="2888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1">
                        <a:lumMod val="75000"/>
                      </a:schemeClr>
                    </a:solidFill>
                  </a:rPr>
                  <a:t>6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6998182" y="3972573"/>
                <a:ext cx="2888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1">
                        <a:lumMod val="75000"/>
                      </a:schemeClr>
                    </a:solidFill>
                  </a:rPr>
                  <a:t>6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7861593" y="2609467"/>
                <a:ext cx="2888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1">
                        <a:lumMod val="75000"/>
                      </a:schemeClr>
                    </a:solidFill>
                  </a:rPr>
                  <a:t>2</a:t>
                </a:r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8211488" y="3864680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398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60" grpId="0" animBg="1"/>
      <p:bldP spid="6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27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9|39.:|6.4|26.7|19|21.6|3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5.4|9.8|17.5|7.3|5|15|1.5|13.2|21.4|0.8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44.5|9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44.5|9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17605</TotalTime>
  <Words>1348</Words>
  <Application>Microsoft Macintosh PowerPoint</Application>
  <PresentationFormat>On-screen Show (4:3)</PresentationFormat>
  <Paragraphs>473</Paragraphs>
  <Slides>26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 Black</vt:lpstr>
      <vt:lpstr>Calibri</vt:lpstr>
      <vt:lpstr>NimbusSanL-Bold</vt:lpstr>
      <vt:lpstr>Times</vt:lpstr>
      <vt:lpstr>Wingdings</vt:lpstr>
      <vt:lpstr>Arial</vt:lpstr>
      <vt:lpstr>Office Theme</vt:lpstr>
      <vt:lpstr>Fast Control Plane Analysis Using an Abstract Representation</vt:lpstr>
      <vt:lpstr>Configuration errors are common</vt:lpstr>
      <vt:lpstr>Errors lead to policy violations</vt:lpstr>
      <vt:lpstr>Some violations only occur under failures </vt:lpstr>
      <vt:lpstr>State-of-the-art verification with failures</vt:lpstr>
      <vt:lpstr>PowerPoint Presentation</vt:lpstr>
      <vt:lpstr>Network verification under failures using   graph algorithms</vt:lpstr>
      <vt:lpstr>Outline</vt:lpstr>
      <vt:lpstr>Requirement: Encoding forwarding behaviors under all failures</vt:lpstr>
      <vt:lpstr>ARC construction: First steps</vt:lpstr>
      <vt:lpstr>ARC Construction: Graph Structure</vt:lpstr>
      <vt:lpstr>ARC construction: Edge weights</vt:lpstr>
      <vt:lpstr>Policy verification using ARCs</vt:lpstr>
      <vt:lpstr>Verify always blocked policy</vt:lpstr>
      <vt:lpstr>Verify ‘k-’reachability policy</vt:lpstr>
      <vt:lpstr>Verify path equivalency</vt:lpstr>
      <vt:lpstr>Additional properties we can verify</vt:lpstr>
      <vt:lpstr>Evaluation</vt:lpstr>
      <vt:lpstr>Network configurations</vt:lpstr>
      <vt:lpstr>Time to generate ARC</vt:lpstr>
      <vt:lpstr>Time to verify ARC</vt:lpstr>
      <vt:lpstr>Comparison with Batfish</vt:lpstr>
      <vt:lpstr>ARC fidelity</vt:lpstr>
      <vt:lpstr>ARC fidelity</vt:lpstr>
      <vt:lpstr>Summary</vt:lpstr>
      <vt:lpstr>PowerPoint Presentation</vt:lpstr>
    </vt:vector>
  </TitlesOfParts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Safely Managing Networks</dc:title>
  <dc:creator>Aaron Gember-Jacobson</dc:creator>
  <cp:lastModifiedBy>RAAJAY VISWANATHAN</cp:lastModifiedBy>
  <cp:revision>1176</cp:revision>
  <cp:lastPrinted>2016-05-29T19:30:09Z</cp:lastPrinted>
  <dcterms:created xsi:type="dcterms:W3CDTF">2015-11-15T16:17:31Z</dcterms:created>
  <dcterms:modified xsi:type="dcterms:W3CDTF">2016-08-24T15:33:49Z</dcterms:modified>
</cp:coreProperties>
</file>