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3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9" r:id="rId4"/>
    <p:sldId id="259" r:id="rId5"/>
    <p:sldId id="300" r:id="rId6"/>
    <p:sldId id="292" r:id="rId7"/>
    <p:sldId id="291" r:id="rId8"/>
    <p:sldId id="290" r:id="rId9"/>
    <p:sldId id="262" r:id="rId10"/>
    <p:sldId id="277" r:id="rId11"/>
    <p:sldId id="293" r:id="rId12"/>
    <p:sldId id="294" r:id="rId13"/>
    <p:sldId id="295" r:id="rId14"/>
    <p:sldId id="296" r:id="rId15"/>
    <p:sldId id="297" r:id="rId16"/>
    <p:sldId id="299" r:id="rId17"/>
    <p:sldId id="270" r:id="rId18"/>
    <p:sldId id="271" r:id="rId19"/>
    <p:sldId id="288" r:id="rId20"/>
    <p:sldId id="274" r:id="rId21"/>
    <p:sldId id="30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FFFF00"/>
    <a:srgbClr val="2A83BA"/>
    <a:srgbClr val="03B4FF"/>
    <a:srgbClr val="FDAE61"/>
    <a:srgbClr val="FCFCFC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0"/>
    <p:restoredTop sz="86332"/>
  </p:normalViewPr>
  <p:slideViewPr>
    <p:cSldViewPr snapToGrid="0" snapToObjects="1">
      <p:cViewPr varScale="1">
        <p:scale>
          <a:sx n="106" d="100"/>
          <a:sy n="106" d="100"/>
        </p:scale>
        <p:origin x="1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AC58A-7879-D749-9F77-E947D13F4EF3}" type="datetimeFigureOut">
              <a:rPr lang="en-US" smtClean="0"/>
              <a:t>10/30/17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174F8-D52C-E941-A235-49010FE15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92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 WE BUILT THAT AUTOMATES</a:t>
            </a:r>
            <a:r>
              <a:rPr lang="en-US" baseline="0" dirty="0" smtClean="0"/>
              <a:t> THE CURRENTLY DIFFICULT, MANUAL TASK OF CORRECTING CONTROL PLANE CONFIGURATION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71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125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CONSTRAINTS ARE EXPRESSED IN FIRST-ORDER LOGIC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5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1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7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DEFINE COMMON SUBGRAPH THAT MODELS CONFIGURATION ELEMENTS THAT APPLY TO ALL TRAFFIC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WE WANT TO ADD AN EDGE FOR A SPECIFIC SRC-DST PAIR, WE MUST ALSO ADD IT TO THE COMMON GRAPH, BECAUSE ROUTING ADJACENCIES APPLY TO ALL TRAFFIC CLASSES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FURTHERMORE, IF WE ADD AN EDGE TO THE COMMON GRAPH, WE MUST ADD IT TO GRAPHS FOR ALL SRC-DST PAIRS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ADD CONSTRAINTS TO ENFORCE HEIRARCHY</a:t>
            </a:r>
          </a:p>
          <a:p>
            <a:endParaRPr lang="en-US" baseline="0" dirty="0" smtClean="0"/>
          </a:p>
          <a:p>
            <a:r>
              <a:rPr lang="en-US" baseline="0" dirty="0" smtClean="0"/>
              <a:t>GIVEN NEW CONSTRAINTS, SATISFYING SOLUTION MUST CHANGE </a:t>
            </a:r>
            <a:r>
              <a:rPr lang="en-US" baseline="0" dirty="0" smtClean="0"/>
              <a:t>SLIGHTLY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CASE THE REPAIR IS MINIMAL, BUT HOW DO WE GUARANTEE THIS?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18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5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59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00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87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2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57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35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5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MANUAL INTERVENTION IS ALSO REQUIRED WHEN POLICIES</a:t>
            </a:r>
          </a:p>
          <a:p>
            <a:endParaRPr lang="en-US" dirty="0" smtClean="0"/>
          </a:p>
          <a:p>
            <a:r>
              <a:rPr lang="en-US" dirty="0" smtClean="0"/>
              <a:t>GIVEN THE LIMITATIONS OF EXISTING TOOLS,</a:t>
            </a:r>
            <a:r>
              <a:rPr lang="en-US" baseline="0" dirty="0" smtClean="0"/>
              <a:t> WE INTRODUCE A NEW SYSTEM CALLED CPR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01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61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6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CREATE ONE SUCH</a:t>
            </a:r>
            <a:r>
              <a:rPr lang="en-US" baseline="0" dirty="0" smtClean="0"/>
              <a:t> GRAPH FOR EVERY TRAFFIC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4F8-D52C-E941-A235-49010FE15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3785C-0F11-B34C-9CEE-DA5638DA04F4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3EE9E-79CD-C54A-AB43-A51F880C9294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77144-2376-C54A-B2B1-9ABE69D47BA8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442" y="365127"/>
            <a:ext cx="8227115" cy="728178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41" y="1093305"/>
            <a:ext cx="8227115" cy="52630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8441" y="6356351"/>
            <a:ext cx="2057400" cy="365125"/>
          </a:xfrm>
        </p:spPr>
        <p:txBody>
          <a:bodyPr/>
          <a:lstStyle/>
          <a:p>
            <a:fld id="{44B33CAA-3F66-134D-8A4C-0FB7679FED23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2036" y="6356351"/>
            <a:ext cx="2057400" cy="365125"/>
          </a:xfrm>
        </p:spPr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1DE4-CA64-FC46-BC47-D4B526C8C10F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73734-402A-4C4C-BFB4-A08098AFB14C}" type="datetime1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416-E75C-1643-9B1E-42513D98AAC6}" type="datetime1">
              <a:rPr lang="en-US" smtClean="0"/>
              <a:t>10/30/17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764C-2634-2448-8B05-F87512EC0A1A}" type="datetime1">
              <a:rPr lang="en-US" smtClean="0"/>
              <a:t>10/30/17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DDD3-B7AE-444C-A3A3-0393BCD6E26A}" type="datetime1">
              <a:rPr lang="en-US" smtClean="0"/>
              <a:t>10/30/17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56658-73DC-FD40-8B8C-CA17A24C1594}" type="datetime1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1DB64-5C50-E348-A216-27A3E46B4160}" type="datetime1">
              <a:rPr lang="en-US" smtClean="0"/>
              <a:t>10/30/17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E4DC0-F72A-414D-A398-67412024A2BB}" type="datetime1">
              <a:rPr lang="en-US" smtClean="0"/>
              <a:t>10/30/17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605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9721E-7606-B743-B755-22D65EE86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0.png"/><Relationship Id="rId5" Type="http://schemas.openxmlformats.org/officeDocument/2006/relationships/image" Target="../media/image180.png"/><Relationship Id="rId6" Type="http://schemas.openxmlformats.org/officeDocument/2006/relationships/image" Target="../media/image190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70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5" Type="http://schemas.openxmlformats.org/officeDocument/2006/relationships/image" Target="../media/image29.png"/><Relationship Id="rId6" Type="http://schemas.openxmlformats.org/officeDocument/2006/relationships/image" Target="../media/image12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12.png"/><Relationship Id="rId5" Type="http://schemas.openxmlformats.org/officeDocument/2006/relationships/image" Target="../media/image18.png"/><Relationship Id="rId6" Type="http://schemas.openxmlformats.org/officeDocument/2006/relationships/image" Target="../media/image20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5.jpg"/><Relationship Id="rId5" Type="http://schemas.openxmlformats.org/officeDocument/2006/relationships/image" Target="../media/image12.png"/><Relationship Id="rId6" Type="http://schemas.openxmlformats.org/officeDocument/2006/relationships/image" Target="../media/image18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200" y="1243081"/>
            <a:ext cx="8813800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 smtClean="0">
                <a:solidFill>
                  <a:srgbClr val="C00000"/>
                </a:solidFill>
              </a:rPr>
              <a:t>Automatically Repairing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>
                <a:solidFill>
                  <a:srgbClr val="C00000"/>
                </a:solidFill>
              </a:rPr>
              <a:t>Network Control Planes 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>
                <a:solidFill>
                  <a:srgbClr val="C00000"/>
                </a:solidFill>
              </a:rPr>
              <a:t>Using an Abstract Representation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5767" y="4087681"/>
            <a:ext cx="2286000" cy="838494"/>
          </a:xfrm>
        </p:spPr>
        <p:txBody>
          <a:bodyPr>
            <a:normAutofit/>
          </a:bodyPr>
          <a:lstStyle/>
          <a:p>
            <a:r>
              <a:rPr lang="en-US" dirty="0" err="1" smtClean="0"/>
              <a:t>Ratul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Mahajan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346619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3478545"/>
            <a:ext cx="9144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4900847"/>
            <a:ext cx="1143000" cy="114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753" y="5078309"/>
            <a:ext cx="1828800" cy="5102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048" y="5207723"/>
            <a:ext cx="1828800" cy="2144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967" y="5021518"/>
            <a:ext cx="1828800" cy="623795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-1" y="4087681"/>
            <a:ext cx="2743200" cy="83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Aaron</a:t>
            </a:r>
            <a:br>
              <a:rPr lang="en-US" b="1" dirty="0" smtClean="0"/>
            </a:br>
            <a:r>
              <a:rPr lang="en-US" b="1" dirty="0" err="1" smtClean="0"/>
              <a:t>Gember</a:t>
            </a:r>
            <a:r>
              <a:rPr lang="en-US" b="1" dirty="0" smtClean="0"/>
              <a:t>-Jacobson</a:t>
            </a:r>
            <a:endParaRPr lang="en-US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743199" y="4087681"/>
            <a:ext cx="1828800" cy="83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Aditya</a:t>
            </a:r>
            <a:br>
              <a:rPr lang="en-US" dirty="0" smtClean="0"/>
            </a:br>
            <a:r>
              <a:rPr lang="en-US" dirty="0" err="1" smtClean="0"/>
              <a:t>Akella</a:t>
            </a:r>
            <a:endParaRPr lang="en-US" dirty="0"/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6849337" y="4087681"/>
            <a:ext cx="2286000" cy="838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Hongqiang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Harry Liu</a:t>
            </a:r>
            <a:endParaRPr lang="en-US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143"/>
          <a:stretch/>
        </p:blipFill>
        <p:spPr>
          <a:xfrm>
            <a:off x="6682848" y="403470"/>
            <a:ext cx="1999633" cy="199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54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904611" y="4635438"/>
            <a:ext cx="2381696" cy="1625890"/>
            <a:chOff x="3467137" y="4649580"/>
            <a:chExt cx="2381696" cy="1625890"/>
          </a:xfrm>
        </p:grpSpPr>
        <p:sp>
          <p:nvSpPr>
            <p:cNvPr id="609" name="TextBox 608"/>
            <p:cNvSpPr txBox="1"/>
            <p:nvPr/>
          </p:nvSpPr>
          <p:spPr>
            <a:xfrm>
              <a:off x="3467137" y="5346511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4102176" y="528866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5308455" y="5341466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3469146" y="464958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5535927" y="596769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619" name="Group 618"/>
          <p:cNvGrpSpPr/>
          <p:nvPr/>
        </p:nvGrpSpPr>
        <p:grpSpPr>
          <a:xfrm>
            <a:off x="4900128" y="4635754"/>
            <a:ext cx="2362674" cy="1625890"/>
            <a:chOff x="3452386" y="4644661"/>
            <a:chExt cx="2362674" cy="1625890"/>
          </a:xfrm>
        </p:grpSpPr>
        <p:sp>
          <p:nvSpPr>
            <p:cNvPr id="620" name="TextBox 619"/>
            <p:cNvSpPr txBox="1"/>
            <p:nvPr/>
          </p:nvSpPr>
          <p:spPr>
            <a:xfrm>
              <a:off x="3452386" y="534159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4097257" y="528374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5303536" y="53365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23" name="TextBox 622"/>
            <p:cNvSpPr txBox="1"/>
            <p:nvPr/>
          </p:nvSpPr>
          <p:spPr>
            <a:xfrm>
              <a:off x="3464227" y="464466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624" name="TextBox 623"/>
            <p:cNvSpPr txBox="1"/>
            <p:nvPr/>
          </p:nvSpPr>
          <p:spPr>
            <a:xfrm>
              <a:off x="5531008" y="5962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182" name="Content Placeholder 2"/>
          <p:cNvSpPr txBox="1">
            <a:spLocks/>
          </p:cNvSpPr>
          <p:nvPr/>
        </p:nvSpPr>
        <p:spPr>
          <a:xfrm>
            <a:off x="5245705" y="1250795"/>
            <a:ext cx="3439852" cy="216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/>
              <a:t>Policies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 ⇨ T prefers A→ B → C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traverses firewall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reachable under single link failure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307296"/>
            <a:ext cx="263698" cy="26369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992179"/>
            <a:ext cx="263698" cy="26369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640872"/>
            <a:ext cx="263698" cy="2636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5735" y="4926549"/>
            <a:ext cx="2261160" cy="1080859"/>
            <a:chOff x="1825735" y="4926549"/>
            <a:chExt cx="2261160" cy="1080859"/>
          </a:xfrm>
        </p:grpSpPr>
        <p:sp>
          <p:nvSpPr>
            <p:cNvPr id="494" name="Oval 493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02" name="Oval 501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3" name="Oval 502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4" name="Oval 503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1308" y="4635878"/>
            <a:ext cx="2362674" cy="1656668"/>
            <a:chOff x="1761308" y="4635878"/>
            <a:chExt cx="2362674" cy="1656668"/>
          </a:xfrm>
        </p:grpSpPr>
        <p:sp>
          <p:nvSpPr>
            <p:cNvPr id="508" name="TextBox 507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1792813" y="463587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39745" y="5142721"/>
            <a:ext cx="1833139" cy="648517"/>
            <a:chOff x="2039745" y="5142721"/>
            <a:chExt cx="1833139" cy="648517"/>
          </a:xfrm>
        </p:grpSpPr>
        <p:cxnSp>
          <p:nvCxnSpPr>
            <p:cNvPr id="495" name="Straight Arrow Connector 49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7" name="Straight Arrow Connector 49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0" name="Straight Arrow Connector 499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1" name="Straight Arrow Connector 500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7" name="Straight Arrow Connector 516"/>
            <p:cNvCxnSpPr>
              <a:stCxn id="496" idx="6"/>
            </p:cNvCxnSpPr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8" name="Straight Arrow Connector 517"/>
            <p:cNvCxnSpPr>
              <a:stCxn id="498" idx="2"/>
            </p:cNvCxnSpPr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1825736" y="4255008"/>
            <a:ext cx="2261165" cy="2425901"/>
            <a:chOff x="1825736" y="4255008"/>
            <a:chExt cx="2261165" cy="2425901"/>
          </a:xfrm>
        </p:grpSpPr>
        <p:grpSp>
          <p:nvGrpSpPr>
            <p:cNvPr id="506" name="Group 505"/>
            <p:cNvGrpSpPr/>
            <p:nvPr/>
          </p:nvGrpSpPr>
          <p:grpSpPr>
            <a:xfrm>
              <a:off x="1825736" y="4255008"/>
              <a:ext cx="427066" cy="432344"/>
              <a:chOff x="3963923" y="5055077"/>
              <a:chExt cx="301079" cy="304800"/>
            </a:xfrm>
            <a:solidFill>
              <a:srgbClr val="D5181B"/>
            </a:solidFill>
          </p:grpSpPr>
          <p:sp>
            <p:nvSpPr>
              <p:cNvPr id="526" name="Oval 525"/>
              <p:cNvSpPr/>
              <p:nvPr/>
            </p:nvSpPr>
            <p:spPr>
              <a:xfrm>
                <a:off x="3963923" y="5055077"/>
                <a:ext cx="301079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049990" y="5097977"/>
                <a:ext cx="126572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7" name="Group 506"/>
            <p:cNvGrpSpPr/>
            <p:nvPr/>
          </p:nvGrpSpPr>
          <p:grpSpPr>
            <a:xfrm>
              <a:off x="3658876" y="6248565"/>
              <a:ext cx="428025" cy="432344"/>
              <a:chOff x="3964443" y="5040086"/>
              <a:chExt cx="301755" cy="304800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060160" y="5083197"/>
                <a:ext cx="106230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505" name="Straight Arrow Connector 504"/>
            <p:cNvCxnSpPr/>
            <p:nvPr/>
          </p:nvCxnSpPr>
          <p:spPr>
            <a:xfrm>
              <a:off x="2037585" y="4687352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Background: ARC [</a:t>
            </a:r>
            <a:r>
              <a:rPr lang="en-US" i="1" dirty="0" smtClean="0"/>
              <a:t>SIGCOMM’16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68519" y="4314608"/>
            <a:ext cx="142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Max-flow = 1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58442" y="1250795"/>
            <a:ext cx="3747894" cy="2546699"/>
            <a:chOff x="458442" y="1250795"/>
            <a:chExt cx="3747894" cy="2546699"/>
          </a:xfrm>
        </p:grpSpPr>
        <p:grpSp>
          <p:nvGrpSpPr>
            <p:cNvPr id="158" name="Group 157"/>
            <p:cNvGrpSpPr/>
            <p:nvPr/>
          </p:nvGrpSpPr>
          <p:grpSpPr>
            <a:xfrm>
              <a:off x="1072982" y="1346927"/>
              <a:ext cx="2641531" cy="2380229"/>
              <a:chOff x="4184456" y="3569455"/>
              <a:chExt cx="2641531" cy="2380229"/>
            </a:xfrm>
          </p:grpSpPr>
          <p:sp>
            <p:nvSpPr>
              <p:cNvPr id="176" name="Oval 175"/>
              <p:cNvSpPr/>
              <p:nvPr/>
            </p:nvSpPr>
            <p:spPr>
              <a:xfrm>
                <a:off x="6179257" y="3569455"/>
                <a:ext cx="646730" cy="646729"/>
              </a:xfrm>
              <a:prstGeom prst="ellipse">
                <a:avLst/>
              </a:prstGeom>
              <a:solidFill>
                <a:srgbClr val="2B83BA"/>
              </a:solidFill>
              <a:ln w="38100" cap="flat" cmpd="sng" algn="ctr">
                <a:solidFill>
                  <a:srgbClr val="2A83BA"/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B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5170560" y="5299098"/>
                <a:ext cx="668856" cy="650586"/>
              </a:xfrm>
              <a:prstGeom prst="ellipse">
                <a:avLst/>
              </a:prstGeom>
              <a:solidFill>
                <a:srgbClr val="2B83BA"/>
              </a:solidFill>
              <a:ln w="38100" cap="flat" cmpd="sng" algn="ctr">
                <a:solidFill>
                  <a:srgbClr val="2A83BA"/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/>
                <a:r>
                  <a:rPr lang="en-US" sz="2000" kern="0" dirty="0">
                    <a:solidFill>
                      <a:prstClr val="white"/>
                    </a:solidFill>
                    <a:latin typeface="Arial" charset="0"/>
                    <a:ea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4184456" y="3569455"/>
                <a:ext cx="646730" cy="646729"/>
              </a:xfrm>
              <a:prstGeom prst="ellipse">
                <a:avLst/>
              </a:prstGeom>
              <a:solidFill>
                <a:srgbClr val="2B83BA"/>
              </a:solidFill>
              <a:ln w="38100" cap="flat" cmpd="sng" algn="ctr">
                <a:solidFill>
                  <a:srgbClr val="2A83BA"/>
                </a:solidFill>
                <a:prstDash val="solid"/>
              </a:ln>
              <a:effectLst/>
            </p:spPr>
            <p:txBody>
              <a:bodyPr lIns="0" tIns="0" rIns="0" bIns="0" rtlCol="0" anchor="ctr" anchorCtr="0"/>
              <a:lstStyle/>
              <a:p>
                <a:pPr algn="ctr"/>
                <a:r>
                  <a:rPr lang="en-US" sz="2000" kern="0" dirty="0">
                    <a:solidFill>
                      <a:prstClr val="white"/>
                    </a:solidFill>
                    <a:latin typeface="Arial" charset="0"/>
                    <a:ea typeface="Arial" charset="0"/>
                    <a:cs typeface="Arial" charset="0"/>
                  </a:rPr>
                  <a:t>A</a:t>
                </a:r>
              </a:p>
            </p:txBody>
          </p:sp>
          <p:cxnSp>
            <p:nvCxnSpPr>
              <p:cNvPr id="179" name="Straight Connector 178"/>
              <p:cNvCxnSpPr/>
              <p:nvPr/>
            </p:nvCxnSpPr>
            <p:spPr>
              <a:xfrm flipV="1">
                <a:off x="5741464" y="4216184"/>
                <a:ext cx="761158" cy="1178190"/>
              </a:xfrm>
              <a:prstGeom prst="line">
                <a:avLst/>
              </a:prstGeom>
              <a:noFill/>
              <a:ln w="57150" cap="flat" cmpd="sng" algn="ctr">
                <a:solidFill>
                  <a:srgbClr val="2B83BA"/>
                </a:solidFill>
                <a:prstDash val="solid"/>
              </a:ln>
              <a:effectLst/>
            </p:spPr>
          </p:cxnSp>
          <p:cxnSp>
            <p:nvCxnSpPr>
              <p:cNvPr id="180" name="Straight Connector 179"/>
              <p:cNvCxnSpPr/>
              <p:nvPr/>
            </p:nvCxnSpPr>
            <p:spPr>
              <a:xfrm flipH="1" flipV="1">
                <a:off x="4507821" y="4216184"/>
                <a:ext cx="760691" cy="1178190"/>
              </a:xfrm>
              <a:prstGeom prst="line">
                <a:avLst/>
              </a:prstGeom>
              <a:noFill/>
              <a:ln w="57150" cap="flat" cmpd="sng" algn="ctr">
                <a:solidFill>
                  <a:srgbClr val="2B83BA"/>
                </a:solidFill>
                <a:prstDash val="solid"/>
              </a:ln>
              <a:effectLst/>
            </p:spPr>
          </p:cxnSp>
        </p:grpSp>
        <p:grpSp>
          <p:nvGrpSpPr>
            <p:cNvPr id="159" name="Group 158"/>
            <p:cNvGrpSpPr/>
            <p:nvPr/>
          </p:nvGrpSpPr>
          <p:grpSpPr>
            <a:xfrm>
              <a:off x="1572054" y="1796167"/>
              <a:ext cx="2634282" cy="2001327"/>
              <a:chOff x="4683528" y="4018695"/>
              <a:chExt cx="2634282" cy="2001327"/>
            </a:xfrm>
          </p:grpSpPr>
          <p:sp>
            <p:nvSpPr>
              <p:cNvPr id="172" name="Rounded Rectangle 171"/>
              <p:cNvSpPr/>
              <p:nvPr/>
            </p:nvSpPr>
            <p:spPr>
              <a:xfrm>
                <a:off x="4683528" y="4018695"/>
                <a:ext cx="732643" cy="321432"/>
              </a:xfrm>
              <a:prstGeom prst="roundRect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OSPF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3" name="Rounded Rectangle 172"/>
              <p:cNvSpPr/>
              <p:nvPr/>
            </p:nvSpPr>
            <p:spPr>
              <a:xfrm>
                <a:off x="6585167" y="4018695"/>
                <a:ext cx="732643" cy="321432"/>
              </a:xfrm>
              <a:prstGeom prst="roundRect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OSPF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74" name="Rounded Rectangle 173"/>
              <p:cNvSpPr/>
              <p:nvPr/>
            </p:nvSpPr>
            <p:spPr>
              <a:xfrm>
                <a:off x="5642761" y="5698590"/>
                <a:ext cx="732643" cy="321432"/>
              </a:xfrm>
              <a:prstGeom prst="roundRect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OSPF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75" name="Straight Connector 174"/>
              <p:cNvCxnSpPr/>
              <p:nvPr/>
            </p:nvCxnSpPr>
            <p:spPr>
              <a:xfrm flipH="1">
                <a:off x="6009083" y="4340127"/>
                <a:ext cx="942406" cy="1358463"/>
              </a:xfrm>
              <a:prstGeom prst="line">
                <a:avLst/>
              </a:prstGeom>
              <a:noFill/>
              <a:ln w="57150" cap="flat" cmpd="sng" algn="ctr">
                <a:solidFill>
                  <a:srgbClr val="FDAE61"/>
                </a:solidFill>
                <a:prstDash val="sysDash"/>
                <a:headEnd type="triangle" w="med" len="sm"/>
                <a:tailEnd type="triangle" w="med" len="sm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cxnSp>
        </p:grpSp>
        <p:grpSp>
          <p:nvGrpSpPr>
            <p:cNvPr id="160" name="Group 159"/>
            <p:cNvGrpSpPr/>
            <p:nvPr/>
          </p:nvGrpSpPr>
          <p:grpSpPr>
            <a:xfrm>
              <a:off x="458442" y="1250795"/>
              <a:ext cx="1600644" cy="2338568"/>
              <a:chOff x="3569916" y="3473323"/>
              <a:chExt cx="1600644" cy="2338568"/>
            </a:xfrm>
          </p:grpSpPr>
          <p:sp>
            <p:nvSpPr>
              <p:cNvPr id="166" name="Rounded Rectangle 165"/>
              <p:cNvSpPr/>
              <p:nvPr/>
            </p:nvSpPr>
            <p:spPr>
              <a:xfrm>
                <a:off x="3569916" y="3473323"/>
                <a:ext cx="369252" cy="369252"/>
              </a:xfrm>
              <a:prstGeom prst="roundRect">
                <a:avLst/>
              </a:prstGeom>
              <a:solidFill>
                <a:srgbClr val="D7191C"/>
              </a:solidFill>
              <a:ln w="9525" cap="flat" cmpd="sng" algn="ctr">
                <a:solidFill>
                  <a:srgbClr val="D7191C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R</a:t>
                </a:r>
              </a:p>
            </p:txBody>
          </p:sp>
          <p:cxnSp>
            <p:nvCxnSpPr>
              <p:cNvPr id="167" name="Straight Connector 166"/>
              <p:cNvCxnSpPr/>
              <p:nvPr/>
            </p:nvCxnSpPr>
            <p:spPr>
              <a:xfrm>
                <a:off x="3939168" y="3657949"/>
                <a:ext cx="339999" cy="6217"/>
              </a:xfrm>
              <a:prstGeom prst="line">
                <a:avLst/>
              </a:prstGeom>
              <a:noFill/>
              <a:ln w="57150" cap="flat" cmpd="sng" algn="ctr">
                <a:solidFill>
                  <a:srgbClr val="2B83BA"/>
                </a:solidFill>
                <a:prstDash val="solid"/>
              </a:ln>
              <a:effectLst/>
            </p:spPr>
          </p:cxnSp>
          <p:sp>
            <p:nvSpPr>
              <p:cNvPr id="168" name="Rounded Rectangle 167"/>
              <p:cNvSpPr/>
              <p:nvPr/>
            </p:nvSpPr>
            <p:spPr>
              <a:xfrm>
                <a:off x="3569916" y="3935193"/>
                <a:ext cx="369252" cy="369252"/>
              </a:xfrm>
              <a:prstGeom prst="roundRect">
                <a:avLst/>
              </a:prstGeom>
              <a:solidFill>
                <a:srgbClr val="D7191C"/>
              </a:solidFill>
              <a:ln w="9525" cap="flat" cmpd="sng" algn="ctr">
                <a:solidFill>
                  <a:srgbClr val="D7191C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S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69" name="Straight Connector 168"/>
              <p:cNvCxnSpPr/>
              <p:nvPr/>
            </p:nvCxnSpPr>
            <p:spPr>
              <a:xfrm>
                <a:off x="3939168" y="4119819"/>
                <a:ext cx="339999" cy="1654"/>
              </a:xfrm>
              <a:prstGeom prst="line">
                <a:avLst/>
              </a:prstGeom>
              <a:noFill/>
              <a:ln w="57150" cap="flat" cmpd="sng" algn="ctr">
                <a:solidFill>
                  <a:srgbClr val="2B83BA"/>
                </a:solidFill>
                <a:prstDash val="solid"/>
              </a:ln>
              <a:effectLst/>
            </p:spPr>
          </p:cxnSp>
          <p:sp>
            <p:nvSpPr>
              <p:cNvPr id="170" name="Rounded Rectangle 169"/>
              <p:cNvSpPr/>
              <p:nvPr/>
            </p:nvSpPr>
            <p:spPr>
              <a:xfrm>
                <a:off x="4449799" y="5436890"/>
                <a:ext cx="375002" cy="375001"/>
              </a:xfrm>
              <a:prstGeom prst="roundRect">
                <a:avLst/>
              </a:prstGeom>
              <a:solidFill>
                <a:srgbClr val="D7191C"/>
              </a:solidFill>
              <a:ln w="9525" cap="flat" cmpd="sng" algn="ctr">
                <a:solidFill>
                  <a:srgbClr val="D7191C">
                    <a:shade val="95000"/>
                    <a:satMod val="105000"/>
                  </a:srgbClr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charset="0"/>
                    <a:ea typeface="Arial" charset="0"/>
                    <a:cs typeface="Arial" charset="0"/>
                  </a:rPr>
                  <a:t>T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171" name="Straight Connector 170"/>
              <p:cNvCxnSpPr/>
              <p:nvPr/>
            </p:nvCxnSpPr>
            <p:spPr>
              <a:xfrm>
                <a:off x="4824801" y="5624391"/>
                <a:ext cx="345759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2B83BA"/>
                </a:solidFill>
                <a:prstDash val="solid"/>
              </a:ln>
              <a:effectLst/>
            </p:spPr>
          </p:cxnSp>
        </p:grpSp>
        <p:sp>
          <p:nvSpPr>
            <p:cNvPr id="162" name="Rectangle 161"/>
            <p:cNvSpPr/>
            <p:nvPr/>
          </p:nvSpPr>
          <p:spPr>
            <a:xfrm>
              <a:off x="2824344" y="2409383"/>
              <a:ext cx="439586" cy="314913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FW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>
              <a:off x="1719712" y="1670292"/>
              <a:ext cx="1348071" cy="0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>
            <a:xfrm flipH="1">
              <a:off x="2304697" y="1956883"/>
              <a:ext cx="1168996" cy="0"/>
            </a:xfrm>
            <a:prstGeom prst="line">
              <a:avLst/>
            </a:prstGeom>
            <a:noFill/>
            <a:ln w="57150" cap="flat" cmpd="sng" algn="ctr">
              <a:solidFill>
                <a:srgbClr val="FDAE61"/>
              </a:solidFill>
              <a:prstDash val="sysDash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18" name="Group 17"/>
          <p:cNvGrpSpPr/>
          <p:nvPr/>
        </p:nvGrpSpPr>
        <p:grpSpPr>
          <a:xfrm>
            <a:off x="4957115" y="4254884"/>
            <a:ext cx="2268606" cy="2425901"/>
            <a:chOff x="4957115" y="4254884"/>
            <a:chExt cx="2268606" cy="2425901"/>
          </a:xfrm>
        </p:grpSpPr>
        <p:cxnSp>
          <p:nvCxnSpPr>
            <p:cNvPr id="594" name="Straight Arrow Connector 593"/>
            <p:cNvCxnSpPr/>
            <p:nvPr/>
          </p:nvCxnSpPr>
          <p:spPr>
            <a:xfrm>
              <a:off x="5176405" y="4687228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595" name="Group 594"/>
            <p:cNvGrpSpPr/>
            <p:nvPr/>
          </p:nvGrpSpPr>
          <p:grpSpPr>
            <a:xfrm>
              <a:off x="4957115" y="4254884"/>
              <a:ext cx="435468" cy="432344"/>
              <a:chOff x="3958673" y="5055077"/>
              <a:chExt cx="307002" cy="304800"/>
            </a:xfrm>
            <a:solidFill>
              <a:srgbClr val="D5181B"/>
            </a:solidFill>
          </p:grpSpPr>
          <p:sp>
            <p:nvSpPr>
              <p:cNvPr id="607" name="Oval 606"/>
              <p:cNvSpPr/>
              <p:nvPr/>
            </p:nvSpPr>
            <p:spPr>
              <a:xfrm>
                <a:off x="3958673" y="5055077"/>
                <a:ext cx="307002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4055076" y="5097977"/>
                <a:ext cx="11640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noProof="0" dirty="0" smtClean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6" name="Group 595"/>
            <p:cNvGrpSpPr/>
            <p:nvPr/>
          </p:nvGrpSpPr>
          <p:grpSpPr>
            <a:xfrm>
              <a:off x="6797696" y="6248441"/>
              <a:ext cx="428025" cy="432344"/>
              <a:chOff x="3964443" y="5040086"/>
              <a:chExt cx="301755" cy="304800"/>
            </a:xfrm>
          </p:grpSpPr>
          <p:sp>
            <p:nvSpPr>
              <p:cNvPr id="605" name="Oval 604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04" name="Straight Arrow Connector 603"/>
            <p:cNvCxnSpPr/>
            <p:nvPr/>
          </p:nvCxnSpPr>
          <p:spPr>
            <a:xfrm flipH="1">
              <a:off x="7008806" y="6007284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>
            <a:off x="3117010" y="5015944"/>
            <a:ext cx="320059" cy="921500"/>
            <a:chOff x="3117010" y="5015944"/>
            <a:chExt cx="320059" cy="921500"/>
          </a:xfrm>
        </p:grpSpPr>
        <p:sp>
          <p:nvSpPr>
            <p:cNvPr id="515" name="Rectangle 514"/>
            <p:cNvSpPr/>
            <p:nvPr/>
          </p:nvSpPr>
          <p:spPr>
            <a:xfrm>
              <a:off x="3117010" y="5015944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117028" y="5705150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21" name="Freeform 20"/>
          <p:cNvSpPr/>
          <p:nvPr/>
        </p:nvSpPr>
        <p:spPr>
          <a:xfrm>
            <a:off x="2022903" y="4704522"/>
            <a:ext cx="1918386" cy="1514859"/>
          </a:xfrm>
          <a:custGeom>
            <a:avLst/>
            <a:gdLst>
              <a:gd name="connsiteX0" fmla="*/ 0 w 2076893"/>
              <a:gd name="connsiteY0" fmla="*/ 0 h 1488558"/>
              <a:gd name="connsiteX1" fmla="*/ 56707 w 2076893"/>
              <a:gd name="connsiteY1" fmla="*/ 340242 h 1488558"/>
              <a:gd name="connsiteX2" fmla="*/ 212651 w 2076893"/>
              <a:gd name="connsiteY2" fmla="*/ 496186 h 1488558"/>
              <a:gd name="connsiteX3" fmla="*/ 517451 w 2076893"/>
              <a:gd name="connsiteY3" fmla="*/ 517452 h 1488558"/>
              <a:gd name="connsiteX4" fmla="*/ 673395 w 2076893"/>
              <a:gd name="connsiteY4" fmla="*/ 687572 h 1488558"/>
              <a:gd name="connsiteX5" fmla="*/ 687572 w 2076893"/>
              <a:gd name="connsiteY5" fmla="*/ 1027814 h 1488558"/>
              <a:gd name="connsiteX6" fmla="*/ 843516 w 2076893"/>
              <a:gd name="connsiteY6" fmla="*/ 1141228 h 1488558"/>
              <a:gd name="connsiteX7" fmla="*/ 1268818 w 2076893"/>
              <a:gd name="connsiteY7" fmla="*/ 1148317 h 1488558"/>
              <a:gd name="connsiteX8" fmla="*/ 1679944 w 2076893"/>
              <a:gd name="connsiteY8" fmla="*/ 1162493 h 1488558"/>
              <a:gd name="connsiteX9" fmla="*/ 2076893 w 2076893"/>
              <a:gd name="connsiteY9" fmla="*/ 1488558 h 148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893" h="1488558">
                <a:moveTo>
                  <a:pt x="0" y="0"/>
                </a:moveTo>
                <a:cubicBezTo>
                  <a:pt x="10632" y="128772"/>
                  <a:pt x="21265" y="257544"/>
                  <a:pt x="56707" y="340242"/>
                </a:cubicBezTo>
                <a:cubicBezTo>
                  <a:pt x="92149" y="422940"/>
                  <a:pt x="135860" y="466651"/>
                  <a:pt x="212651" y="496186"/>
                </a:cubicBezTo>
                <a:cubicBezTo>
                  <a:pt x="289442" y="525721"/>
                  <a:pt x="440660" y="485554"/>
                  <a:pt x="517451" y="517452"/>
                </a:cubicBezTo>
                <a:cubicBezTo>
                  <a:pt x="594242" y="549350"/>
                  <a:pt x="645042" y="602512"/>
                  <a:pt x="673395" y="687572"/>
                </a:cubicBezTo>
                <a:cubicBezTo>
                  <a:pt x="701748" y="772632"/>
                  <a:pt x="659219" y="952205"/>
                  <a:pt x="687572" y="1027814"/>
                </a:cubicBezTo>
                <a:cubicBezTo>
                  <a:pt x="715925" y="1103423"/>
                  <a:pt x="746642" y="1121144"/>
                  <a:pt x="843516" y="1141228"/>
                </a:cubicBezTo>
                <a:cubicBezTo>
                  <a:pt x="940390" y="1161312"/>
                  <a:pt x="1268818" y="1148317"/>
                  <a:pt x="1268818" y="1148317"/>
                </a:cubicBezTo>
                <a:cubicBezTo>
                  <a:pt x="1408223" y="1151861"/>
                  <a:pt x="1545265" y="1105786"/>
                  <a:pt x="1679944" y="1162493"/>
                </a:cubicBezTo>
                <a:cubicBezTo>
                  <a:pt x="1814623" y="1219200"/>
                  <a:pt x="2076893" y="1488558"/>
                  <a:pt x="2076893" y="148855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5417991" y="4294204"/>
            <a:ext cx="208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 edge-disjoint path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2410367" y="4297385"/>
            <a:ext cx="147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Shortest path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995870" y="4847033"/>
            <a:ext cx="844654" cy="1261579"/>
            <a:chOff x="5995870" y="4847033"/>
            <a:chExt cx="844654" cy="1261579"/>
          </a:xfrm>
        </p:grpSpPr>
        <p:sp>
          <p:nvSpPr>
            <p:cNvPr id="191" name="TextBox 190"/>
            <p:cNvSpPr txBox="1"/>
            <p:nvPr/>
          </p:nvSpPr>
          <p:spPr>
            <a:xfrm>
              <a:off x="6556472" y="484703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5995870" y="580083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5735" y="4917964"/>
            <a:ext cx="2261160" cy="1080859"/>
            <a:chOff x="807311" y="6700973"/>
            <a:chExt cx="2261160" cy="1080859"/>
          </a:xfrm>
        </p:grpSpPr>
        <p:sp>
          <p:nvSpPr>
            <p:cNvPr id="202" name="Oval 201"/>
            <p:cNvSpPr/>
            <p:nvPr/>
          </p:nvSpPr>
          <p:spPr>
            <a:xfrm>
              <a:off x="807311" y="6700973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03" name="Oval 202"/>
            <p:cNvSpPr/>
            <p:nvPr/>
          </p:nvSpPr>
          <p:spPr>
            <a:xfrm>
              <a:off x="1451504" y="7349488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04" name="Oval 203"/>
            <p:cNvSpPr/>
            <p:nvPr/>
          </p:nvSpPr>
          <p:spPr>
            <a:xfrm>
              <a:off x="2640450" y="6700973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807311" y="7349488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06" name="Oval 205"/>
            <p:cNvSpPr/>
            <p:nvPr/>
          </p:nvSpPr>
          <p:spPr>
            <a:xfrm>
              <a:off x="1451504" y="6700973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07" name="Oval 206"/>
            <p:cNvSpPr/>
            <p:nvPr/>
          </p:nvSpPr>
          <p:spPr>
            <a:xfrm>
              <a:off x="2640450" y="7349488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cxnSp>
          <p:nvCxnSpPr>
            <p:cNvPr id="209" name="Straight Arrow Connector 208"/>
            <p:cNvCxnSpPr/>
            <p:nvPr/>
          </p:nvCxnSpPr>
          <p:spPr>
            <a:xfrm flipV="1">
              <a:off x="1021321" y="713331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10" name="Straight Arrow Connector 209"/>
            <p:cNvCxnSpPr/>
            <p:nvPr/>
          </p:nvCxnSpPr>
          <p:spPr>
            <a:xfrm>
              <a:off x="1665514" y="7141151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11" name="Straight Arrow Connector 210"/>
            <p:cNvCxnSpPr/>
            <p:nvPr/>
          </p:nvCxnSpPr>
          <p:spPr>
            <a:xfrm flipV="1">
              <a:off x="2854460" y="713331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12" name="Straight Arrow Connector 211"/>
            <p:cNvCxnSpPr/>
            <p:nvPr/>
          </p:nvCxnSpPr>
          <p:spPr>
            <a:xfrm>
              <a:off x="1235332" y="6924979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>
            <a:xfrm flipH="1">
              <a:off x="1235332" y="7565662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</p:grpSp>
      <p:grpSp>
        <p:nvGrpSpPr>
          <p:cNvPr id="14" name="Group 13"/>
          <p:cNvGrpSpPr/>
          <p:nvPr/>
        </p:nvGrpSpPr>
        <p:grpSpPr>
          <a:xfrm>
            <a:off x="2897948" y="5007359"/>
            <a:ext cx="760926" cy="921500"/>
            <a:chOff x="1879524" y="6790368"/>
            <a:chExt cx="760926" cy="921500"/>
          </a:xfrm>
        </p:grpSpPr>
        <p:cxnSp>
          <p:nvCxnSpPr>
            <p:cNvPr id="214" name="Straight Arrow Connector 213"/>
            <p:cNvCxnSpPr/>
            <p:nvPr/>
          </p:nvCxnSpPr>
          <p:spPr>
            <a:xfrm>
              <a:off x="1879525" y="7565660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15" name="Straight Arrow Connector 214"/>
            <p:cNvCxnSpPr/>
            <p:nvPr/>
          </p:nvCxnSpPr>
          <p:spPr>
            <a:xfrm flipH="1">
              <a:off x="1879524" y="6917145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217" name="Rectangle 216"/>
            <p:cNvSpPr/>
            <p:nvPr/>
          </p:nvSpPr>
          <p:spPr>
            <a:xfrm>
              <a:off x="2098586" y="6790368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  <p:sp>
          <p:nvSpPr>
            <p:cNvPr id="218" name="Rectangle 217"/>
            <p:cNvSpPr/>
            <p:nvPr/>
          </p:nvSpPr>
          <p:spPr>
            <a:xfrm>
              <a:off x="2098604" y="7479574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42768" y="4847033"/>
            <a:ext cx="338467" cy="1226857"/>
            <a:chOff x="5342768" y="4847033"/>
            <a:chExt cx="338467" cy="1226857"/>
          </a:xfrm>
        </p:grpSpPr>
        <p:sp>
          <p:nvSpPr>
            <p:cNvPr id="221" name="TextBox 220"/>
            <p:cNvSpPr txBox="1"/>
            <p:nvPr/>
          </p:nvSpPr>
          <p:spPr>
            <a:xfrm>
              <a:off x="5342768" y="484703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5397183" y="57661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13" name="Freeform 112"/>
          <p:cNvSpPr/>
          <p:nvPr/>
        </p:nvSpPr>
        <p:spPr>
          <a:xfrm>
            <a:off x="5137926" y="4684938"/>
            <a:ext cx="1918386" cy="1514859"/>
          </a:xfrm>
          <a:custGeom>
            <a:avLst/>
            <a:gdLst>
              <a:gd name="connsiteX0" fmla="*/ 0 w 2076893"/>
              <a:gd name="connsiteY0" fmla="*/ 0 h 1488558"/>
              <a:gd name="connsiteX1" fmla="*/ 56707 w 2076893"/>
              <a:gd name="connsiteY1" fmla="*/ 340242 h 1488558"/>
              <a:gd name="connsiteX2" fmla="*/ 212651 w 2076893"/>
              <a:gd name="connsiteY2" fmla="*/ 496186 h 1488558"/>
              <a:gd name="connsiteX3" fmla="*/ 517451 w 2076893"/>
              <a:gd name="connsiteY3" fmla="*/ 517452 h 1488558"/>
              <a:gd name="connsiteX4" fmla="*/ 673395 w 2076893"/>
              <a:gd name="connsiteY4" fmla="*/ 687572 h 1488558"/>
              <a:gd name="connsiteX5" fmla="*/ 687572 w 2076893"/>
              <a:gd name="connsiteY5" fmla="*/ 1027814 h 1488558"/>
              <a:gd name="connsiteX6" fmla="*/ 843516 w 2076893"/>
              <a:gd name="connsiteY6" fmla="*/ 1141228 h 1488558"/>
              <a:gd name="connsiteX7" fmla="*/ 1268818 w 2076893"/>
              <a:gd name="connsiteY7" fmla="*/ 1148317 h 1488558"/>
              <a:gd name="connsiteX8" fmla="*/ 1679944 w 2076893"/>
              <a:gd name="connsiteY8" fmla="*/ 1162493 h 1488558"/>
              <a:gd name="connsiteX9" fmla="*/ 2076893 w 2076893"/>
              <a:gd name="connsiteY9" fmla="*/ 1488558 h 148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893" h="1488558">
                <a:moveTo>
                  <a:pt x="0" y="0"/>
                </a:moveTo>
                <a:cubicBezTo>
                  <a:pt x="10632" y="128772"/>
                  <a:pt x="21265" y="257544"/>
                  <a:pt x="56707" y="340242"/>
                </a:cubicBezTo>
                <a:cubicBezTo>
                  <a:pt x="92149" y="422940"/>
                  <a:pt x="135860" y="466651"/>
                  <a:pt x="212651" y="496186"/>
                </a:cubicBezTo>
                <a:cubicBezTo>
                  <a:pt x="289442" y="525721"/>
                  <a:pt x="440660" y="485554"/>
                  <a:pt x="517451" y="517452"/>
                </a:cubicBezTo>
                <a:cubicBezTo>
                  <a:pt x="594242" y="549350"/>
                  <a:pt x="645042" y="602512"/>
                  <a:pt x="673395" y="687572"/>
                </a:cubicBezTo>
                <a:cubicBezTo>
                  <a:pt x="701748" y="772632"/>
                  <a:pt x="659219" y="952205"/>
                  <a:pt x="687572" y="1027814"/>
                </a:cubicBezTo>
                <a:cubicBezTo>
                  <a:pt x="715925" y="1103423"/>
                  <a:pt x="746642" y="1121144"/>
                  <a:pt x="843516" y="1141228"/>
                </a:cubicBezTo>
                <a:cubicBezTo>
                  <a:pt x="940390" y="1161312"/>
                  <a:pt x="1268818" y="1148317"/>
                  <a:pt x="1268818" y="1148317"/>
                </a:cubicBezTo>
                <a:cubicBezTo>
                  <a:pt x="1408223" y="1151861"/>
                  <a:pt x="1545265" y="1105786"/>
                  <a:pt x="1679944" y="1162493"/>
                </a:cubicBezTo>
                <a:cubicBezTo>
                  <a:pt x="1814623" y="1219200"/>
                  <a:pt x="2076893" y="1488558"/>
                  <a:pt x="2076893" y="148855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9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0.34636 -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9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22222E-6 L 0.34531 -2.22222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1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12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12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 animBg="1"/>
      <p:bldP spid="114" grpId="1"/>
      <p:bldP spid="114" grpId="2"/>
      <p:bldP spid="130" grpId="0"/>
      <p:bldP spid="1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4904611" y="4635438"/>
            <a:ext cx="2381696" cy="1625890"/>
            <a:chOff x="3467137" y="4649580"/>
            <a:chExt cx="2381696" cy="1625890"/>
          </a:xfrm>
        </p:grpSpPr>
        <p:sp>
          <p:nvSpPr>
            <p:cNvPr id="609" name="TextBox 608"/>
            <p:cNvSpPr txBox="1"/>
            <p:nvPr/>
          </p:nvSpPr>
          <p:spPr>
            <a:xfrm>
              <a:off x="3467137" y="5346511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0" name="TextBox 609"/>
            <p:cNvSpPr txBox="1"/>
            <p:nvPr/>
          </p:nvSpPr>
          <p:spPr>
            <a:xfrm>
              <a:off x="4102176" y="5288665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1" name="TextBox 610"/>
            <p:cNvSpPr txBox="1"/>
            <p:nvPr/>
          </p:nvSpPr>
          <p:spPr>
            <a:xfrm>
              <a:off x="5308455" y="5341466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2" name="TextBox 611"/>
            <p:cNvSpPr txBox="1"/>
            <p:nvPr/>
          </p:nvSpPr>
          <p:spPr>
            <a:xfrm>
              <a:off x="3469146" y="4649580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13" name="TextBox 612"/>
            <p:cNvSpPr txBox="1"/>
            <p:nvPr/>
          </p:nvSpPr>
          <p:spPr>
            <a:xfrm>
              <a:off x="5535927" y="5967693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∞</a:t>
              </a:r>
              <a:endPara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82" name="Content Placeholder 2"/>
          <p:cNvSpPr txBox="1">
            <a:spLocks/>
          </p:cNvSpPr>
          <p:nvPr/>
        </p:nvSpPr>
        <p:spPr>
          <a:xfrm>
            <a:off x="5245705" y="1250795"/>
            <a:ext cx="3439852" cy="216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/>
              <a:t>Policies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 ⇨ T prefers A→ B → C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traverses firewall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reachable under single link failure</a:t>
            </a:r>
          </a:p>
        </p:txBody>
      </p:sp>
      <p:pic>
        <p:nvPicPr>
          <p:cNvPr id="121" name="Picture 1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307296"/>
            <a:ext cx="263698" cy="263698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992179"/>
            <a:ext cx="263698" cy="26369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640872"/>
            <a:ext cx="263698" cy="2636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5735" y="4926549"/>
            <a:ext cx="2261160" cy="1080859"/>
            <a:chOff x="1825735" y="4926549"/>
            <a:chExt cx="2261160" cy="1080859"/>
          </a:xfrm>
        </p:grpSpPr>
        <p:sp>
          <p:nvSpPr>
            <p:cNvPr id="494" name="Oval 493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02" name="Oval 501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3" name="Oval 502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4" name="Oval 503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5735" y="4255008"/>
            <a:ext cx="2261166" cy="2425901"/>
            <a:chOff x="1825735" y="4255008"/>
            <a:chExt cx="2261166" cy="2425901"/>
          </a:xfrm>
        </p:grpSpPr>
        <p:grpSp>
          <p:nvGrpSpPr>
            <p:cNvPr id="506" name="Group 505"/>
            <p:cNvGrpSpPr/>
            <p:nvPr/>
          </p:nvGrpSpPr>
          <p:grpSpPr>
            <a:xfrm>
              <a:off x="1825735" y="4255008"/>
              <a:ext cx="428026" cy="432344"/>
              <a:chOff x="3963925" y="5055077"/>
              <a:chExt cx="301756" cy="304800"/>
            </a:xfrm>
            <a:solidFill>
              <a:srgbClr val="D5181B"/>
            </a:solidFill>
          </p:grpSpPr>
          <p:sp>
            <p:nvSpPr>
              <p:cNvPr id="526" name="Oval 525"/>
              <p:cNvSpPr/>
              <p:nvPr/>
            </p:nvSpPr>
            <p:spPr>
              <a:xfrm>
                <a:off x="3963925" y="5055077"/>
                <a:ext cx="301756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049990" y="5097977"/>
                <a:ext cx="126572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7" name="Group 506"/>
            <p:cNvGrpSpPr/>
            <p:nvPr/>
          </p:nvGrpSpPr>
          <p:grpSpPr>
            <a:xfrm>
              <a:off x="3658876" y="6248565"/>
              <a:ext cx="428025" cy="432344"/>
              <a:chOff x="3964443" y="5040086"/>
              <a:chExt cx="301755" cy="304800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060159" y="5083196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61308" y="4635878"/>
            <a:ext cx="2362674" cy="1656668"/>
            <a:chOff x="1761308" y="4635878"/>
            <a:chExt cx="2362674" cy="1656668"/>
          </a:xfrm>
        </p:grpSpPr>
        <p:sp>
          <p:nvSpPr>
            <p:cNvPr id="508" name="TextBox 507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1792813" y="463587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7585" y="4687352"/>
            <a:ext cx="1835300" cy="1561213"/>
            <a:chOff x="2037585" y="4687352"/>
            <a:chExt cx="1835300" cy="1561213"/>
          </a:xfrm>
        </p:grpSpPr>
        <p:cxnSp>
          <p:nvCxnSpPr>
            <p:cNvPr id="495" name="Straight Arrow Connector 49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7" name="Straight Arrow Connector 49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0" name="Straight Arrow Connector 499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1" name="Straight Arrow Connector 500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5" name="Straight Arrow Connector 504"/>
            <p:cNvCxnSpPr/>
            <p:nvPr/>
          </p:nvCxnSpPr>
          <p:spPr>
            <a:xfrm>
              <a:off x="2037585" y="4687352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7" name="Straight Arrow Connector 516"/>
            <p:cNvCxnSpPr>
              <a:stCxn id="496" idx="6"/>
            </p:cNvCxnSpPr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8" name="Straight Arrow Connector 517"/>
            <p:cNvCxnSpPr>
              <a:stCxn id="498" idx="2"/>
            </p:cNvCxnSpPr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Repairing ARC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11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995870" y="4847033"/>
            <a:ext cx="844654" cy="1261579"/>
            <a:chOff x="3983586" y="4855940"/>
            <a:chExt cx="844654" cy="12615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4247658" y="5024727"/>
              <a:ext cx="320059" cy="921500"/>
              <a:chOff x="4647180" y="5549421"/>
              <a:chExt cx="225639" cy="64965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647180" y="5549421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647193" y="6035307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>
              <a:off x="4573350" y="5799680"/>
              <a:ext cx="216172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4028596" y="5151504"/>
              <a:ext cx="21833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4575514" y="5151499"/>
              <a:ext cx="2140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4028599" y="5799676"/>
              <a:ext cx="220495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4544188" y="48559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983586" y="58097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68519" y="4314608"/>
            <a:ext cx="142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Max-flow = 1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964549" y="4254884"/>
            <a:ext cx="2261172" cy="2425901"/>
            <a:chOff x="4964549" y="4254884"/>
            <a:chExt cx="2261172" cy="2425901"/>
          </a:xfrm>
        </p:grpSpPr>
        <p:sp>
          <p:nvSpPr>
            <p:cNvPr id="583" name="Oval 582"/>
            <p:cNvSpPr/>
            <p:nvPr/>
          </p:nvSpPr>
          <p:spPr>
            <a:xfrm>
              <a:off x="4964555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cxnSp>
          <p:nvCxnSpPr>
            <p:cNvPr id="584" name="Straight Arrow Connector 583"/>
            <p:cNvCxnSpPr/>
            <p:nvPr/>
          </p:nvCxnSpPr>
          <p:spPr>
            <a:xfrm flipV="1">
              <a:off x="5178565" y="5358769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85" name="Oval 584"/>
            <p:cNvSpPr/>
            <p:nvPr/>
          </p:nvSpPr>
          <p:spPr>
            <a:xfrm>
              <a:off x="5608748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cxnSp>
          <p:nvCxnSpPr>
            <p:cNvPr id="586" name="Straight Arrow Connector 585"/>
            <p:cNvCxnSpPr/>
            <p:nvPr/>
          </p:nvCxnSpPr>
          <p:spPr>
            <a:xfrm>
              <a:off x="5822758" y="536660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87" name="Oval 586"/>
            <p:cNvSpPr/>
            <p:nvPr/>
          </p:nvSpPr>
          <p:spPr>
            <a:xfrm>
              <a:off x="6797694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cxnSp>
          <p:nvCxnSpPr>
            <p:cNvPr id="588" name="Straight Arrow Connector 587"/>
            <p:cNvCxnSpPr/>
            <p:nvPr/>
          </p:nvCxnSpPr>
          <p:spPr>
            <a:xfrm flipV="1">
              <a:off x="7011704" y="5358769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89" name="Straight Arrow Connector 588"/>
            <p:cNvCxnSpPr/>
            <p:nvPr/>
          </p:nvCxnSpPr>
          <p:spPr>
            <a:xfrm>
              <a:off x="5392576" y="5150431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90" name="Straight Arrow Connector 589"/>
            <p:cNvCxnSpPr/>
            <p:nvPr/>
          </p:nvCxnSpPr>
          <p:spPr>
            <a:xfrm flipH="1">
              <a:off x="5392576" y="5791114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91" name="Oval 590"/>
            <p:cNvSpPr/>
            <p:nvPr/>
          </p:nvSpPr>
          <p:spPr>
            <a:xfrm>
              <a:off x="4964555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92" name="Oval 591"/>
            <p:cNvSpPr/>
            <p:nvPr/>
          </p:nvSpPr>
          <p:spPr>
            <a:xfrm>
              <a:off x="5608748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6797694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cxnSp>
          <p:nvCxnSpPr>
            <p:cNvPr id="594" name="Straight Arrow Connector 593"/>
            <p:cNvCxnSpPr/>
            <p:nvPr/>
          </p:nvCxnSpPr>
          <p:spPr>
            <a:xfrm>
              <a:off x="5176405" y="4687228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595" name="Group 594"/>
            <p:cNvGrpSpPr/>
            <p:nvPr/>
          </p:nvGrpSpPr>
          <p:grpSpPr>
            <a:xfrm>
              <a:off x="4964549" y="4254884"/>
              <a:ext cx="427074" cy="432344"/>
              <a:chOff x="3963923" y="5055077"/>
              <a:chExt cx="301085" cy="304800"/>
            </a:xfrm>
            <a:solidFill>
              <a:srgbClr val="D5181B"/>
            </a:solidFill>
          </p:grpSpPr>
          <p:sp>
            <p:nvSpPr>
              <p:cNvPr id="607" name="Oval 606"/>
              <p:cNvSpPr/>
              <p:nvPr/>
            </p:nvSpPr>
            <p:spPr>
              <a:xfrm>
                <a:off x="3963923" y="5055077"/>
                <a:ext cx="301085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4055075" y="5097977"/>
                <a:ext cx="11640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S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96" name="Group 595"/>
            <p:cNvGrpSpPr/>
            <p:nvPr/>
          </p:nvGrpSpPr>
          <p:grpSpPr>
            <a:xfrm>
              <a:off x="6797696" y="6248441"/>
              <a:ext cx="428025" cy="432344"/>
              <a:chOff x="3964443" y="5040086"/>
              <a:chExt cx="301755" cy="304800"/>
            </a:xfrm>
          </p:grpSpPr>
          <p:sp>
            <p:nvSpPr>
              <p:cNvPr id="605" name="Oval 604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4060160" y="5083197"/>
                <a:ext cx="106230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04" name="Straight Arrow Connector 603"/>
            <p:cNvCxnSpPr/>
            <p:nvPr/>
          </p:nvCxnSpPr>
          <p:spPr>
            <a:xfrm flipH="1">
              <a:off x="7008806" y="6007284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5342768" y="484703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397183" y="57661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117010" y="5015944"/>
            <a:ext cx="320059" cy="921500"/>
            <a:chOff x="3117010" y="5015944"/>
            <a:chExt cx="320059" cy="921500"/>
          </a:xfrm>
        </p:grpSpPr>
        <p:sp>
          <p:nvSpPr>
            <p:cNvPr id="515" name="Rectangle 514"/>
            <p:cNvSpPr/>
            <p:nvPr/>
          </p:nvSpPr>
          <p:spPr>
            <a:xfrm>
              <a:off x="3117010" y="5015944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117028" y="5705150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113" name="Content Placeholder 2"/>
          <p:cNvSpPr txBox="1">
            <a:spLocks/>
          </p:cNvSpPr>
          <p:nvPr/>
        </p:nvSpPr>
        <p:spPr>
          <a:xfrm>
            <a:off x="1146207" y="1255636"/>
            <a:ext cx="3147039" cy="95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/>
              <a:t>Add and remove </a:t>
            </a:r>
            <a:br>
              <a:rPr lang="en-US" dirty="0" smtClean="0"/>
            </a:br>
            <a:r>
              <a:rPr lang="en-US" dirty="0" smtClean="0"/>
              <a:t>edges in the ARC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725933" y="4228562"/>
            <a:ext cx="27507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45720" rIns="45720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grpSp>
        <p:nvGrpSpPr>
          <p:cNvPr id="115" name="Group 114"/>
          <p:cNvGrpSpPr/>
          <p:nvPr/>
        </p:nvGrpSpPr>
        <p:grpSpPr>
          <a:xfrm>
            <a:off x="4713077" y="5142591"/>
            <a:ext cx="2147298" cy="1190305"/>
            <a:chOff x="2802421" y="5162592"/>
            <a:chExt cx="2147298" cy="1040961"/>
          </a:xfrm>
        </p:grpSpPr>
        <p:cxnSp>
          <p:nvCxnSpPr>
            <p:cNvPr id="116" name="Elbow Connector 115"/>
            <p:cNvCxnSpPr>
              <a:stCxn id="583" idx="2"/>
              <a:endCxn id="593" idx="3"/>
            </p:cNvCxnSpPr>
            <p:nvPr/>
          </p:nvCxnSpPr>
          <p:spPr>
            <a:xfrm rot="10800000" flipH="1" flipV="1">
              <a:off x="3053898" y="5162590"/>
              <a:ext cx="1895821" cy="700825"/>
            </a:xfrm>
            <a:prstGeom prst="bentConnector4">
              <a:avLst>
                <a:gd name="adj1" fmla="val -12058"/>
                <a:gd name="adj2" fmla="val 142278"/>
              </a:avLst>
            </a:prstGeom>
            <a:noFill/>
            <a:ln w="76200" cap="flat" cmpd="sng" algn="ctr">
              <a:solidFill>
                <a:srgbClr val="FDAE6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2802421" y="5895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315134"/>
            <a:ext cx="263698" cy="263698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002047"/>
            <a:ext cx="263698" cy="263698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4743078" y="4675547"/>
            <a:ext cx="2274277" cy="1582615"/>
          </a:xfrm>
          <a:custGeom>
            <a:avLst/>
            <a:gdLst>
              <a:gd name="connsiteX0" fmla="*/ 468923 w 2274277"/>
              <a:gd name="connsiteY0" fmla="*/ 0 h 1582615"/>
              <a:gd name="connsiteX1" fmla="*/ 468923 w 2274277"/>
              <a:gd name="connsiteY1" fmla="*/ 445477 h 1582615"/>
              <a:gd name="connsiteX2" fmla="*/ 0 w 2274277"/>
              <a:gd name="connsiteY2" fmla="*/ 445477 h 1582615"/>
              <a:gd name="connsiteX3" fmla="*/ 0 w 2274277"/>
              <a:gd name="connsiteY3" fmla="*/ 1582615 h 1582615"/>
              <a:gd name="connsiteX4" fmla="*/ 2157046 w 2274277"/>
              <a:gd name="connsiteY4" fmla="*/ 1582615 h 1582615"/>
              <a:gd name="connsiteX5" fmla="*/ 2157046 w 2274277"/>
              <a:gd name="connsiteY5" fmla="*/ 1078523 h 1582615"/>
              <a:gd name="connsiteX6" fmla="*/ 2274277 w 2274277"/>
              <a:gd name="connsiteY6" fmla="*/ 1078523 h 1582615"/>
              <a:gd name="connsiteX7" fmla="*/ 2274277 w 2274277"/>
              <a:gd name="connsiteY7" fmla="*/ 1512277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277" h="1582615">
                <a:moveTo>
                  <a:pt x="468923" y="0"/>
                </a:moveTo>
                <a:lnTo>
                  <a:pt x="468923" y="445477"/>
                </a:lnTo>
                <a:lnTo>
                  <a:pt x="0" y="445477"/>
                </a:lnTo>
                <a:lnTo>
                  <a:pt x="0" y="1582615"/>
                </a:lnTo>
                <a:lnTo>
                  <a:pt x="2157046" y="1582615"/>
                </a:lnTo>
                <a:lnTo>
                  <a:pt x="2157046" y="1078523"/>
                </a:lnTo>
                <a:lnTo>
                  <a:pt x="2274277" y="1078523"/>
                </a:lnTo>
                <a:lnTo>
                  <a:pt x="2274277" y="1512277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>
            <a:off x="931031" y="2293541"/>
            <a:ext cx="3475196" cy="11003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Challenge:</a:t>
            </a:r>
            <a:r>
              <a:rPr lang="en-US" sz="2800" b="1" dirty="0"/>
              <a:t> </a:t>
            </a:r>
            <a:r>
              <a:rPr lang="en-US" sz="2800" b="1" dirty="0" smtClean="0"/>
              <a:t>satisfying multiple policies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668630" y="3393874"/>
            <a:ext cx="2379358" cy="800045"/>
            <a:chOff x="2668630" y="3393874"/>
            <a:chExt cx="2379358" cy="800045"/>
          </a:xfrm>
        </p:grpSpPr>
        <p:sp>
          <p:nvSpPr>
            <p:cNvPr id="100" name="TextBox 99"/>
            <p:cNvSpPr txBox="1"/>
            <p:nvPr/>
          </p:nvSpPr>
          <p:spPr>
            <a:xfrm>
              <a:off x="3042682" y="3520758"/>
              <a:ext cx="14023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C00000"/>
                  </a:solidFill>
                </a:rPr>
                <a:t>NP-hard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350361" y="3486033"/>
              <a:ext cx="6976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☹️</a:t>
              </a:r>
              <a:endParaRPr lang="en-US" sz="4000" dirty="0"/>
            </a:p>
          </p:txBody>
        </p:sp>
        <p:cxnSp>
          <p:nvCxnSpPr>
            <p:cNvPr id="6" name="Curved Connector 5"/>
            <p:cNvCxnSpPr>
              <a:stCxn id="100" idx="1"/>
              <a:endCxn id="130" idx="2"/>
            </p:cNvCxnSpPr>
            <p:nvPr/>
          </p:nvCxnSpPr>
          <p:spPr>
            <a:xfrm rot="10800000">
              <a:off x="2668630" y="3393874"/>
              <a:ext cx="374053" cy="388495"/>
            </a:xfrm>
            <a:prstGeom prst="curvedConnector2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4395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1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3" grpId="0" animBg="1"/>
      <p:bldP spid="1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as constraint solving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442" y="1093304"/>
                <a:ext cx="8227116" cy="52630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Boolean variables: for each </a:t>
                </a:r>
                <a:br>
                  <a:rPr lang="en-US" dirty="0" smtClean="0"/>
                </a:br>
                <a:r>
                  <a:rPr lang="en-US" dirty="0" smtClean="0"/>
                  <a:t>possible edge in each graph</a:t>
                </a:r>
              </a:p>
              <a:p>
                <a:pPr>
                  <a:lnSpc>
                    <a:spcPct val="100000"/>
                  </a:lnSpc>
                  <a:spcBef>
                    <a:spcPts val="2200"/>
                  </a:spcBef>
                </a:pPr>
                <a:r>
                  <a:rPr lang="en-US" dirty="0" smtClean="0"/>
                  <a:t>Constraints: on paths</a:t>
                </a:r>
                <a:br>
                  <a:rPr lang="en-US" dirty="0" smtClean="0"/>
                </a:br>
                <a:r>
                  <a:rPr lang="en-US" dirty="0"/>
                  <a:t>e</a:t>
                </a:r>
                <a:r>
                  <a:rPr lang="en-US" dirty="0" smtClean="0"/>
                  <a:t>.g., S </a:t>
                </a:r>
                <a:r>
                  <a:rPr lang="en-US" dirty="0"/>
                  <a:t>⇨ T traverses </a:t>
                </a:r>
                <a:r>
                  <a:rPr lang="en-US" dirty="0" smtClean="0"/>
                  <a:t>firewall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/>
                  <a:t>∄ Path </a:t>
                </a:r>
                <a:r>
                  <a:rPr lang="en-US" dirty="0"/>
                  <a:t>without a FW from </a:t>
                </a:r>
                <a:r>
                  <a:rPr lang="en-US" i="1" cap="small" dirty="0" smtClean="0">
                    <a:latin typeface="Cambria Math" charset="0"/>
                    <a:ea typeface="Cambria Math" charset="0"/>
                    <a:cs typeface="Cambria Math" charset="0"/>
                  </a:rPr>
                  <a:t>S</a:t>
                </a:r>
                <a:r>
                  <a:rPr lang="en-US" dirty="0" smtClean="0"/>
                  <a:t> to </a:t>
                </a:r>
                <a:r>
                  <a:rPr lang="en-US" i="1" cap="small" dirty="0" smtClean="0">
                    <a:latin typeface="Cambria Math" charset="0"/>
                    <a:ea typeface="Cambria Math" charset="0"/>
                    <a:cs typeface="Cambria Math" charset="0"/>
                  </a:rPr>
                  <a:t>T</a:t>
                </a:r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 lvl="1">
                  <a:lnSpc>
                    <a:spcPct val="100000"/>
                  </a:lnSpc>
                </a:pPr>
                <a:r>
                  <a:rPr lang="en-US" i="1" dirty="0" smtClean="0">
                    <a:ea typeface="Cambria Math" charset="0"/>
                    <a:cs typeface="Cambria Math" charset="0"/>
                  </a:rPr>
                  <a:t>Base case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: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 without a FW </a:t>
                </a:r>
                <a:r>
                  <a:rPr lang="en-US" i="1" dirty="0" smtClean="0">
                    <a:ea typeface="Cambria Math" charset="0"/>
                    <a:cs typeface="Cambria Math" charset="0"/>
                  </a:rPr>
                  <a:t/>
                </a:r>
                <a:br>
                  <a:rPr lang="en-US" i="1" dirty="0" smtClean="0">
                    <a:ea typeface="Cambria Math" charset="0"/>
                    <a:cs typeface="Cambria Math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⇨</m:t>
                    </m:r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without a FW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i="1" dirty="0" smtClean="0">
                    <a:ea typeface="Cambria Math" charset="0"/>
                    <a:cs typeface="Cambria Math" charset="0"/>
                  </a:rPr>
                  <a:t>Inductive case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: </a:t>
                </a:r>
                <a:r>
                  <a:rPr lang="en-US" dirty="0">
                    <a:ea typeface="Cambria Math" charset="0"/>
                    <a:cs typeface="Cambria Math" charset="0"/>
                  </a:rPr>
                  <a:t>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⇨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without a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FW &amp;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 without a FW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path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⇨</m:t>
                    </m:r>
                    <m:r>
                      <a:rPr lang="en-US" i="1" dirty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without a 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FW</a:t>
                </a:r>
              </a:p>
              <a:p>
                <a:pPr lvl="1">
                  <a:lnSpc>
                    <a:spcPct val="100000"/>
                  </a:lnSpc>
                </a:pPr>
                <a:endParaRPr lang="en-US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442" y="1093304"/>
                <a:ext cx="8227116" cy="5263047"/>
              </a:xfrm>
              <a:blipFill rotWithShape="0">
                <a:blip r:embed="rId3"/>
                <a:stretch>
                  <a:fillRect l="-1333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12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5490928" y="1317970"/>
            <a:ext cx="1746228" cy="637218"/>
            <a:chOff x="4969334" y="1247524"/>
            <a:chExt cx="1746228" cy="63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969334" y="1259196"/>
                  <a:ext cx="5527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334" y="1259196"/>
                  <a:ext cx="552780" cy="4616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155665" y="1247524"/>
                  <a:ext cx="559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665" y="1247524"/>
                  <a:ext cx="559897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5094564" y="1667931"/>
              <a:ext cx="216811" cy="216811"/>
            </a:xfrm>
            <a:prstGeom prst="ellipse">
              <a:avLst/>
            </a:prstGeom>
            <a:solidFill>
              <a:srgbClr val="FDAE61"/>
            </a:solidFill>
            <a:ln w="12700" cap="flat" cmpd="sng" algn="ctr">
              <a:solidFill>
                <a:srgbClr val="FDAE6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308782" y="1664174"/>
              <a:ext cx="216811" cy="216811"/>
            </a:xfrm>
            <a:prstGeom prst="ellipse">
              <a:avLst/>
            </a:prstGeom>
            <a:solidFill>
              <a:srgbClr val="FDAE61"/>
            </a:solidFill>
            <a:ln w="12700" cap="flat" cmpd="sng" algn="ctr">
              <a:solidFill>
                <a:srgbClr val="FDAE6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47205" y="1314213"/>
            <a:ext cx="1404187" cy="633461"/>
            <a:chOff x="5311375" y="1247524"/>
            <a:chExt cx="1404187" cy="633461"/>
          </a:xfrm>
        </p:grpSpPr>
        <p:cxnSp>
          <p:nvCxnSpPr>
            <p:cNvPr id="26" name="Straight Arrow Connector 25"/>
            <p:cNvCxnSpPr/>
            <p:nvPr/>
          </p:nvCxnSpPr>
          <p:spPr>
            <a:xfrm flipH="1">
              <a:off x="5311375" y="1772580"/>
              <a:ext cx="997407" cy="3757"/>
            </a:xfrm>
            <a:prstGeom prst="straightConnector1">
              <a:avLst/>
            </a:prstGeom>
            <a:noFill/>
            <a:ln w="5715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6155665" y="1247524"/>
                  <a:ext cx="559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5665" y="1247524"/>
                  <a:ext cx="559897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Oval 29"/>
            <p:cNvSpPr/>
            <p:nvPr/>
          </p:nvSpPr>
          <p:spPr>
            <a:xfrm>
              <a:off x="6308782" y="1664174"/>
              <a:ext cx="216811" cy="216811"/>
            </a:xfrm>
            <a:prstGeom prst="ellipse">
              <a:avLst/>
            </a:prstGeom>
            <a:solidFill>
              <a:srgbClr val="FDAE61"/>
            </a:solidFill>
            <a:ln w="12700" cap="flat" cmpd="sng" algn="ctr">
              <a:solidFill>
                <a:srgbClr val="FDAE6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Curved Connector 31"/>
          <p:cNvCxnSpPr/>
          <p:nvPr/>
        </p:nvCxnSpPr>
        <p:spPr>
          <a:xfrm rot="5400000" flipH="1" flipV="1">
            <a:off x="6329794" y="1357924"/>
            <a:ext cx="3757" cy="1214218"/>
          </a:xfrm>
          <a:prstGeom prst="curvedConnector3">
            <a:avLst>
              <a:gd name="adj1" fmla="val -6084642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urved Connector 35"/>
          <p:cNvCxnSpPr/>
          <p:nvPr/>
        </p:nvCxnSpPr>
        <p:spPr>
          <a:xfrm rot="5400000" flipH="1" flipV="1">
            <a:off x="6880830" y="771379"/>
            <a:ext cx="39265" cy="2351799"/>
          </a:xfrm>
          <a:prstGeom prst="curvedConnector3">
            <a:avLst>
              <a:gd name="adj1" fmla="val -1373203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5832969" y="1854749"/>
            <a:ext cx="997407" cy="3757"/>
          </a:xfrm>
          <a:prstGeom prst="straightConnector1">
            <a:avLst/>
          </a:prstGeom>
          <a:noFill/>
          <a:ln w="57150" cap="flat" cmpd="sng" algn="ctr">
            <a:solidFill>
              <a:srgbClr val="FDAE61"/>
            </a:solidFill>
            <a:prstDash val="sysDot"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>
          <a:xfrm flipH="1">
            <a:off x="5837278" y="1856741"/>
            <a:ext cx="997407" cy="3757"/>
          </a:xfrm>
          <a:prstGeom prst="straightConnector1">
            <a:avLst/>
          </a:prstGeom>
          <a:noFill/>
          <a:ln w="57150" cap="flat" cmpd="sng" algn="ctr">
            <a:solidFill>
              <a:srgbClr val="FDAE61"/>
            </a:solidFill>
            <a:prstDash val="solid"/>
            <a:headEnd type="none" w="med" len="med"/>
            <a:tailEnd type="none" w="med" len="med"/>
          </a:ln>
          <a:effectLst/>
        </p:spPr>
      </p:cxnSp>
      <p:grpSp>
        <p:nvGrpSpPr>
          <p:cNvPr id="5" name="Group 4"/>
          <p:cNvGrpSpPr/>
          <p:nvPr/>
        </p:nvGrpSpPr>
        <p:grpSpPr>
          <a:xfrm>
            <a:off x="5121322" y="2330778"/>
            <a:ext cx="336952" cy="678477"/>
            <a:chOff x="4846820" y="971394"/>
            <a:chExt cx="336952" cy="678477"/>
          </a:xfrm>
        </p:grpSpPr>
        <p:sp>
          <p:nvSpPr>
            <p:cNvPr id="29" name="Oval 28"/>
            <p:cNvSpPr/>
            <p:nvPr/>
          </p:nvSpPr>
          <p:spPr>
            <a:xfrm>
              <a:off x="4922172" y="1433060"/>
              <a:ext cx="216811" cy="21681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846820" y="971394"/>
              <a:ext cx="3369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cap="small" dirty="0" smtClean="0">
                  <a:latin typeface="Cambria Math" charset="0"/>
                  <a:ea typeface="Cambria Math" charset="0"/>
                  <a:cs typeface="Cambria Math" charset="0"/>
                </a:rPr>
                <a:t>S</a:t>
              </a:r>
              <a:endParaRPr lang="en-US" sz="2400" i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8748" y="2330778"/>
            <a:ext cx="367408" cy="678477"/>
            <a:chOff x="8377976" y="1833823"/>
            <a:chExt cx="367408" cy="678477"/>
          </a:xfrm>
        </p:grpSpPr>
        <p:sp>
          <p:nvSpPr>
            <p:cNvPr id="31" name="Oval 30"/>
            <p:cNvSpPr/>
            <p:nvPr/>
          </p:nvSpPr>
          <p:spPr>
            <a:xfrm>
              <a:off x="8468746" y="2295489"/>
              <a:ext cx="216811" cy="216811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rgbClr val="C00000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77976" y="1833823"/>
              <a:ext cx="3674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cap="small">
                  <a:latin typeface="Cambria Math" charset="0"/>
                  <a:ea typeface="Cambria Math" charset="0"/>
                  <a:cs typeface="Cambria Math" charset="0"/>
                </a:rPr>
                <a:t>T</a:t>
              </a:r>
              <a:endParaRPr lang="en-US" sz="2400" i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166371" y="4020133"/>
            <a:ext cx="3717177" cy="428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957505" y="4820617"/>
            <a:ext cx="3717177" cy="428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29205" y="1102756"/>
            <a:ext cx="4086888" cy="986423"/>
            <a:chOff x="729205" y="1102756"/>
            <a:chExt cx="4086888" cy="986423"/>
          </a:xfrm>
        </p:grpSpPr>
        <p:sp>
          <p:nvSpPr>
            <p:cNvPr id="8" name="Rectangle 7"/>
            <p:cNvSpPr/>
            <p:nvPr/>
          </p:nvSpPr>
          <p:spPr>
            <a:xfrm>
              <a:off x="729205" y="1589359"/>
              <a:ext cx="4086888" cy="499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43270" y="1102756"/>
              <a:ext cx="1357073" cy="499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55995" y="2261710"/>
            <a:ext cx="4009141" cy="940773"/>
            <a:chOff x="729205" y="1148406"/>
            <a:chExt cx="4009141" cy="940773"/>
          </a:xfrm>
        </p:grpSpPr>
        <p:sp>
          <p:nvSpPr>
            <p:cNvPr id="38" name="Rectangle 37"/>
            <p:cNvSpPr/>
            <p:nvPr/>
          </p:nvSpPr>
          <p:spPr>
            <a:xfrm>
              <a:off x="729205" y="1589359"/>
              <a:ext cx="4009141" cy="499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402970" y="1148406"/>
              <a:ext cx="1760275" cy="4998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2" y="2951219"/>
            <a:ext cx="442960" cy="442960"/>
          </a:xfrm>
          <a:prstGeom prst="rect">
            <a:avLst/>
          </a:prstGeom>
        </p:spPr>
      </p:pic>
      <p:cxnSp>
        <p:nvCxnSpPr>
          <p:cNvPr id="12" name="Curved Connector 11"/>
          <p:cNvCxnSpPr>
            <a:stCxn id="29" idx="5"/>
            <a:endCxn id="31" idx="1"/>
          </p:cNvCxnSpPr>
          <p:nvPr/>
        </p:nvCxnSpPr>
        <p:spPr>
          <a:xfrm rot="5400000" flipH="1" flipV="1">
            <a:off x="6869846" y="1336082"/>
            <a:ext cx="153309" cy="3129535"/>
          </a:xfrm>
          <a:prstGeom prst="curvedConnector5">
            <a:avLst>
              <a:gd name="adj1" fmla="val -149111"/>
              <a:gd name="adj2" fmla="val 50000"/>
              <a:gd name="adj3" fmla="val 249111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1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8" grpId="0" animBg="1"/>
      <p:bldP spid="5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ntent Placeholder 2"/>
          <p:cNvSpPr txBox="1">
            <a:spLocks/>
          </p:cNvSpPr>
          <p:nvPr/>
        </p:nvSpPr>
        <p:spPr>
          <a:xfrm>
            <a:off x="5245705" y="1250795"/>
            <a:ext cx="3439852" cy="2165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b="1" dirty="0" smtClean="0"/>
              <a:t>Policies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R ⇨ T prefers A→ B → C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traverses firewall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reachable under single link failure</a:t>
            </a:r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992179"/>
            <a:ext cx="263698" cy="26369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1640872"/>
            <a:ext cx="263698" cy="26369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25735" y="4926549"/>
            <a:ext cx="2261160" cy="1080859"/>
            <a:chOff x="1825735" y="4926549"/>
            <a:chExt cx="2261160" cy="1080859"/>
          </a:xfrm>
        </p:grpSpPr>
        <p:sp>
          <p:nvSpPr>
            <p:cNvPr id="494" name="Oval 493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02" name="Oval 501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3" name="Oval 502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4" name="Oval 503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825741" y="4255008"/>
            <a:ext cx="2261160" cy="2425901"/>
            <a:chOff x="1825741" y="4255008"/>
            <a:chExt cx="2261160" cy="2425901"/>
          </a:xfrm>
        </p:grpSpPr>
        <p:grpSp>
          <p:nvGrpSpPr>
            <p:cNvPr id="506" name="Group 505"/>
            <p:cNvGrpSpPr/>
            <p:nvPr/>
          </p:nvGrpSpPr>
          <p:grpSpPr>
            <a:xfrm>
              <a:off x="1825741" y="4255008"/>
              <a:ext cx="428021" cy="432344"/>
              <a:chOff x="3963923" y="5055077"/>
              <a:chExt cx="301752" cy="304800"/>
            </a:xfrm>
            <a:solidFill>
              <a:srgbClr val="D5181B"/>
            </a:solidFill>
          </p:grpSpPr>
          <p:sp>
            <p:nvSpPr>
              <p:cNvPr id="526" name="Oval 525"/>
              <p:cNvSpPr/>
              <p:nvPr/>
            </p:nvSpPr>
            <p:spPr>
              <a:xfrm>
                <a:off x="3963923" y="5055077"/>
                <a:ext cx="301752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049990" y="5097977"/>
                <a:ext cx="126572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7" name="Group 506"/>
            <p:cNvGrpSpPr/>
            <p:nvPr/>
          </p:nvGrpSpPr>
          <p:grpSpPr>
            <a:xfrm>
              <a:off x="3658876" y="6248565"/>
              <a:ext cx="428025" cy="432344"/>
              <a:chOff x="3964443" y="5040086"/>
              <a:chExt cx="301755" cy="304800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060160" y="5083197"/>
                <a:ext cx="106230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small" spc="-5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1761308" y="4635878"/>
            <a:ext cx="2362674" cy="1656668"/>
            <a:chOff x="1761308" y="4635878"/>
            <a:chExt cx="2362674" cy="1656668"/>
          </a:xfrm>
        </p:grpSpPr>
        <p:sp>
          <p:nvSpPr>
            <p:cNvPr id="508" name="TextBox 507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3" name="TextBox 512"/>
            <p:cNvSpPr txBox="1"/>
            <p:nvPr/>
          </p:nvSpPr>
          <p:spPr>
            <a:xfrm>
              <a:off x="1792813" y="463587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37585" y="4687352"/>
            <a:ext cx="1835300" cy="1561213"/>
            <a:chOff x="2037585" y="4687352"/>
            <a:chExt cx="1835300" cy="1561213"/>
          </a:xfrm>
        </p:grpSpPr>
        <p:cxnSp>
          <p:nvCxnSpPr>
            <p:cNvPr id="495" name="Straight Arrow Connector 49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7" name="Straight Arrow Connector 49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0" name="Straight Arrow Connector 499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1" name="Straight Arrow Connector 500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5" name="Straight Arrow Connector 504"/>
            <p:cNvCxnSpPr/>
            <p:nvPr/>
          </p:nvCxnSpPr>
          <p:spPr>
            <a:xfrm>
              <a:off x="2037585" y="4687352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7" name="Straight Arrow Connector 516"/>
            <p:cNvCxnSpPr>
              <a:stCxn id="496" idx="6"/>
            </p:cNvCxnSpPr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8" name="Straight Arrow Connector 517"/>
            <p:cNvCxnSpPr>
              <a:stCxn id="498" idx="2"/>
            </p:cNvCxnSpPr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Satisfying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13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995870" y="4847033"/>
            <a:ext cx="844654" cy="1261579"/>
            <a:chOff x="3983586" y="4855940"/>
            <a:chExt cx="844654" cy="12615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4247658" y="5024727"/>
              <a:ext cx="320059" cy="921500"/>
              <a:chOff x="4647180" y="5549421"/>
              <a:chExt cx="225639" cy="64965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647180" y="5549421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647193" y="6035307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>
              <a:off x="4573350" y="5799680"/>
              <a:ext cx="216172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4028596" y="5151504"/>
              <a:ext cx="21833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4575514" y="5151499"/>
              <a:ext cx="2140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4028599" y="5799676"/>
              <a:ext cx="220495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4544188" y="48559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983586" y="58097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68519" y="4314608"/>
            <a:ext cx="142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Max-flow = 1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84" name="Straight Arrow Connector 583"/>
          <p:cNvCxnSpPr/>
          <p:nvPr/>
        </p:nvCxnSpPr>
        <p:spPr>
          <a:xfrm flipV="1">
            <a:off x="5178565" y="5358769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585" name="Oval 584"/>
          <p:cNvSpPr/>
          <p:nvPr/>
        </p:nvSpPr>
        <p:spPr>
          <a:xfrm>
            <a:off x="5608748" y="5574940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cxnSp>
        <p:nvCxnSpPr>
          <p:cNvPr id="586" name="Straight Arrow Connector 585"/>
          <p:cNvCxnSpPr/>
          <p:nvPr/>
        </p:nvCxnSpPr>
        <p:spPr>
          <a:xfrm>
            <a:off x="5822758" y="5366603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587" name="Oval 586"/>
          <p:cNvSpPr/>
          <p:nvPr/>
        </p:nvSpPr>
        <p:spPr>
          <a:xfrm>
            <a:off x="6797694" y="4926425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C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cxnSp>
        <p:nvCxnSpPr>
          <p:cNvPr id="588" name="Straight Arrow Connector 587"/>
          <p:cNvCxnSpPr/>
          <p:nvPr/>
        </p:nvCxnSpPr>
        <p:spPr>
          <a:xfrm flipV="1">
            <a:off x="7011704" y="5358769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cxnSp>
        <p:nvCxnSpPr>
          <p:cNvPr id="589" name="Straight Arrow Connector 588"/>
          <p:cNvCxnSpPr/>
          <p:nvPr/>
        </p:nvCxnSpPr>
        <p:spPr>
          <a:xfrm>
            <a:off x="5392576" y="5150431"/>
            <a:ext cx="216172" cy="0"/>
          </a:xfrm>
          <a:prstGeom prst="straightConnector1">
            <a:avLst/>
          </a:prstGeom>
          <a:noFill/>
          <a:ln w="38100" cap="flat" cmpd="sng" algn="ctr">
            <a:solidFill>
              <a:srgbClr val="FDAE61"/>
            </a:solidFill>
            <a:prstDash val="solid"/>
            <a:tailEnd type="triangle" w="med" len="sm"/>
          </a:ln>
          <a:effectLst/>
        </p:spPr>
      </p:cxnSp>
      <p:cxnSp>
        <p:nvCxnSpPr>
          <p:cNvPr id="590" name="Straight Arrow Connector 589"/>
          <p:cNvCxnSpPr/>
          <p:nvPr/>
        </p:nvCxnSpPr>
        <p:spPr>
          <a:xfrm flipH="1">
            <a:off x="5392576" y="5791114"/>
            <a:ext cx="216172" cy="0"/>
          </a:xfrm>
          <a:prstGeom prst="straightConnector1">
            <a:avLst/>
          </a:prstGeom>
          <a:noFill/>
          <a:ln w="38100" cap="flat" cmpd="sng" algn="ctr">
            <a:solidFill>
              <a:srgbClr val="FDAE61"/>
            </a:solidFill>
            <a:prstDash val="solid"/>
            <a:tailEnd type="triangle" w="med" len="sm"/>
          </a:ln>
          <a:effectLst/>
        </p:spPr>
      </p:cxnSp>
      <p:sp>
        <p:nvSpPr>
          <p:cNvPr id="591" name="Oval 590"/>
          <p:cNvSpPr/>
          <p:nvPr/>
        </p:nvSpPr>
        <p:spPr>
          <a:xfrm>
            <a:off x="4964555" y="5574940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A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sp>
        <p:nvSpPr>
          <p:cNvPr id="592" name="Oval 591"/>
          <p:cNvSpPr/>
          <p:nvPr/>
        </p:nvSpPr>
        <p:spPr>
          <a:xfrm>
            <a:off x="5608748" y="4926425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cxnSp>
        <p:nvCxnSpPr>
          <p:cNvPr id="594" name="Straight Arrow Connector 593"/>
          <p:cNvCxnSpPr/>
          <p:nvPr/>
        </p:nvCxnSpPr>
        <p:spPr>
          <a:xfrm>
            <a:off x="5176405" y="4687228"/>
            <a:ext cx="2161" cy="23919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grpSp>
        <p:nvGrpSpPr>
          <p:cNvPr id="595" name="Group 594"/>
          <p:cNvGrpSpPr/>
          <p:nvPr/>
        </p:nvGrpSpPr>
        <p:grpSpPr>
          <a:xfrm>
            <a:off x="4964555" y="4254884"/>
            <a:ext cx="427073" cy="432344"/>
            <a:chOff x="3963923" y="5055077"/>
            <a:chExt cx="301084" cy="304800"/>
          </a:xfrm>
          <a:solidFill>
            <a:srgbClr val="D5181B"/>
          </a:solidFill>
        </p:grpSpPr>
        <p:sp>
          <p:nvSpPr>
            <p:cNvPr id="607" name="Oval 606"/>
            <p:cNvSpPr/>
            <p:nvPr/>
          </p:nvSpPr>
          <p:spPr>
            <a:xfrm>
              <a:off x="3963923" y="5055077"/>
              <a:ext cx="301084" cy="304800"/>
            </a:xfrm>
            <a:prstGeom prst="ellipse">
              <a:avLst/>
            </a:prstGeom>
            <a:grpFill/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4055075" y="5097977"/>
              <a:ext cx="116401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small" spc="-5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6797696" y="6248441"/>
            <a:ext cx="428025" cy="432344"/>
            <a:chOff x="3964443" y="5040086"/>
            <a:chExt cx="301755" cy="304800"/>
          </a:xfrm>
        </p:grpSpPr>
        <p:sp>
          <p:nvSpPr>
            <p:cNvPr id="605" name="Oval 604"/>
            <p:cNvSpPr/>
            <p:nvPr/>
          </p:nvSpPr>
          <p:spPr>
            <a:xfrm>
              <a:off x="3964443" y="5040086"/>
              <a:ext cx="301755" cy="304800"/>
            </a:xfrm>
            <a:prstGeom prst="ellipse">
              <a:avLst/>
            </a:prstGeom>
            <a:solidFill>
              <a:srgbClr val="D7191C"/>
            </a:solidFill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4060160" y="5083197"/>
              <a:ext cx="106231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cap="small" spc="-5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04" name="Straight Arrow Connector 603"/>
          <p:cNvCxnSpPr/>
          <p:nvPr/>
        </p:nvCxnSpPr>
        <p:spPr>
          <a:xfrm flipH="1">
            <a:off x="7008806" y="6007284"/>
            <a:ext cx="2899" cy="24115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183" name="TextBox 182"/>
          <p:cNvSpPr txBox="1"/>
          <p:nvPr/>
        </p:nvSpPr>
        <p:spPr>
          <a:xfrm>
            <a:off x="5342768" y="48470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397183" y="576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7010" y="5015944"/>
            <a:ext cx="320059" cy="921500"/>
            <a:chOff x="3117010" y="5015944"/>
            <a:chExt cx="320059" cy="921500"/>
          </a:xfrm>
        </p:grpSpPr>
        <p:sp>
          <p:nvSpPr>
            <p:cNvPr id="515" name="Rectangle 514"/>
            <p:cNvSpPr/>
            <p:nvPr/>
          </p:nvSpPr>
          <p:spPr>
            <a:xfrm>
              <a:off x="3117010" y="5015944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117028" y="5705150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6725933" y="4228562"/>
            <a:ext cx="275075" cy="523220"/>
          </a:xfrm>
          <a:prstGeom prst="rect">
            <a:avLst/>
          </a:prstGeom>
          <a:solidFill>
            <a:schemeClr val="bg1"/>
          </a:solidFill>
        </p:spPr>
        <p:txBody>
          <a:bodyPr wrap="none" lIns="45720" rIns="45720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2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2680247" y="3193406"/>
            <a:ext cx="3783507" cy="65651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 it a </a:t>
            </a:r>
            <a:r>
              <a:rPr lang="en-US" sz="2800" b="1" i="1" dirty="0" smtClean="0"/>
              <a:t>feasible</a:t>
            </a:r>
            <a:r>
              <a:rPr lang="en-US" sz="2800" dirty="0" smtClean="0"/>
              <a:t> solution?</a:t>
            </a:r>
            <a:endParaRPr lang="en-US" sz="2800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315134"/>
            <a:ext cx="263698" cy="26369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293" y="2002047"/>
            <a:ext cx="263698" cy="263698"/>
          </a:xfrm>
          <a:prstGeom prst="rect">
            <a:avLst/>
          </a:prstGeom>
        </p:spPr>
      </p:pic>
      <p:grpSp>
        <p:nvGrpSpPr>
          <p:cNvPr id="91" name="Group 90"/>
          <p:cNvGrpSpPr/>
          <p:nvPr/>
        </p:nvGrpSpPr>
        <p:grpSpPr>
          <a:xfrm>
            <a:off x="4900128" y="4635754"/>
            <a:ext cx="2362674" cy="1625890"/>
            <a:chOff x="3452386" y="4644661"/>
            <a:chExt cx="2362674" cy="1625890"/>
          </a:xfrm>
        </p:grpSpPr>
        <p:sp>
          <p:nvSpPr>
            <p:cNvPr id="92" name="TextBox 91"/>
            <p:cNvSpPr txBox="1"/>
            <p:nvPr/>
          </p:nvSpPr>
          <p:spPr>
            <a:xfrm>
              <a:off x="3452386" y="534159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097257" y="528374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03536" y="53365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3464227" y="464466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531008" y="5962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583" name="Oval 582"/>
          <p:cNvSpPr/>
          <p:nvPr/>
        </p:nvSpPr>
        <p:spPr>
          <a:xfrm>
            <a:off x="4964555" y="4926425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A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sp>
        <p:nvSpPr>
          <p:cNvPr id="593" name="Oval 592"/>
          <p:cNvSpPr/>
          <p:nvPr/>
        </p:nvSpPr>
        <p:spPr>
          <a:xfrm>
            <a:off x="6797694" y="5574940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C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grpSp>
        <p:nvGrpSpPr>
          <p:cNvPr id="115" name="Group 114"/>
          <p:cNvGrpSpPr/>
          <p:nvPr/>
        </p:nvGrpSpPr>
        <p:grpSpPr>
          <a:xfrm>
            <a:off x="4713077" y="5142593"/>
            <a:ext cx="2147298" cy="1190308"/>
            <a:chOff x="2802421" y="5162590"/>
            <a:chExt cx="2147298" cy="1040963"/>
          </a:xfrm>
        </p:grpSpPr>
        <p:cxnSp>
          <p:nvCxnSpPr>
            <p:cNvPr id="116" name="Elbow Connector 115"/>
            <p:cNvCxnSpPr>
              <a:stCxn id="583" idx="2"/>
              <a:endCxn id="593" idx="3"/>
            </p:cNvCxnSpPr>
            <p:nvPr/>
          </p:nvCxnSpPr>
          <p:spPr>
            <a:xfrm rot="10800000" flipH="1" flipV="1">
              <a:off x="3053898" y="5162590"/>
              <a:ext cx="1895821" cy="700825"/>
            </a:xfrm>
            <a:prstGeom prst="bentConnector4">
              <a:avLst>
                <a:gd name="adj1" fmla="val -12058"/>
                <a:gd name="adj2" fmla="val 142278"/>
              </a:avLst>
            </a:prstGeom>
            <a:noFill/>
            <a:ln w="76200" cap="flat" cmpd="sng" algn="ctr">
              <a:solidFill>
                <a:srgbClr val="FDAE61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sp>
          <p:nvSpPr>
            <p:cNvPr id="117" name="TextBox 116"/>
            <p:cNvSpPr txBox="1"/>
            <p:nvPr/>
          </p:nvSpPr>
          <p:spPr>
            <a:xfrm>
              <a:off x="2802421" y="589577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202173" y="6135442"/>
            <a:ext cx="435618" cy="316183"/>
          </a:xfrm>
          <a:prstGeom prst="rect">
            <a:avLst/>
          </a:prstGeom>
          <a:solidFill>
            <a:srgbClr val="ABDDA4"/>
          </a:solidFill>
          <a:ln w="25400" cap="flat" cmpd="sng" algn="ctr">
            <a:solidFill>
              <a:srgbClr val="ABDDA4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FW</a:t>
            </a:r>
          </a:p>
        </p:txBody>
      </p:sp>
    </p:spTree>
    <p:extLst>
      <p:ext uri="{BB962C8B-B14F-4D97-AF65-F5344CB8AC3E}">
        <p14:creationId xmlns:p14="http://schemas.microsoft.com/office/powerpoint/2010/main" val="520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Oval 501"/>
          <p:cNvSpPr/>
          <p:nvPr/>
        </p:nvSpPr>
        <p:spPr>
          <a:xfrm>
            <a:off x="1825735" y="5575064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A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sp>
        <p:nvSpPr>
          <p:cNvPr id="111" name="Oval 110"/>
          <p:cNvSpPr/>
          <p:nvPr/>
        </p:nvSpPr>
        <p:spPr>
          <a:xfrm>
            <a:off x="3067783" y="1346927"/>
            <a:ext cx="646730" cy="646729"/>
          </a:xfrm>
          <a:prstGeom prst="ellipse">
            <a:avLst/>
          </a:prstGeom>
          <a:solidFill>
            <a:srgbClr val="2B83BA"/>
          </a:solidFill>
          <a:ln w="38100" cap="flat" cmpd="sng" algn="ctr">
            <a:solidFill>
              <a:srgbClr val="2A83BA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B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18" name="Straight Connector 117"/>
          <p:cNvCxnSpPr/>
          <p:nvPr/>
        </p:nvCxnSpPr>
        <p:spPr>
          <a:xfrm flipV="1">
            <a:off x="2629990" y="1993656"/>
            <a:ext cx="761158" cy="1178190"/>
          </a:xfrm>
          <a:prstGeom prst="line">
            <a:avLst/>
          </a:prstGeom>
          <a:noFill/>
          <a:ln w="57150" cap="flat" cmpd="sng" algn="ctr">
            <a:solidFill>
              <a:srgbClr val="2B83BA"/>
            </a:solidFill>
            <a:prstDash val="solid"/>
          </a:ln>
          <a:effectLst/>
        </p:spPr>
      </p:cxnSp>
      <p:grpSp>
        <p:nvGrpSpPr>
          <p:cNvPr id="97" name="Group 96"/>
          <p:cNvGrpSpPr/>
          <p:nvPr/>
        </p:nvGrpSpPr>
        <p:grpSpPr>
          <a:xfrm>
            <a:off x="458442" y="1250795"/>
            <a:ext cx="1600644" cy="2338568"/>
            <a:chOff x="3569916" y="3473323"/>
            <a:chExt cx="1600644" cy="2338568"/>
          </a:xfrm>
        </p:grpSpPr>
        <p:sp>
          <p:nvSpPr>
            <p:cNvPr id="101" name="Rounded Rectangle 100"/>
            <p:cNvSpPr/>
            <p:nvPr/>
          </p:nvSpPr>
          <p:spPr>
            <a:xfrm>
              <a:off x="3569916" y="3473323"/>
              <a:ext cx="369252" cy="369252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  <p:cxnSp>
          <p:nvCxnSpPr>
            <p:cNvPr id="102" name="Straight Connector 101"/>
            <p:cNvCxnSpPr/>
            <p:nvPr/>
          </p:nvCxnSpPr>
          <p:spPr>
            <a:xfrm>
              <a:off x="3939168" y="3657949"/>
              <a:ext cx="339999" cy="6217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sp>
          <p:nvSpPr>
            <p:cNvPr id="103" name="Rounded Rectangle 102"/>
            <p:cNvSpPr/>
            <p:nvPr/>
          </p:nvSpPr>
          <p:spPr>
            <a:xfrm>
              <a:off x="3569916" y="3935193"/>
              <a:ext cx="369252" cy="369252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939168" y="4119819"/>
              <a:ext cx="339999" cy="1654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sp>
          <p:nvSpPr>
            <p:cNvPr id="105" name="Rounded Rectangle 104"/>
            <p:cNvSpPr/>
            <p:nvPr/>
          </p:nvSpPr>
          <p:spPr>
            <a:xfrm>
              <a:off x="4449799" y="5436890"/>
              <a:ext cx="375002" cy="375001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106" name="Straight Connector 105"/>
            <p:cNvCxnSpPr/>
            <p:nvPr/>
          </p:nvCxnSpPr>
          <p:spPr>
            <a:xfrm>
              <a:off x="4824801" y="5624391"/>
              <a:ext cx="345759" cy="0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</p:grpSp>
      <p:sp>
        <p:nvSpPr>
          <p:cNvPr id="98" name="Rectangle 97"/>
          <p:cNvSpPr/>
          <p:nvPr/>
        </p:nvSpPr>
        <p:spPr>
          <a:xfrm>
            <a:off x="2824344" y="2409383"/>
            <a:ext cx="439586" cy="314913"/>
          </a:xfrm>
          <a:prstGeom prst="rect">
            <a:avLst/>
          </a:prstGeom>
          <a:solidFill>
            <a:srgbClr val="ABDDA4"/>
          </a:solidFill>
          <a:ln w="25400" cap="flat" cmpd="sng" algn="ctr">
            <a:solidFill>
              <a:srgbClr val="ABDDA4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1719712" y="1670292"/>
            <a:ext cx="1348071" cy="0"/>
          </a:xfrm>
          <a:prstGeom prst="line">
            <a:avLst/>
          </a:prstGeom>
          <a:noFill/>
          <a:ln w="57150" cap="flat" cmpd="sng" algn="ctr">
            <a:solidFill>
              <a:srgbClr val="2B83BA"/>
            </a:solidFill>
            <a:prstDash val="solid"/>
          </a:ln>
          <a:effectLst/>
        </p:spPr>
      </p:cxnSp>
      <p:cxnSp>
        <p:nvCxnSpPr>
          <p:cNvPr id="100" name="Straight Connector 99"/>
          <p:cNvCxnSpPr/>
          <p:nvPr/>
        </p:nvCxnSpPr>
        <p:spPr>
          <a:xfrm flipH="1">
            <a:off x="2304697" y="1956883"/>
            <a:ext cx="1168996" cy="0"/>
          </a:xfrm>
          <a:prstGeom prst="line">
            <a:avLst/>
          </a:prstGeom>
          <a:noFill/>
          <a:ln w="57150" cap="flat" cmpd="sng" algn="ctr">
            <a:solidFill>
              <a:srgbClr val="FDAE61"/>
            </a:solidFill>
            <a:prstDash val="sysDash"/>
            <a:headEnd type="triangle" w="med" len="sm"/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496" name="Oval 495"/>
          <p:cNvSpPr/>
          <p:nvPr/>
        </p:nvSpPr>
        <p:spPr>
          <a:xfrm>
            <a:off x="2469928" y="5575064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sp>
        <p:nvSpPr>
          <p:cNvPr id="498" name="Oval 497"/>
          <p:cNvSpPr/>
          <p:nvPr/>
        </p:nvSpPr>
        <p:spPr>
          <a:xfrm>
            <a:off x="3658874" y="4926549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C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sp>
        <p:nvSpPr>
          <p:cNvPr id="503" name="Oval 502"/>
          <p:cNvSpPr/>
          <p:nvPr/>
        </p:nvSpPr>
        <p:spPr>
          <a:xfrm>
            <a:off x="2469928" y="4926549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825741" y="4255008"/>
            <a:ext cx="2261160" cy="2425901"/>
            <a:chOff x="1825741" y="4255008"/>
            <a:chExt cx="2261160" cy="2425901"/>
          </a:xfrm>
        </p:grpSpPr>
        <p:grpSp>
          <p:nvGrpSpPr>
            <p:cNvPr id="506" name="Group 505"/>
            <p:cNvGrpSpPr/>
            <p:nvPr/>
          </p:nvGrpSpPr>
          <p:grpSpPr>
            <a:xfrm>
              <a:off x="1825741" y="4255008"/>
              <a:ext cx="428021" cy="432344"/>
              <a:chOff x="3963923" y="5055077"/>
              <a:chExt cx="301752" cy="304800"/>
            </a:xfrm>
            <a:solidFill>
              <a:srgbClr val="D5181B"/>
            </a:solidFill>
          </p:grpSpPr>
          <p:sp>
            <p:nvSpPr>
              <p:cNvPr id="526" name="Oval 525"/>
              <p:cNvSpPr/>
              <p:nvPr/>
            </p:nvSpPr>
            <p:spPr>
              <a:xfrm>
                <a:off x="3963923" y="5055077"/>
                <a:ext cx="301752" cy="304800"/>
              </a:xfrm>
              <a:prstGeom prst="ellipse">
                <a:avLst/>
              </a:prstGeom>
              <a:grpFill/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049990" y="5097977"/>
                <a:ext cx="126572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507" name="Group 506"/>
            <p:cNvGrpSpPr/>
            <p:nvPr/>
          </p:nvGrpSpPr>
          <p:grpSpPr>
            <a:xfrm>
              <a:off x="3658876" y="6248565"/>
              <a:ext cx="428025" cy="432344"/>
              <a:chOff x="3964443" y="5040086"/>
              <a:chExt cx="301755" cy="304800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3964443" y="5040086"/>
                <a:ext cx="301755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08" name="TextBox 507"/>
          <p:cNvSpPr txBox="1"/>
          <p:nvPr/>
        </p:nvSpPr>
        <p:spPr>
          <a:xfrm>
            <a:off x="2203948" y="48471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9" name="TextBox 508"/>
          <p:cNvSpPr txBox="1"/>
          <p:nvPr/>
        </p:nvSpPr>
        <p:spPr>
          <a:xfrm>
            <a:off x="2258363" y="576623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0" name="TextBox 509"/>
          <p:cNvSpPr txBox="1"/>
          <p:nvPr/>
        </p:nvSpPr>
        <p:spPr>
          <a:xfrm>
            <a:off x="1761308" y="531314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2435675" y="53241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3612458" y="532776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1792813" y="46358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3839930" y="5953991"/>
            <a:ext cx="284052" cy="338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3413540" y="484715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" name="TextBox 521"/>
          <p:cNvSpPr txBox="1"/>
          <p:nvPr/>
        </p:nvSpPr>
        <p:spPr>
          <a:xfrm>
            <a:off x="2852938" y="580095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37585" y="4687352"/>
            <a:ext cx="1835300" cy="1561213"/>
            <a:chOff x="2037585" y="4687352"/>
            <a:chExt cx="1835300" cy="1561213"/>
          </a:xfrm>
        </p:grpSpPr>
        <p:cxnSp>
          <p:nvCxnSpPr>
            <p:cNvPr id="495" name="Straight Arrow Connector 49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7" name="Straight Arrow Connector 49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0" name="Straight Arrow Connector 499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1" name="Straight Arrow Connector 500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5" name="Straight Arrow Connector 504"/>
            <p:cNvCxnSpPr/>
            <p:nvPr/>
          </p:nvCxnSpPr>
          <p:spPr>
            <a:xfrm>
              <a:off x="2037585" y="4687352"/>
              <a:ext cx="2161" cy="23919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7" name="Straight Arrow Connector 516"/>
            <p:cNvCxnSpPr>
              <a:stCxn id="496" idx="6"/>
            </p:cNvCxnSpPr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8" name="Straight Arrow Connector 517"/>
            <p:cNvCxnSpPr>
              <a:stCxn id="498" idx="2"/>
            </p:cNvCxnSpPr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Translating repairs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14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995870" y="4847033"/>
            <a:ext cx="844654" cy="1261579"/>
            <a:chOff x="3983586" y="4855940"/>
            <a:chExt cx="844654" cy="1261579"/>
          </a:xfrm>
        </p:grpSpPr>
        <p:grpSp>
          <p:nvGrpSpPr>
            <p:cNvPr id="151" name="Group 150"/>
            <p:cNvGrpSpPr/>
            <p:nvPr/>
          </p:nvGrpSpPr>
          <p:grpSpPr>
            <a:xfrm>
              <a:off x="4247658" y="5024727"/>
              <a:ext cx="320059" cy="921500"/>
              <a:chOff x="4647180" y="5549421"/>
              <a:chExt cx="225639" cy="64965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647180" y="5549421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647193" y="6035307"/>
                <a:ext cx="225626" cy="163766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  <p:cxnSp>
          <p:nvCxnSpPr>
            <p:cNvPr id="137" name="Straight Arrow Connector 136"/>
            <p:cNvCxnSpPr/>
            <p:nvPr/>
          </p:nvCxnSpPr>
          <p:spPr>
            <a:xfrm>
              <a:off x="4573350" y="5799680"/>
              <a:ext cx="216172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38" name="Straight Arrow Connector 137"/>
            <p:cNvCxnSpPr/>
            <p:nvPr/>
          </p:nvCxnSpPr>
          <p:spPr>
            <a:xfrm flipH="1">
              <a:off x="4028596" y="5151504"/>
              <a:ext cx="218334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149" name="Straight Arrow Connector 148"/>
            <p:cNvCxnSpPr/>
            <p:nvPr/>
          </p:nvCxnSpPr>
          <p:spPr>
            <a:xfrm flipH="1">
              <a:off x="4575514" y="5151499"/>
              <a:ext cx="214010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Arrow Connector 149"/>
            <p:cNvCxnSpPr/>
            <p:nvPr/>
          </p:nvCxnSpPr>
          <p:spPr>
            <a:xfrm flipV="1">
              <a:off x="4028599" y="5799676"/>
              <a:ext cx="220495" cy="34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headEnd type="none" w="med" len="med"/>
              <a:tailEnd type="none" w="med" len="med"/>
            </a:ln>
            <a:effectLst/>
          </p:spPr>
        </p:cxnSp>
        <p:sp>
          <p:nvSpPr>
            <p:cNvPr id="161" name="TextBox 160"/>
            <p:cNvSpPr txBox="1"/>
            <p:nvPr/>
          </p:nvSpPr>
          <p:spPr>
            <a:xfrm>
              <a:off x="4544188" y="48559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3983586" y="580974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</p:grpSp>
      <p:cxnSp>
        <p:nvCxnSpPr>
          <p:cNvPr id="584" name="Straight Arrow Connector 583"/>
          <p:cNvCxnSpPr/>
          <p:nvPr/>
        </p:nvCxnSpPr>
        <p:spPr>
          <a:xfrm flipV="1">
            <a:off x="5178565" y="5358769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585" name="Oval 584"/>
          <p:cNvSpPr/>
          <p:nvPr/>
        </p:nvSpPr>
        <p:spPr>
          <a:xfrm>
            <a:off x="5608748" y="5574940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cxnSp>
        <p:nvCxnSpPr>
          <p:cNvPr id="586" name="Straight Arrow Connector 585"/>
          <p:cNvCxnSpPr/>
          <p:nvPr/>
        </p:nvCxnSpPr>
        <p:spPr>
          <a:xfrm>
            <a:off x="5822758" y="5366603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587" name="Oval 586"/>
          <p:cNvSpPr/>
          <p:nvPr/>
        </p:nvSpPr>
        <p:spPr>
          <a:xfrm>
            <a:off x="6797694" y="4926425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C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cxnSp>
        <p:nvCxnSpPr>
          <p:cNvPr id="588" name="Straight Arrow Connector 587"/>
          <p:cNvCxnSpPr/>
          <p:nvPr/>
        </p:nvCxnSpPr>
        <p:spPr>
          <a:xfrm flipV="1">
            <a:off x="7011704" y="5358769"/>
            <a:ext cx="0" cy="216172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cxnSp>
        <p:nvCxnSpPr>
          <p:cNvPr id="589" name="Straight Arrow Connector 588"/>
          <p:cNvCxnSpPr/>
          <p:nvPr/>
        </p:nvCxnSpPr>
        <p:spPr>
          <a:xfrm>
            <a:off x="5392576" y="5150431"/>
            <a:ext cx="216172" cy="0"/>
          </a:xfrm>
          <a:prstGeom prst="straightConnector1">
            <a:avLst/>
          </a:prstGeom>
          <a:noFill/>
          <a:ln w="38100" cap="flat" cmpd="sng" algn="ctr">
            <a:solidFill>
              <a:srgbClr val="FDAE61"/>
            </a:solidFill>
            <a:prstDash val="solid"/>
            <a:tailEnd type="triangle" w="med" len="sm"/>
          </a:ln>
          <a:effectLst/>
        </p:spPr>
      </p:cxnSp>
      <p:cxnSp>
        <p:nvCxnSpPr>
          <p:cNvPr id="590" name="Straight Arrow Connector 589"/>
          <p:cNvCxnSpPr/>
          <p:nvPr/>
        </p:nvCxnSpPr>
        <p:spPr>
          <a:xfrm flipH="1">
            <a:off x="5392576" y="5791114"/>
            <a:ext cx="216172" cy="0"/>
          </a:xfrm>
          <a:prstGeom prst="straightConnector1">
            <a:avLst/>
          </a:prstGeom>
          <a:noFill/>
          <a:ln w="38100" cap="flat" cmpd="sng" algn="ctr">
            <a:solidFill>
              <a:srgbClr val="FDAE61"/>
            </a:solidFill>
            <a:prstDash val="solid"/>
            <a:tailEnd type="triangle" w="med" len="sm"/>
          </a:ln>
          <a:effectLst/>
        </p:spPr>
      </p:cxnSp>
      <p:sp>
        <p:nvSpPr>
          <p:cNvPr id="591" name="Oval 590"/>
          <p:cNvSpPr/>
          <p:nvPr/>
        </p:nvSpPr>
        <p:spPr>
          <a:xfrm>
            <a:off x="4964555" y="5574940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A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sp>
        <p:nvSpPr>
          <p:cNvPr id="592" name="Oval 591"/>
          <p:cNvSpPr/>
          <p:nvPr/>
        </p:nvSpPr>
        <p:spPr>
          <a:xfrm>
            <a:off x="5608748" y="4926425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B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cxnSp>
        <p:nvCxnSpPr>
          <p:cNvPr id="594" name="Straight Arrow Connector 593"/>
          <p:cNvCxnSpPr/>
          <p:nvPr/>
        </p:nvCxnSpPr>
        <p:spPr>
          <a:xfrm>
            <a:off x="5176405" y="4687228"/>
            <a:ext cx="2161" cy="23919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grpSp>
        <p:nvGrpSpPr>
          <p:cNvPr id="595" name="Group 594"/>
          <p:cNvGrpSpPr/>
          <p:nvPr/>
        </p:nvGrpSpPr>
        <p:grpSpPr>
          <a:xfrm>
            <a:off x="4964549" y="4254884"/>
            <a:ext cx="428029" cy="432344"/>
            <a:chOff x="3963919" y="5055077"/>
            <a:chExt cx="301758" cy="304800"/>
          </a:xfrm>
          <a:solidFill>
            <a:srgbClr val="D5181B"/>
          </a:solidFill>
        </p:grpSpPr>
        <p:sp>
          <p:nvSpPr>
            <p:cNvPr id="607" name="Oval 606"/>
            <p:cNvSpPr/>
            <p:nvPr/>
          </p:nvSpPr>
          <p:spPr>
            <a:xfrm>
              <a:off x="3963919" y="5055077"/>
              <a:ext cx="301758" cy="304800"/>
            </a:xfrm>
            <a:prstGeom prst="ellipse">
              <a:avLst/>
            </a:prstGeom>
            <a:grpFill/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4055075" y="5097977"/>
              <a:ext cx="116401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small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96" name="Group 595"/>
          <p:cNvGrpSpPr/>
          <p:nvPr/>
        </p:nvGrpSpPr>
        <p:grpSpPr>
          <a:xfrm>
            <a:off x="6797693" y="6248441"/>
            <a:ext cx="428021" cy="432344"/>
            <a:chOff x="3964443" y="5040086"/>
            <a:chExt cx="344472" cy="304800"/>
          </a:xfrm>
        </p:grpSpPr>
        <p:sp>
          <p:nvSpPr>
            <p:cNvPr id="605" name="Oval 604"/>
            <p:cNvSpPr/>
            <p:nvPr/>
          </p:nvSpPr>
          <p:spPr>
            <a:xfrm>
              <a:off x="3964443" y="5040086"/>
              <a:ext cx="344472" cy="304800"/>
            </a:xfrm>
            <a:prstGeom prst="ellipse">
              <a:avLst/>
            </a:prstGeom>
            <a:solidFill>
              <a:srgbClr val="D7191C"/>
            </a:solidFill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4068320" y="5083197"/>
              <a:ext cx="106231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cap="small" spc="-5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604" name="Straight Arrow Connector 603"/>
          <p:cNvCxnSpPr/>
          <p:nvPr/>
        </p:nvCxnSpPr>
        <p:spPr>
          <a:xfrm flipH="1">
            <a:off x="7008806" y="6007284"/>
            <a:ext cx="2899" cy="24115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183" name="TextBox 182"/>
          <p:cNvSpPr txBox="1"/>
          <p:nvPr/>
        </p:nvSpPr>
        <p:spPr>
          <a:xfrm>
            <a:off x="5342768" y="484703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397183" y="576611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400" b="1" dirty="0">
              <a:solidFill>
                <a:srgbClr val="FDAE61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117010" y="5015944"/>
            <a:ext cx="320059" cy="921500"/>
            <a:chOff x="3117010" y="5015944"/>
            <a:chExt cx="320059" cy="921500"/>
          </a:xfrm>
        </p:grpSpPr>
        <p:sp>
          <p:nvSpPr>
            <p:cNvPr id="515" name="Rectangle 514"/>
            <p:cNvSpPr/>
            <p:nvPr/>
          </p:nvSpPr>
          <p:spPr>
            <a:xfrm>
              <a:off x="3117010" y="5015944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3117028" y="5705150"/>
              <a:ext cx="320041" cy="232294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141" name="Rounded Rectangle 140"/>
          <p:cNvSpPr/>
          <p:nvPr/>
        </p:nvSpPr>
        <p:spPr>
          <a:xfrm>
            <a:off x="4547410" y="1734171"/>
            <a:ext cx="3829814" cy="108530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Challenge: conflicts between traffic classes</a:t>
            </a:r>
            <a:endParaRPr lang="en-US" sz="2800" b="1" dirty="0"/>
          </a:p>
        </p:txBody>
      </p:sp>
      <p:grpSp>
        <p:nvGrpSpPr>
          <p:cNvPr id="114" name="Group 113"/>
          <p:cNvGrpSpPr/>
          <p:nvPr/>
        </p:nvGrpSpPr>
        <p:grpSpPr>
          <a:xfrm>
            <a:off x="4900128" y="4635754"/>
            <a:ext cx="2362674" cy="1625890"/>
            <a:chOff x="3452386" y="4644661"/>
            <a:chExt cx="2362674" cy="1625890"/>
          </a:xfrm>
        </p:grpSpPr>
        <p:sp>
          <p:nvSpPr>
            <p:cNvPr id="121" name="TextBox 120"/>
            <p:cNvSpPr txBox="1"/>
            <p:nvPr/>
          </p:nvSpPr>
          <p:spPr>
            <a:xfrm>
              <a:off x="3452386" y="5341592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097257" y="5283746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03536" y="533654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64227" y="4644661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531008" y="596277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108" name="Rounded Rectangle 107"/>
          <p:cNvSpPr/>
          <p:nvPr/>
        </p:nvSpPr>
        <p:spPr>
          <a:xfrm>
            <a:off x="3473693" y="1796167"/>
            <a:ext cx="732643" cy="321432"/>
          </a:xfrm>
          <a:prstGeom prst="roundRect">
            <a:avLst/>
          </a:prstGeom>
          <a:solidFill>
            <a:srgbClr val="FDAE61"/>
          </a:solidFill>
          <a:ln w="9525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OSPF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flipH="1">
            <a:off x="2897609" y="2117599"/>
            <a:ext cx="942406" cy="1358463"/>
          </a:xfrm>
          <a:prstGeom prst="line">
            <a:avLst/>
          </a:prstGeom>
          <a:noFill/>
          <a:ln w="57150" cap="flat" cmpd="sng" algn="ctr">
            <a:solidFill>
              <a:srgbClr val="FDAE61"/>
            </a:solidFill>
            <a:prstDash val="sysDash"/>
            <a:headEnd type="triangle" w="med" len="sm"/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402151" y="1159370"/>
            <a:ext cx="4062714" cy="287681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9" name="Straight Connector 118"/>
          <p:cNvCxnSpPr/>
          <p:nvPr/>
        </p:nvCxnSpPr>
        <p:spPr>
          <a:xfrm flipH="1" flipV="1">
            <a:off x="1396347" y="1993656"/>
            <a:ext cx="760691" cy="1178190"/>
          </a:xfrm>
          <a:prstGeom prst="line">
            <a:avLst/>
          </a:prstGeom>
          <a:noFill/>
          <a:ln w="57150" cap="flat" cmpd="sng" algn="ctr">
            <a:solidFill>
              <a:srgbClr val="2B83BA"/>
            </a:solidFill>
            <a:prstDash val="solid"/>
          </a:ln>
          <a:effectLst/>
        </p:spPr>
      </p:cxnSp>
      <p:sp>
        <p:nvSpPr>
          <p:cNvPr id="112" name="Oval 111"/>
          <p:cNvSpPr/>
          <p:nvPr/>
        </p:nvSpPr>
        <p:spPr>
          <a:xfrm>
            <a:off x="2059086" y="3076570"/>
            <a:ext cx="668856" cy="650586"/>
          </a:xfrm>
          <a:prstGeom prst="ellipse">
            <a:avLst/>
          </a:prstGeom>
          <a:solidFill>
            <a:srgbClr val="2B83BA"/>
          </a:solidFill>
          <a:ln w="38100" cap="flat" cmpd="sng" algn="ctr">
            <a:solidFill>
              <a:srgbClr val="2A83BA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/>
            <a:r>
              <a:rPr lang="en-US" sz="20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13" name="Oval 112"/>
          <p:cNvSpPr/>
          <p:nvPr/>
        </p:nvSpPr>
        <p:spPr>
          <a:xfrm>
            <a:off x="1072982" y="1346927"/>
            <a:ext cx="646730" cy="646729"/>
          </a:xfrm>
          <a:prstGeom prst="ellipse">
            <a:avLst/>
          </a:prstGeom>
          <a:solidFill>
            <a:srgbClr val="2B83BA"/>
          </a:solidFill>
          <a:ln w="38100" cap="flat" cmpd="sng" algn="ctr">
            <a:solidFill>
              <a:srgbClr val="2A83BA"/>
            </a:solidFill>
            <a:prstDash val="solid"/>
          </a:ln>
          <a:effectLst/>
        </p:spPr>
        <p:txBody>
          <a:bodyPr lIns="0" tIns="0" rIns="0" bIns="0" rtlCol="0" anchor="ctr" anchorCtr="0"/>
          <a:lstStyle/>
          <a:p>
            <a:pPr algn="ctr"/>
            <a:r>
              <a:rPr lang="en-US" sz="2000" kern="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531287" y="3476062"/>
            <a:ext cx="732643" cy="321432"/>
          </a:xfrm>
          <a:prstGeom prst="roundRect">
            <a:avLst/>
          </a:prstGeom>
          <a:solidFill>
            <a:srgbClr val="FDAE61"/>
          </a:solidFill>
          <a:ln w="9525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OSPF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572054" y="1796167"/>
            <a:ext cx="732643" cy="321432"/>
          </a:xfrm>
          <a:prstGeom prst="roundRect">
            <a:avLst/>
          </a:prstGeom>
          <a:solidFill>
            <a:srgbClr val="FDAE61"/>
          </a:solidFill>
          <a:ln w="9525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OSPF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361814" y="4160124"/>
            <a:ext cx="3063112" cy="25613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4713077" y="4926425"/>
            <a:ext cx="2512638" cy="1406476"/>
            <a:chOff x="4713077" y="4926425"/>
            <a:chExt cx="2512638" cy="1406476"/>
          </a:xfrm>
        </p:grpSpPr>
        <p:sp>
          <p:nvSpPr>
            <p:cNvPr id="583" name="Oval 582"/>
            <p:cNvSpPr/>
            <p:nvPr/>
          </p:nvSpPr>
          <p:spPr>
            <a:xfrm>
              <a:off x="4964555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6797694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4713077" y="5142593"/>
              <a:ext cx="2147298" cy="1190308"/>
              <a:chOff x="2802421" y="5162590"/>
              <a:chExt cx="2147298" cy="1040963"/>
            </a:xfrm>
          </p:grpSpPr>
          <p:cxnSp>
            <p:nvCxnSpPr>
              <p:cNvPr id="116" name="Elbow Connector 115"/>
              <p:cNvCxnSpPr>
                <a:stCxn id="583" idx="2"/>
                <a:endCxn id="593" idx="3"/>
              </p:cNvCxnSpPr>
              <p:nvPr/>
            </p:nvCxnSpPr>
            <p:spPr>
              <a:xfrm rot="10800000" flipH="1" flipV="1">
                <a:off x="3053898" y="5162590"/>
                <a:ext cx="1895821" cy="700825"/>
              </a:xfrm>
              <a:prstGeom prst="bentConnector4">
                <a:avLst>
                  <a:gd name="adj1" fmla="val -12058"/>
                  <a:gd name="adj2" fmla="val 142278"/>
                </a:avLst>
              </a:prstGeom>
              <a:noFill/>
              <a:ln w="76200" cap="flat" cmpd="sng" algn="ctr">
                <a:solidFill>
                  <a:srgbClr val="FDAE61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>
                <a:off x="2802421" y="589577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</p:grpSp>
      <p:sp>
        <p:nvSpPr>
          <p:cNvPr id="131" name="Rectangle 130"/>
          <p:cNvSpPr/>
          <p:nvPr/>
        </p:nvSpPr>
        <p:spPr>
          <a:xfrm>
            <a:off x="1746598" y="4164132"/>
            <a:ext cx="2560949" cy="25613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1825735" y="4926549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A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O</a:t>
            </a:r>
          </a:p>
        </p:txBody>
      </p:sp>
      <p:sp>
        <p:nvSpPr>
          <p:cNvPr id="504" name="Oval 503"/>
          <p:cNvSpPr/>
          <p:nvPr/>
        </p:nvSpPr>
        <p:spPr>
          <a:xfrm>
            <a:off x="3658874" y="5575064"/>
            <a:ext cx="428021" cy="432344"/>
          </a:xfrm>
          <a:prstGeom prst="ellipse">
            <a:avLst/>
          </a:prstGeom>
          <a:solidFill>
            <a:srgbClr val="FDAE61"/>
          </a:solidFill>
          <a:ln w="25400" cap="flat" cmpd="sng" algn="ctr">
            <a:solidFill>
              <a:srgbClr val="FDAE6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rPr>
              <a:t>C</a:t>
            </a:r>
            <a:r>
              <a: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" pitchFamily="18" charset="0"/>
                <a:ea typeface=""/>
                <a:cs typeface="Arial" pitchFamily="34" charset="0"/>
              </a:rPr>
              <a:t>I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1762532" y="4186179"/>
            <a:ext cx="2560949" cy="25613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316832" y="2924808"/>
            <a:ext cx="3671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Cannot enable routing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for a single </a:t>
            </a:r>
            <a:r>
              <a:rPr lang="en-US" sz="2800" b="1" dirty="0" err="1" smtClean="0">
                <a:solidFill>
                  <a:srgbClr val="C00000"/>
                </a:solidFill>
              </a:rPr>
              <a:t>Src-Dst</a:t>
            </a:r>
            <a:r>
              <a:rPr lang="en-US" sz="2800" b="1" dirty="0" smtClean="0">
                <a:solidFill>
                  <a:srgbClr val="C00000"/>
                </a:solidFill>
              </a:rPr>
              <a:t> pair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574655" y="1798244"/>
            <a:ext cx="732643" cy="321432"/>
          </a:xfrm>
          <a:prstGeom prst="round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rgbClr val="FFFFFF">
                <a:alpha val="74902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2528356" y="3469699"/>
            <a:ext cx="735573" cy="323521"/>
          </a:xfrm>
          <a:prstGeom prst="roundRect">
            <a:avLst/>
          </a:prstGeom>
          <a:solidFill>
            <a:srgbClr val="FFFFFF">
              <a:alpha val="74902"/>
            </a:srgbClr>
          </a:solidFill>
          <a:ln w="9525" cap="flat" cmpd="sng" algn="ctr">
            <a:solidFill>
              <a:srgbClr val="FFFFFF">
                <a:alpha val="74902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4351502" y="4159893"/>
            <a:ext cx="3063112" cy="2561352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6202173" y="6135442"/>
            <a:ext cx="435618" cy="316183"/>
          </a:xfrm>
          <a:prstGeom prst="rect">
            <a:avLst/>
          </a:prstGeom>
          <a:solidFill>
            <a:srgbClr val="ABDDA4"/>
          </a:solidFill>
          <a:ln w="25400" cap="flat" cmpd="sng" algn="ctr">
            <a:solidFill>
              <a:srgbClr val="ABDDA4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FW</a:t>
            </a:r>
          </a:p>
        </p:txBody>
      </p:sp>
      <p:sp>
        <p:nvSpPr>
          <p:cNvPr id="120" name="Rectangle 119"/>
          <p:cNvSpPr/>
          <p:nvPr/>
        </p:nvSpPr>
        <p:spPr>
          <a:xfrm>
            <a:off x="6200169" y="6124367"/>
            <a:ext cx="439586" cy="314913"/>
          </a:xfrm>
          <a:prstGeom prst="rect">
            <a:avLst/>
          </a:prstGeom>
          <a:solidFill>
            <a:srgbClr val="ABDDA4"/>
          </a:solidFill>
          <a:ln w="25400" cap="flat" cmpd="sng" algn="ctr">
            <a:solidFill>
              <a:srgbClr val="ABDDA4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4" name="Curved Connector 143"/>
          <p:cNvCxnSpPr/>
          <p:nvPr/>
        </p:nvCxnSpPr>
        <p:spPr>
          <a:xfrm rot="16200000" flipH="1">
            <a:off x="4767372" y="2812940"/>
            <a:ext cx="582389" cy="595454"/>
          </a:xfrm>
          <a:prstGeom prst="curved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5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50955 -0.541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6" grpId="0" animBg="1"/>
      <p:bldP spid="130" grpId="0" animBg="1"/>
      <p:bldP spid="131" grpId="1" animBg="1"/>
      <p:bldP spid="132" grpId="0" animBg="1"/>
      <p:bldP spid="132" grpId="1" animBg="1"/>
      <p:bldP spid="134" grpId="0"/>
      <p:bldP spid="140" grpId="0" animBg="1"/>
      <p:bldP spid="140" grpId="1" animBg="1"/>
      <p:bldP spid="142" grpId="0" animBg="1"/>
      <p:bldP spid="142" grpId="1" animBg="1"/>
      <p:bldP spid="143" grpId="0" animBg="1"/>
      <p:bldP spid="143" grpId="1" animBg="1"/>
      <p:bldP spid="120" grpId="0" animBg="1"/>
      <p:bldP spid="12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 127"/>
          <p:cNvSpPr/>
          <p:nvPr/>
        </p:nvSpPr>
        <p:spPr>
          <a:xfrm>
            <a:off x="3029487" y="2013673"/>
            <a:ext cx="2959286" cy="1976888"/>
          </a:xfrm>
          <a:prstGeom prst="roundRect">
            <a:avLst>
              <a:gd name="adj" fmla="val 11221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4623131" y="4173415"/>
            <a:ext cx="2961699" cy="2548061"/>
          </a:xfrm>
          <a:prstGeom prst="roundRect">
            <a:avLst>
              <a:gd name="adj" fmla="val 11221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65385" y="4185138"/>
            <a:ext cx="2959286" cy="2548061"/>
          </a:xfrm>
          <a:prstGeom prst="roundRect">
            <a:avLst>
              <a:gd name="adj" fmla="val 11221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dk1"/>
              </a:solidFill>
            </a:endParaRPr>
          </a:p>
        </p:txBody>
      </p:sp>
      <p:grpSp>
        <p:nvGrpSpPr>
          <p:cNvPr id="506" name="Group 505"/>
          <p:cNvGrpSpPr/>
          <p:nvPr/>
        </p:nvGrpSpPr>
        <p:grpSpPr>
          <a:xfrm>
            <a:off x="1825741" y="4255008"/>
            <a:ext cx="428021" cy="432344"/>
            <a:chOff x="3963923" y="5055077"/>
            <a:chExt cx="301752" cy="304800"/>
          </a:xfrm>
          <a:solidFill>
            <a:srgbClr val="D5181B"/>
          </a:solidFill>
        </p:grpSpPr>
        <p:sp>
          <p:nvSpPr>
            <p:cNvPr id="526" name="Oval 525"/>
            <p:cNvSpPr/>
            <p:nvPr/>
          </p:nvSpPr>
          <p:spPr>
            <a:xfrm>
              <a:off x="3963923" y="5055077"/>
              <a:ext cx="301752" cy="304800"/>
            </a:xfrm>
            <a:prstGeom prst="ellipse">
              <a:avLst/>
            </a:prstGeom>
            <a:grpFill/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4049989" y="5097977"/>
              <a:ext cx="126572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cap="small" spc="-50" noProof="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13" name="TextBox 512"/>
          <p:cNvSpPr txBox="1"/>
          <p:nvPr/>
        </p:nvSpPr>
        <p:spPr>
          <a:xfrm>
            <a:off x="1792813" y="463587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cxnSp>
        <p:nvCxnSpPr>
          <p:cNvPr id="505" name="Straight Arrow Connector 504"/>
          <p:cNvCxnSpPr/>
          <p:nvPr/>
        </p:nvCxnSpPr>
        <p:spPr>
          <a:xfrm>
            <a:off x="2037584" y="4711499"/>
            <a:ext cx="2161" cy="23919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7"/>
            <a:ext cx="8229600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Hierarchical ARC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15</a:t>
            </a:fld>
            <a:endParaRPr lang="en-US"/>
          </a:p>
        </p:txBody>
      </p:sp>
      <p:cxnSp>
        <p:nvCxnSpPr>
          <p:cNvPr id="594" name="Straight Arrow Connector 593"/>
          <p:cNvCxnSpPr/>
          <p:nvPr/>
        </p:nvCxnSpPr>
        <p:spPr>
          <a:xfrm>
            <a:off x="5176405" y="4687228"/>
            <a:ext cx="2161" cy="239197"/>
          </a:xfrm>
          <a:prstGeom prst="straightConnector1">
            <a:avLst/>
          </a:prstGeom>
          <a:noFill/>
          <a:ln w="38100" cap="flat" cmpd="sng" algn="ctr">
            <a:solidFill>
              <a:srgbClr val="D7191C"/>
            </a:solidFill>
            <a:prstDash val="solid"/>
            <a:tailEnd type="triangle" w="med" len="sm"/>
          </a:ln>
          <a:effectLst/>
        </p:spPr>
      </p:cxnSp>
      <p:grpSp>
        <p:nvGrpSpPr>
          <p:cNvPr id="595" name="Group 594"/>
          <p:cNvGrpSpPr/>
          <p:nvPr/>
        </p:nvGrpSpPr>
        <p:grpSpPr>
          <a:xfrm>
            <a:off x="4964552" y="4254884"/>
            <a:ext cx="439483" cy="432344"/>
            <a:chOff x="3963922" y="5055077"/>
            <a:chExt cx="309833" cy="304800"/>
          </a:xfrm>
          <a:solidFill>
            <a:srgbClr val="D5181B"/>
          </a:solidFill>
        </p:grpSpPr>
        <p:sp>
          <p:nvSpPr>
            <p:cNvPr id="607" name="Oval 606"/>
            <p:cNvSpPr/>
            <p:nvPr/>
          </p:nvSpPr>
          <p:spPr>
            <a:xfrm>
              <a:off x="3963922" y="5055077"/>
              <a:ext cx="309833" cy="304800"/>
            </a:xfrm>
            <a:prstGeom prst="ellipse">
              <a:avLst/>
            </a:prstGeom>
            <a:grpFill/>
            <a:ln w="25400" cap="flat" cmpd="sng" algn="ctr">
              <a:solidFill>
                <a:srgbClr val="D7191C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"/>
                <a:cs typeface="Arial" pitchFamily="34" charset="0"/>
              </a:endParaRPr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4055075" y="5097977"/>
              <a:ext cx="116401" cy="216981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small" spc="-5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</a:t>
              </a:r>
              <a:endParaRPr kumimoji="0" lang="en-US" sz="2000" b="0" i="0" u="none" strike="noStrike" kern="0" cap="none" spc="-5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61308" y="4847157"/>
            <a:ext cx="2362674" cy="1833752"/>
            <a:chOff x="1761308" y="4847157"/>
            <a:chExt cx="2362674" cy="1833752"/>
          </a:xfrm>
        </p:grpSpPr>
        <p:sp>
          <p:nvSpPr>
            <p:cNvPr id="508" name="TextBox 507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21" name="TextBox 520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495" name="Straight Arrow Connector 49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7" name="Straight Arrow Connector 49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499" name="Straight Arrow Connector 498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0" name="Straight Arrow Connector 499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01" name="Straight Arrow Connector 500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7" name="Straight Arrow Connector 516"/>
            <p:cNvCxnSpPr>
              <a:stCxn id="496" idx="6"/>
            </p:cNvCxnSpPr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18" name="Straight Arrow Connector 517"/>
            <p:cNvCxnSpPr>
              <a:stCxn id="498" idx="2"/>
            </p:cNvCxnSpPr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23" name="Straight Arrow Connector 52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507" name="Group 506"/>
            <p:cNvGrpSpPr/>
            <p:nvPr/>
          </p:nvGrpSpPr>
          <p:grpSpPr>
            <a:xfrm>
              <a:off x="3658859" y="6248565"/>
              <a:ext cx="428032" cy="432344"/>
              <a:chOff x="3964444" y="5040086"/>
              <a:chExt cx="301761" cy="304800"/>
            </a:xfrm>
          </p:grpSpPr>
          <p:sp>
            <p:nvSpPr>
              <p:cNvPr id="524" name="Oval 523"/>
              <p:cNvSpPr/>
              <p:nvPr/>
            </p:nvSpPr>
            <p:spPr>
              <a:xfrm>
                <a:off x="3964444" y="5040086"/>
                <a:ext cx="301761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4" name="Oval 493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6" name="Oval 495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498" name="Oval 497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02" name="Oval 501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3" name="Oval 502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4" name="Oval 503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09" name="TextBox 508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10" name="TextBox 509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1" name="TextBox 510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2" name="TextBox 511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14" name="TextBox 513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522" name="TextBox 521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3117010" y="5015944"/>
              <a:ext cx="320059" cy="921500"/>
              <a:chOff x="3117010" y="5015944"/>
              <a:chExt cx="320059" cy="921500"/>
            </a:xfrm>
          </p:grpSpPr>
          <p:sp>
            <p:nvSpPr>
              <p:cNvPr id="515" name="Rectangle 514"/>
              <p:cNvSpPr/>
              <p:nvPr/>
            </p:nvSpPr>
            <p:spPr>
              <a:xfrm>
                <a:off x="3117010" y="5015944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3117028" y="5705150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713077" y="5142593"/>
            <a:ext cx="2147298" cy="1309032"/>
            <a:chOff x="4713077" y="5142593"/>
            <a:chExt cx="2147298" cy="1309032"/>
          </a:xfrm>
        </p:grpSpPr>
        <p:grpSp>
          <p:nvGrpSpPr>
            <p:cNvPr id="115" name="Group 114"/>
            <p:cNvGrpSpPr/>
            <p:nvPr/>
          </p:nvGrpSpPr>
          <p:grpSpPr>
            <a:xfrm>
              <a:off x="4713077" y="5142593"/>
              <a:ext cx="2147298" cy="1190308"/>
              <a:chOff x="2802421" y="5162590"/>
              <a:chExt cx="2147298" cy="1040963"/>
            </a:xfrm>
          </p:grpSpPr>
          <p:cxnSp>
            <p:nvCxnSpPr>
              <p:cNvPr id="116" name="Elbow Connector 115"/>
              <p:cNvCxnSpPr>
                <a:stCxn id="583" idx="2"/>
                <a:endCxn id="593" idx="3"/>
              </p:cNvCxnSpPr>
              <p:nvPr/>
            </p:nvCxnSpPr>
            <p:spPr>
              <a:xfrm rot="10800000" flipH="1" flipV="1">
                <a:off x="3053898" y="5162590"/>
                <a:ext cx="1895821" cy="700825"/>
              </a:xfrm>
              <a:prstGeom prst="bentConnector4">
                <a:avLst>
                  <a:gd name="adj1" fmla="val -12058"/>
                  <a:gd name="adj2" fmla="val 142278"/>
                </a:avLst>
              </a:prstGeom>
              <a:noFill/>
              <a:ln w="76200" cap="flat" cmpd="sng" algn="ctr">
                <a:solidFill>
                  <a:srgbClr val="FDAE61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17" name="TextBox 116"/>
              <p:cNvSpPr txBox="1"/>
              <p:nvPr/>
            </p:nvSpPr>
            <p:spPr>
              <a:xfrm>
                <a:off x="2802421" y="589577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94" name="Rectangle 93"/>
            <p:cNvSpPr/>
            <p:nvPr/>
          </p:nvSpPr>
          <p:spPr>
            <a:xfrm>
              <a:off x="6202173" y="6135442"/>
              <a:ext cx="435618" cy="316183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6" name="Bent Arrow 5"/>
          <p:cNvSpPr/>
          <p:nvPr/>
        </p:nvSpPr>
        <p:spPr>
          <a:xfrm rot="5400000">
            <a:off x="6120721" y="3319368"/>
            <a:ext cx="707672" cy="755380"/>
          </a:xfrm>
          <a:prstGeom prst="bentArrow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Bent Arrow 126"/>
          <p:cNvSpPr/>
          <p:nvPr/>
        </p:nvSpPr>
        <p:spPr>
          <a:xfrm rot="16200000" flipH="1">
            <a:off x="2189868" y="3369018"/>
            <a:ext cx="707672" cy="755380"/>
          </a:xfrm>
          <a:prstGeom prst="bentArrow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6" name="Group 185"/>
          <p:cNvGrpSpPr/>
          <p:nvPr/>
        </p:nvGrpSpPr>
        <p:grpSpPr>
          <a:xfrm>
            <a:off x="1583693" y="5154316"/>
            <a:ext cx="2147298" cy="1309032"/>
            <a:chOff x="4713077" y="5142593"/>
            <a:chExt cx="2147298" cy="1309032"/>
          </a:xfrm>
        </p:grpSpPr>
        <p:grpSp>
          <p:nvGrpSpPr>
            <p:cNvPr id="187" name="Group 186"/>
            <p:cNvGrpSpPr/>
            <p:nvPr/>
          </p:nvGrpSpPr>
          <p:grpSpPr>
            <a:xfrm>
              <a:off x="4713077" y="5142593"/>
              <a:ext cx="2147298" cy="1190308"/>
              <a:chOff x="2802421" y="5162590"/>
              <a:chExt cx="2147298" cy="1040963"/>
            </a:xfrm>
          </p:grpSpPr>
          <p:cxnSp>
            <p:nvCxnSpPr>
              <p:cNvPr id="189" name="Elbow Connector 188"/>
              <p:cNvCxnSpPr/>
              <p:nvPr/>
            </p:nvCxnSpPr>
            <p:spPr>
              <a:xfrm rot="10800000" flipH="1" flipV="1">
                <a:off x="3053898" y="5162590"/>
                <a:ext cx="1895821" cy="700825"/>
              </a:xfrm>
              <a:prstGeom prst="bentConnector4">
                <a:avLst>
                  <a:gd name="adj1" fmla="val -12058"/>
                  <a:gd name="adj2" fmla="val 142278"/>
                </a:avLst>
              </a:prstGeom>
              <a:noFill/>
              <a:ln w="76200" cap="flat" cmpd="sng" algn="ctr">
                <a:solidFill>
                  <a:srgbClr val="FDAE61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90" name="TextBox 189"/>
              <p:cNvSpPr txBox="1"/>
              <p:nvPr/>
            </p:nvSpPr>
            <p:spPr>
              <a:xfrm>
                <a:off x="2802421" y="589577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88" name="Rectangle 187"/>
            <p:cNvSpPr/>
            <p:nvPr/>
          </p:nvSpPr>
          <p:spPr>
            <a:xfrm>
              <a:off x="6202173" y="6135442"/>
              <a:ext cx="435618" cy="316183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3124923" y="2422929"/>
            <a:ext cx="2147298" cy="1309032"/>
            <a:chOff x="4713077" y="5142593"/>
            <a:chExt cx="2147298" cy="1309032"/>
          </a:xfrm>
        </p:grpSpPr>
        <p:grpSp>
          <p:nvGrpSpPr>
            <p:cNvPr id="192" name="Group 191"/>
            <p:cNvGrpSpPr/>
            <p:nvPr/>
          </p:nvGrpSpPr>
          <p:grpSpPr>
            <a:xfrm>
              <a:off x="4713077" y="5142593"/>
              <a:ext cx="2147298" cy="1190308"/>
              <a:chOff x="2802421" y="5162590"/>
              <a:chExt cx="2147298" cy="1040963"/>
            </a:xfrm>
          </p:grpSpPr>
          <p:cxnSp>
            <p:nvCxnSpPr>
              <p:cNvPr id="194" name="Elbow Connector 193"/>
              <p:cNvCxnSpPr/>
              <p:nvPr/>
            </p:nvCxnSpPr>
            <p:spPr>
              <a:xfrm rot="10800000" flipH="1" flipV="1">
                <a:off x="3053898" y="5162590"/>
                <a:ext cx="1895821" cy="700825"/>
              </a:xfrm>
              <a:prstGeom prst="bentConnector4">
                <a:avLst>
                  <a:gd name="adj1" fmla="val -12058"/>
                  <a:gd name="adj2" fmla="val 142278"/>
                </a:avLst>
              </a:prstGeom>
              <a:noFill/>
              <a:ln w="76200" cap="flat" cmpd="sng" algn="ctr">
                <a:solidFill>
                  <a:srgbClr val="FDAE61"/>
                </a:solidFill>
                <a:prstDash val="solid"/>
                <a:headEnd type="none" w="med" len="med"/>
                <a:tailEnd type="triangle" w="med" len="med"/>
              </a:ln>
              <a:effectLst/>
            </p:spPr>
          </p:cxnSp>
          <p:sp>
            <p:nvSpPr>
              <p:cNvPr id="195" name="TextBox 194"/>
              <p:cNvSpPr txBox="1"/>
              <p:nvPr/>
            </p:nvSpPr>
            <p:spPr>
              <a:xfrm>
                <a:off x="2802421" y="5895776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193" name="Rectangle 192"/>
            <p:cNvSpPr/>
            <p:nvPr/>
          </p:nvSpPr>
          <p:spPr>
            <a:xfrm>
              <a:off x="6202173" y="6135442"/>
              <a:ext cx="435618" cy="316183"/>
            </a:xfrm>
            <a:prstGeom prst="rect">
              <a:avLst/>
            </a:prstGeom>
            <a:solidFill>
              <a:srgbClr val="ABDDA4"/>
            </a:solidFill>
            <a:ln w="25400" cap="flat" cmpd="sng" algn="ctr">
              <a:solidFill>
                <a:srgbClr val="ABDDA4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"/>
                  <a:cs typeface="Arial" panose="020B0604020202020204" pitchFamily="34" charset="0"/>
                </a:rPr>
                <a:t>FW</a:t>
              </a:r>
            </a:p>
          </p:txBody>
        </p:sp>
      </p:grpSp>
      <p:sp>
        <p:nvSpPr>
          <p:cNvPr id="196" name="Rounded Rectangle 195"/>
          <p:cNvSpPr/>
          <p:nvPr/>
        </p:nvSpPr>
        <p:spPr>
          <a:xfrm>
            <a:off x="7022712" y="2140994"/>
            <a:ext cx="1725253" cy="146552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Is it </a:t>
            </a:r>
            <a:r>
              <a:rPr lang="en-US" sz="2800" smtClean="0"/>
              <a:t>a </a:t>
            </a:r>
            <a:r>
              <a:rPr lang="en-US" sz="2800" b="1" i="1" smtClean="0"/>
              <a:t>minimal</a:t>
            </a:r>
            <a:br>
              <a:rPr lang="en-US" sz="2800" b="1" i="1" smtClean="0"/>
            </a:br>
            <a:r>
              <a:rPr lang="en-US" sz="2800" smtClean="0"/>
              <a:t>solution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44" name="TextBox 143"/>
          <p:cNvSpPr txBox="1"/>
          <p:nvPr/>
        </p:nvSpPr>
        <p:spPr>
          <a:xfrm>
            <a:off x="4911969" y="4635754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D5181B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00128" y="4847033"/>
            <a:ext cx="2362674" cy="1833752"/>
            <a:chOff x="4900128" y="4847033"/>
            <a:chExt cx="2362674" cy="1833752"/>
          </a:xfrm>
        </p:grpSpPr>
        <p:grpSp>
          <p:nvGrpSpPr>
            <p:cNvPr id="30" name="Group 29"/>
            <p:cNvGrpSpPr/>
            <p:nvPr/>
          </p:nvGrpSpPr>
          <p:grpSpPr>
            <a:xfrm>
              <a:off x="5995870" y="4847033"/>
              <a:ext cx="844654" cy="1261579"/>
              <a:chOff x="3983586" y="4855940"/>
              <a:chExt cx="844654" cy="1261579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4247658" y="5024727"/>
                <a:ext cx="320059" cy="921500"/>
                <a:chOff x="4647180" y="5549421"/>
                <a:chExt cx="225639" cy="649652"/>
              </a:xfrm>
            </p:grpSpPr>
            <p:sp>
              <p:nvSpPr>
                <p:cNvPr id="152" name="Rectangle 151"/>
                <p:cNvSpPr/>
                <p:nvPr/>
              </p:nvSpPr>
              <p:spPr>
                <a:xfrm>
                  <a:off x="4647180" y="5549421"/>
                  <a:ext cx="225626" cy="163766"/>
                </a:xfrm>
                <a:prstGeom prst="rect">
                  <a:avLst/>
                </a:prstGeom>
                <a:solidFill>
                  <a:srgbClr val="ABDDA4"/>
                </a:solidFill>
                <a:ln w="25400" cap="flat" cmpd="sng" algn="ctr">
                  <a:solidFill>
                    <a:srgbClr val="ABDDA4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"/>
                      <a:cs typeface="Arial" panose="020B0604020202020204" pitchFamily="34" charset="0"/>
                    </a:rPr>
                    <a:t>FW</a:t>
                  </a: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4647193" y="6035307"/>
                  <a:ext cx="225626" cy="163766"/>
                </a:xfrm>
                <a:prstGeom prst="rect">
                  <a:avLst/>
                </a:prstGeom>
                <a:solidFill>
                  <a:srgbClr val="ABDDA4"/>
                </a:solidFill>
                <a:ln w="25400" cap="flat" cmpd="sng" algn="ctr">
                  <a:solidFill>
                    <a:srgbClr val="ABDDA4"/>
                  </a:solidFill>
                  <a:prstDash val="solid"/>
                </a:ln>
                <a:effectLst/>
              </p:spPr>
              <p:txBody>
                <a:bodyPr lIns="0" tIns="0" rIns="0" bIns="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"/>
                      <a:cs typeface="Arial" panose="020B0604020202020204" pitchFamily="34" charset="0"/>
                    </a:rPr>
                    <a:t>FW</a:t>
                  </a:r>
                </a:p>
              </p:txBody>
            </p:sp>
          </p:grpSp>
          <p:cxnSp>
            <p:nvCxnSpPr>
              <p:cNvPr id="137" name="Straight Arrow Connector 136"/>
              <p:cNvCxnSpPr/>
              <p:nvPr/>
            </p:nvCxnSpPr>
            <p:spPr>
              <a:xfrm>
                <a:off x="4573350" y="5799680"/>
                <a:ext cx="216172" cy="3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DAE61"/>
                </a:solidFill>
                <a:prstDash val="solid"/>
                <a:tailEnd type="triangle" w="med" len="sm"/>
              </a:ln>
              <a:effectLst/>
            </p:spPr>
          </p:cxnSp>
          <p:cxnSp>
            <p:nvCxnSpPr>
              <p:cNvPr id="138" name="Straight Arrow Connector 137"/>
              <p:cNvCxnSpPr/>
              <p:nvPr/>
            </p:nvCxnSpPr>
            <p:spPr>
              <a:xfrm flipH="1">
                <a:off x="4028596" y="5151504"/>
                <a:ext cx="218334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DAE61"/>
                </a:solidFill>
                <a:prstDash val="solid"/>
                <a:tailEnd type="triangle" w="med" len="sm"/>
              </a:ln>
              <a:effectLst/>
            </p:spPr>
          </p:cxnSp>
          <p:cxnSp>
            <p:nvCxnSpPr>
              <p:cNvPr id="149" name="Straight Arrow Connector 148"/>
              <p:cNvCxnSpPr/>
              <p:nvPr/>
            </p:nvCxnSpPr>
            <p:spPr>
              <a:xfrm flipH="1">
                <a:off x="4575514" y="5151499"/>
                <a:ext cx="214010" cy="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DAE6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0" name="Straight Arrow Connector 149"/>
              <p:cNvCxnSpPr/>
              <p:nvPr/>
            </p:nvCxnSpPr>
            <p:spPr>
              <a:xfrm flipV="1">
                <a:off x="4028599" y="5799676"/>
                <a:ext cx="220495" cy="34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FDAE61"/>
                </a:solidFill>
                <a:prstDash val="solid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61" name="TextBox 160"/>
              <p:cNvSpPr txBox="1"/>
              <p:nvPr/>
            </p:nvSpPr>
            <p:spPr>
              <a:xfrm>
                <a:off x="4544188" y="4855940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983586" y="5809742"/>
                <a:ext cx="2840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FDAE61"/>
                    </a:solidFill>
                    <a:latin typeface="Arial" charset="0"/>
                    <a:ea typeface="Arial" charset="0"/>
                    <a:cs typeface="Arial" charset="0"/>
                  </a:rPr>
                  <a:t>1</a:t>
                </a:r>
                <a:endParaRPr lang="en-US" sz="1400" b="1" dirty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cxnSp>
          <p:nvCxnSpPr>
            <p:cNvPr id="584" name="Straight Arrow Connector 583"/>
            <p:cNvCxnSpPr/>
            <p:nvPr/>
          </p:nvCxnSpPr>
          <p:spPr>
            <a:xfrm flipV="1">
              <a:off x="5178565" y="5358769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85" name="Oval 584"/>
            <p:cNvSpPr/>
            <p:nvPr/>
          </p:nvSpPr>
          <p:spPr>
            <a:xfrm>
              <a:off x="5608748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cxnSp>
          <p:nvCxnSpPr>
            <p:cNvPr id="586" name="Straight Arrow Connector 585"/>
            <p:cNvCxnSpPr/>
            <p:nvPr/>
          </p:nvCxnSpPr>
          <p:spPr>
            <a:xfrm>
              <a:off x="5822758" y="536660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87" name="Oval 586"/>
            <p:cNvSpPr/>
            <p:nvPr/>
          </p:nvSpPr>
          <p:spPr>
            <a:xfrm>
              <a:off x="6797694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cxnSp>
          <p:nvCxnSpPr>
            <p:cNvPr id="588" name="Straight Arrow Connector 587"/>
            <p:cNvCxnSpPr/>
            <p:nvPr/>
          </p:nvCxnSpPr>
          <p:spPr>
            <a:xfrm flipV="1">
              <a:off x="7011704" y="5358769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89" name="Straight Arrow Connector 588"/>
            <p:cNvCxnSpPr/>
            <p:nvPr/>
          </p:nvCxnSpPr>
          <p:spPr>
            <a:xfrm>
              <a:off x="5392576" y="5150431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590" name="Straight Arrow Connector 589"/>
            <p:cNvCxnSpPr/>
            <p:nvPr/>
          </p:nvCxnSpPr>
          <p:spPr>
            <a:xfrm flipH="1">
              <a:off x="5392576" y="5791114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591" name="Oval 590"/>
            <p:cNvSpPr/>
            <p:nvPr/>
          </p:nvSpPr>
          <p:spPr>
            <a:xfrm>
              <a:off x="4964555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592" name="Oval 591"/>
            <p:cNvSpPr/>
            <p:nvPr/>
          </p:nvSpPr>
          <p:spPr>
            <a:xfrm>
              <a:off x="5608748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grpSp>
          <p:nvGrpSpPr>
            <p:cNvPr id="596" name="Group 595"/>
            <p:cNvGrpSpPr/>
            <p:nvPr/>
          </p:nvGrpSpPr>
          <p:grpSpPr>
            <a:xfrm>
              <a:off x="6797686" y="6248441"/>
              <a:ext cx="428027" cy="432344"/>
              <a:chOff x="3964443" y="5040086"/>
              <a:chExt cx="301757" cy="304800"/>
            </a:xfrm>
          </p:grpSpPr>
          <p:sp>
            <p:nvSpPr>
              <p:cNvPr id="605" name="Oval 604"/>
              <p:cNvSpPr/>
              <p:nvPr/>
            </p:nvSpPr>
            <p:spPr>
              <a:xfrm>
                <a:off x="3964443" y="5040086"/>
                <a:ext cx="301757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604" name="Straight Arrow Connector 603"/>
            <p:cNvCxnSpPr/>
            <p:nvPr/>
          </p:nvCxnSpPr>
          <p:spPr>
            <a:xfrm flipH="1">
              <a:off x="7008806" y="6007284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5342768" y="484703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5397183" y="576611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583" name="Oval 582"/>
            <p:cNvSpPr/>
            <p:nvPr/>
          </p:nvSpPr>
          <p:spPr>
            <a:xfrm>
              <a:off x="4964555" y="4926425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593" name="Oval 592"/>
            <p:cNvSpPr/>
            <p:nvPr/>
          </p:nvSpPr>
          <p:spPr>
            <a:xfrm>
              <a:off x="6797694" y="5574940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4900128" y="533268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5544999" y="527483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6751278" y="5327640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750" y="595386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939970" y="7384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53" name="Group 252"/>
          <p:cNvGrpSpPr/>
          <p:nvPr/>
        </p:nvGrpSpPr>
        <p:grpSpPr>
          <a:xfrm>
            <a:off x="1762598" y="4850106"/>
            <a:ext cx="2362674" cy="1833752"/>
            <a:chOff x="1761308" y="4847157"/>
            <a:chExt cx="2362674" cy="1833752"/>
          </a:xfrm>
        </p:grpSpPr>
        <p:sp>
          <p:nvSpPr>
            <p:cNvPr id="254" name="TextBox 253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56" name="Straight Arrow Connector 255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57" name="Straight Arrow Connector 256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58" name="Straight Arrow Connector 257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59" name="Straight Arrow Connector 258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60" name="Straight Arrow Connector 259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61" name="Straight Arrow Connector 260"/>
            <p:cNvCxnSpPr/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62" name="Straight Arrow Connector 261"/>
            <p:cNvCxnSpPr/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63" name="Straight Arrow Connector 262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264" name="Group 263"/>
            <p:cNvGrpSpPr/>
            <p:nvPr/>
          </p:nvGrpSpPr>
          <p:grpSpPr>
            <a:xfrm>
              <a:off x="3658859" y="6248565"/>
              <a:ext cx="428032" cy="432344"/>
              <a:chOff x="3964444" y="5040086"/>
              <a:chExt cx="301761" cy="304800"/>
            </a:xfrm>
          </p:grpSpPr>
          <p:sp>
            <p:nvSpPr>
              <p:cNvPr id="280" name="Oval 279"/>
              <p:cNvSpPr/>
              <p:nvPr/>
            </p:nvSpPr>
            <p:spPr>
              <a:xfrm>
                <a:off x="3964444" y="5040086"/>
                <a:ext cx="301761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5" name="Oval 264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66" name="Oval 265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67" name="Oval 266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68" name="Oval 267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69" name="Oval 268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70" name="Oval 269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72" name="TextBox 271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277" name="Group 276"/>
            <p:cNvGrpSpPr/>
            <p:nvPr/>
          </p:nvGrpSpPr>
          <p:grpSpPr>
            <a:xfrm>
              <a:off x="3117010" y="5015944"/>
              <a:ext cx="320059" cy="921500"/>
              <a:chOff x="3117010" y="5015944"/>
              <a:chExt cx="320059" cy="921500"/>
            </a:xfrm>
          </p:grpSpPr>
          <p:sp>
            <p:nvSpPr>
              <p:cNvPr id="278" name="Rectangle 277"/>
              <p:cNvSpPr/>
              <p:nvPr/>
            </p:nvSpPr>
            <p:spPr>
              <a:xfrm>
                <a:off x="3117010" y="5015944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3117028" y="5705150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</p:grpSp>
      <p:grpSp>
        <p:nvGrpSpPr>
          <p:cNvPr id="282" name="Group 281"/>
          <p:cNvGrpSpPr/>
          <p:nvPr/>
        </p:nvGrpSpPr>
        <p:grpSpPr>
          <a:xfrm>
            <a:off x="4900128" y="4847033"/>
            <a:ext cx="2362674" cy="1833752"/>
            <a:chOff x="1761308" y="4847157"/>
            <a:chExt cx="2362674" cy="1833752"/>
          </a:xfrm>
        </p:grpSpPr>
        <p:sp>
          <p:nvSpPr>
            <p:cNvPr id="283" name="TextBox 282"/>
            <p:cNvSpPr txBox="1"/>
            <p:nvPr/>
          </p:nvSpPr>
          <p:spPr>
            <a:xfrm>
              <a:off x="2203948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3413540" y="484715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285" name="Straight Arrow Connector 284"/>
            <p:cNvCxnSpPr/>
            <p:nvPr/>
          </p:nvCxnSpPr>
          <p:spPr>
            <a:xfrm flipV="1">
              <a:off x="2039745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86" name="Straight Arrow Connector 285"/>
            <p:cNvCxnSpPr/>
            <p:nvPr/>
          </p:nvCxnSpPr>
          <p:spPr>
            <a:xfrm>
              <a:off x="2683938" y="5366727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87" name="Straight Arrow Connector 286"/>
            <p:cNvCxnSpPr/>
            <p:nvPr/>
          </p:nvCxnSpPr>
          <p:spPr>
            <a:xfrm flipV="1">
              <a:off x="3872884" y="5358893"/>
              <a:ext cx="0" cy="216172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88" name="Straight Arrow Connector 287"/>
            <p:cNvCxnSpPr/>
            <p:nvPr/>
          </p:nvCxnSpPr>
          <p:spPr>
            <a:xfrm>
              <a:off x="2253756" y="5150555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89" name="Straight Arrow Connector 288"/>
            <p:cNvCxnSpPr/>
            <p:nvPr/>
          </p:nvCxnSpPr>
          <p:spPr>
            <a:xfrm flipH="1">
              <a:off x="2253756" y="5791238"/>
              <a:ext cx="216172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90" name="Straight Arrow Connector 289"/>
            <p:cNvCxnSpPr/>
            <p:nvPr/>
          </p:nvCxnSpPr>
          <p:spPr>
            <a:xfrm>
              <a:off x="2897949" y="5791236"/>
              <a:ext cx="760925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91" name="Straight Arrow Connector 290"/>
            <p:cNvCxnSpPr/>
            <p:nvPr/>
          </p:nvCxnSpPr>
          <p:spPr>
            <a:xfrm flipH="1">
              <a:off x="2897948" y="5142721"/>
              <a:ext cx="760926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FDAE61"/>
              </a:solidFill>
              <a:prstDash val="solid"/>
              <a:tailEnd type="triangle" w="med" len="sm"/>
            </a:ln>
            <a:effectLst/>
          </p:spPr>
        </p:cxnSp>
        <p:cxnSp>
          <p:nvCxnSpPr>
            <p:cNvPr id="292" name="Straight Arrow Connector 291"/>
            <p:cNvCxnSpPr/>
            <p:nvPr/>
          </p:nvCxnSpPr>
          <p:spPr>
            <a:xfrm flipH="1">
              <a:off x="3869986" y="6007408"/>
              <a:ext cx="2899" cy="241157"/>
            </a:xfrm>
            <a:prstGeom prst="straightConnector1">
              <a:avLst/>
            </a:prstGeom>
            <a:noFill/>
            <a:ln w="38100" cap="flat" cmpd="sng" algn="ctr">
              <a:solidFill>
                <a:srgbClr val="D7191C"/>
              </a:solidFill>
              <a:prstDash val="solid"/>
              <a:tailEnd type="triangle" w="med" len="sm"/>
            </a:ln>
            <a:effectLst/>
          </p:spPr>
        </p:cxnSp>
        <p:grpSp>
          <p:nvGrpSpPr>
            <p:cNvPr id="293" name="Group 292"/>
            <p:cNvGrpSpPr/>
            <p:nvPr/>
          </p:nvGrpSpPr>
          <p:grpSpPr>
            <a:xfrm>
              <a:off x="3658859" y="6248565"/>
              <a:ext cx="428032" cy="432344"/>
              <a:chOff x="3964444" y="5040086"/>
              <a:chExt cx="301761" cy="304800"/>
            </a:xfrm>
          </p:grpSpPr>
          <p:sp>
            <p:nvSpPr>
              <p:cNvPr id="309" name="Oval 308"/>
              <p:cNvSpPr/>
              <p:nvPr/>
            </p:nvSpPr>
            <p:spPr>
              <a:xfrm>
                <a:off x="3964444" y="5040086"/>
                <a:ext cx="301761" cy="304800"/>
              </a:xfrm>
              <a:prstGeom prst="ellipse">
                <a:avLst/>
              </a:prstGeom>
              <a:solidFill>
                <a:srgbClr val="D7191C"/>
              </a:solidFill>
              <a:ln w="25400" cap="flat" cmpd="sng" algn="ctr">
                <a:solidFill>
                  <a:srgbClr val="D7191C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endParaRPr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060160" y="5083197"/>
                <a:ext cx="106231" cy="21698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000" kern="0" cap="small" spc="-50" dirty="0">
                    <a:solidFill>
                      <a:prstClr val="white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94" name="Oval 293"/>
            <p:cNvSpPr/>
            <p:nvPr/>
          </p:nvSpPr>
          <p:spPr>
            <a:xfrm>
              <a:off x="1825735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95" name="Oval 294"/>
            <p:cNvSpPr/>
            <p:nvPr/>
          </p:nvSpPr>
          <p:spPr>
            <a:xfrm>
              <a:off x="2469928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96" name="Oval 295"/>
            <p:cNvSpPr/>
            <p:nvPr/>
          </p:nvSpPr>
          <p:spPr>
            <a:xfrm>
              <a:off x="3658874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O</a:t>
              </a:r>
            </a:p>
          </p:txBody>
        </p:sp>
        <p:sp>
          <p:nvSpPr>
            <p:cNvPr id="297" name="Oval 296"/>
            <p:cNvSpPr/>
            <p:nvPr/>
          </p:nvSpPr>
          <p:spPr>
            <a:xfrm>
              <a:off x="1825735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A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98" name="Oval 297"/>
            <p:cNvSpPr/>
            <p:nvPr/>
          </p:nvSpPr>
          <p:spPr>
            <a:xfrm>
              <a:off x="2469928" y="4926549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B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299" name="Oval 298"/>
            <p:cNvSpPr/>
            <p:nvPr/>
          </p:nvSpPr>
          <p:spPr>
            <a:xfrm>
              <a:off x="3658874" y="5575064"/>
              <a:ext cx="428021" cy="432344"/>
            </a:xfrm>
            <a:prstGeom prst="ellipse">
              <a:avLst/>
            </a:prstGeom>
            <a:solidFill>
              <a:srgbClr val="FDAE61"/>
            </a:solidFill>
            <a:ln w="25400" cap="flat" cmpd="sng" algn="ctr">
              <a:solidFill>
                <a:srgbClr val="FDAE61"/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-5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"/>
                  <a:cs typeface="Arial" pitchFamily="34" charset="0"/>
                </a:rPr>
                <a:t>C</a:t>
              </a:r>
              <a:r>
                <a:rPr kumimoji="0" lang="en-US" sz="2000" b="0" i="0" u="none" strike="noStrike" kern="0" cap="none" spc="-50" normalizeH="0" baseline="-2500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" pitchFamily="18" charset="0"/>
                  <a:ea typeface=""/>
                  <a:cs typeface="Arial" pitchFamily="34" charset="0"/>
                </a:rPr>
                <a:t>I</a:t>
              </a: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2258363" y="576623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301" name="TextBox 300"/>
            <p:cNvSpPr txBox="1"/>
            <p:nvPr/>
          </p:nvSpPr>
          <p:spPr>
            <a:xfrm>
              <a:off x="1761308" y="5313145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435675" y="5324123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03" name="TextBox 302"/>
            <p:cNvSpPr txBox="1"/>
            <p:nvPr/>
          </p:nvSpPr>
          <p:spPr>
            <a:xfrm>
              <a:off x="3612458" y="5327764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3839930" y="5953991"/>
              <a:ext cx="2840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D5181B"/>
                  </a:solidFill>
                  <a:latin typeface="Arial" charset="0"/>
                  <a:ea typeface="Arial" charset="0"/>
                  <a:cs typeface="Arial" charset="0"/>
                </a:rPr>
                <a:t>0</a:t>
              </a:r>
            </a:p>
          </p:txBody>
        </p:sp>
        <p:sp>
          <p:nvSpPr>
            <p:cNvPr id="305" name="TextBox 304"/>
            <p:cNvSpPr txBox="1"/>
            <p:nvPr/>
          </p:nvSpPr>
          <p:spPr>
            <a:xfrm>
              <a:off x="2852938" y="580095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DAE61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  <a:endParaRPr lang="en-US" sz="1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grpSp>
          <p:nvGrpSpPr>
            <p:cNvPr id="306" name="Group 305"/>
            <p:cNvGrpSpPr/>
            <p:nvPr/>
          </p:nvGrpSpPr>
          <p:grpSpPr>
            <a:xfrm>
              <a:off x="3117010" y="5015944"/>
              <a:ext cx="320059" cy="921500"/>
              <a:chOff x="3117010" y="5015944"/>
              <a:chExt cx="320059" cy="921500"/>
            </a:xfrm>
          </p:grpSpPr>
          <p:sp>
            <p:nvSpPr>
              <p:cNvPr id="307" name="Rectangle 306"/>
              <p:cNvSpPr/>
              <p:nvPr/>
            </p:nvSpPr>
            <p:spPr>
              <a:xfrm>
                <a:off x="3117010" y="5015944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3117028" y="5705150"/>
                <a:ext cx="320041" cy="232294"/>
              </a:xfrm>
              <a:prstGeom prst="rect">
                <a:avLst/>
              </a:prstGeom>
              <a:solidFill>
                <a:srgbClr val="ABDDA4"/>
              </a:solidFill>
              <a:ln w="25400" cap="flat" cmpd="sng" algn="ctr">
                <a:solidFill>
                  <a:srgbClr val="ABDDA4"/>
                </a:solidFill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"/>
                    <a:cs typeface="Arial" panose="020B0604020202020204" pitchFamily="34" charset="0"/>
                  </a:rPr>
                  <a:t>FW</a:t>
                </a:r>
              </a:p>
            </p:txBody>
          </p:sp>
        </p:grpSp>
      </p:grpSp>
      <p:sp>
        <p:nvSpPr>
          <p:cNvPr id="157" name="Content Placeholder 2"/>
          <p:cNvSpPr txBox="1">
            <a:spLocks/>
          </p:cNvSpPr>
          <p:nvPr/>
        </p:nvSpPr>
        <p:spPr>
          <a:xfrm>
            <a:off x="1312707" y="1080921"/>
            <a:ext cx="6518585" cy="1089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smtClean="0"/>
              <a:t>Disallow conflicts in model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 smtClean="0"/>
              <a:t>Add constraints to enforce hierarchy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677863" y="5894785"/>
            <a:ext cx="17152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801331" y="5869982"/>
            <a:ext cx="17152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213981" y="3149156"/>
            <a:ext cx="17152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400" b="1" dirty="0">
                <a:solidFill>
                  <a:srgbClr val="FDAE6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65" name="Freeform 164"/>
          <p:cNvSpPr/>
          <p:nvPr/>
        </p:nvSpPr>
        <p:spPr>
          <a:xfrm>
            <a:off x="2022903" y="4704522"/>
            <a:ext cx="1918386" cy="1514859"/>
          </a:xfrm>
          <a:custGeom>
            <a:avLst/>
            <a:gdLst>
              <a:gd name="connsiteX0" fmla="*/ 0 w 2076893"/>
              <a:gd name="connsiteY0" fmla="*/ 0 h 1488558"/>
              <a:gd name="connsiteX1" fmla="*/ 56707 w 2076893"/>
              <a:gd name="connsiteY1" fmla="*/ 340242 h 1488558"/>
              <a:gd name="connsiteX2" fmla="*/ 212651 w 2076893"/>
              <a:gd name="connsiteY2" fmla="*/ 496186 h 1488558"/>
              <a:gd name="connsiteX3" fmla="*/ 517451 w 2076893"/>
              <a:gd name="connsiteY3" fmla="*/ 517452 h 1488558"/>
              <a:gd name="connsiteX4" fmla="*/ 673395 w 2076893"/>
              <a:gd name="connsiteY4" fmla="*/ 687572 h 1488558"/>
              <a:gd name="connsiteX5" fmla="*/ 687572 w 2076893"/>
              <a:gd name="connsiteY5" fmla="*/ 1027814 h 1488558"/>
              <a:gd name="connsiteX6" fmla="*/ 843516 w 2076893"/>
              <a:gd name="connsiteY6" fmla="*/ 1141228 h 1488558"/>
              <a:gd name="connsiteX7" fmla="*/ 1268818 w 2076893"/>
              <a:gd name="connsiteY7" fmla="*/ 1148317 h 1488558"/>
              <a:gd name="connsiteX8" fmla="*/ 1679944 w 2076893"/>
              <a:gd name="connsiteY8" fmla="*/ 1162493 h 1488558"/>
              <a:gd name="connsiteX9" fmla="*/ 2076893 w 2076893"/>
              <a:gd name="connsiteY9" fmla="*/ 1488558 h 148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6893" h="1488558">
                <a:moveTo>
                  <a:pt x="0" y="0"/>
                </a:moveTo>
                <a:cubicBezTo>
                  <a:pt x="10632" y="128772"/>
                  <a:pt x="21265" y="257544"/>
                  <a:pt x="56707" y="340242"/>
                </a:cubicBezTo>
                <a:cubicBezTo>
                  <a:pt x="92149" y="422940"/>
                  <a:pt x="135860" y="466651"/>
                  <a:pt x="212651" y="496186"/>
                </a:cubicBezTo>
                <a:cubicBezTo>
                  <a:pt x="289442" y="525721"/>
                  <a:pt x="440660" y="485554"/>
                  <a:pt x="517451" y="517452"/>
                </a:cubicBezTo>
                <a:cubicBezTo>
                  <a:pt x="594242" y="549350"/>
                  <a:pt x="645042" y="602512"/>
                  <a:pt x="673395" y="687572"/>
                </a:cubicBezTo>
                <a:cubicBezTo>
                  <a:pt x="701748" y="772632"/>
                  <a:pt x="659219" y="952205"/>
                  <a:pt x="687572" y="1027814"/>
                </a:cubicBezTo>
                <a:cubicBezTo>
                  <a:pt x="715925" y="1103423"/>
                  <a:pt x="746642" y="1121144"/>
                  <a:pt x="843516" y="1141228"/>
                </a:cubicBezTo>
                <a:cubicBezTo>
                  <a:pt x="940390" y="1161312"/>
                  <a:pt x="1268818" y="1148317"/>
                  <a:pt x="1268818" y="1148317"/>
                </a:cubicBezTo>
                <a:cubicBezTo>
                  <a:pt x="1408223" y="1151861"/>
                  <a:pt x="1545265" y="1105786"/>
                  <a:pt x="1679944" y="1162493"/>
                </a:cubicBezTo>
                <a:cubicBezTo>
                  <a:pt x="1814623" y="1219200"/>
                  <a:pt x="2076893" y="1488558"/>
                  <a:pt x="2076893" y="1488558"/>
                </a:cubicBez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80" y="1948549"/>
            <a:ext cx="784591" cy="78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73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17326 -0.3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63" y="-19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16997 -0.3986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6" grpId="0" animBg="1"/>
      <p:bldP spid="127" grpId="0" animBg="1"/>
      <p:bldP spid="196" grpId="0" animBg="1"/>
      <p:bldP spid="157" grpId="0" uiExpand="1" build="p"/>
      <p:bldP spid="159" grpId="0" animBg="1"/>
      <p:bldP spid="160" grpId="0" animBg="1"/>
      <p:bldP spid="162" grpId="0" animBg="1"/>
      <p:bldP spid="1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8442" y="1093304"/>
                <a:ext cx="8227116" cy="526304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Each edge addition/removal </a:t>
                </a:r>
                <a:br>
                  <a:rPr lang="en-US" dirty="0" smtClean="0">
                    <a:ea typeface="Cambria Math" charset="0"/>
                    <a:cs typeface="Cambria Math" charset="0"/>
                  </a:rPr>
                </a:br>
                <a:r>
                  <a:rPr lang="en-US" dirty="0" smtClean="0">
                    <a:ea typeface="Cambria Math" charset="0"/>
                    <a:cs typeface="Cambria Math" charset="0"/>
                  </a:rPr>
                  <a:t>requires a configuration change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Maximum satisfiability problem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Hard constraints: discussed earlier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Soft constraints:</a:t>
                </a:r>
                <a:r>
                  <a:rPr lang="en-US" dirty="0">
                    <a:ea typeface="Cambria Math" charset="0"/>
                    <a:cs typeface="Cambria Math" charset="0"/>
                  </a:rPr>
                  <a:t> e</a:t>
                </a:r>
                <a:r>
                  <a:rPr lang="en-US" dirty="0" smtClean="0">
                    <a:ea typeface="Cambria Math" charset="0"/>
                    <a:cs typeface="Cambria Math" charset="0"/>
                  </a:rPr>
                  <a:t>dge in original HARC </a:t>
                </a: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/>
                </a:r>
                <a:b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</a:br>
                <a:r>
                  <a:rPr lang="en-US" i="1" dirty="0" smtClean="0">
                    <a:latin typeface="Cambria Math" charset="0"/>
                    <a:ea typeface="Cambria Math" charset="0"/>
                    <a:cs typeface="Cambria Math" charset="0"/>
                  </a:rPr>
                  <a:t>	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⇒</m:t>
                    </m:r>
                  </m:oMath>
                </a14:m>
                <a:r>
                  <a:rPr lang="en-US" dirty="0" smtClean="0">
                    <a:ea typeface="Cambria Math" charset="0"/>
                    <a:cs typeface="Cambria Math" charset="0"/>
                  </a:rPr>
                  <a:t> edge in repaired HARC 						(and vice versa)</a:t>
                </a:r>
              </a:p>
              <a:p>
                <a:pPr lvl="1">
                  <a:lnSpc>
                    <a:spcPct val="100000"/>
                  </a:lnSpc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Objective: satisfy as many soft constraints as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8442" y="1093304"/>
                <a:ext cx="8227116" cy="5263047"/>
              </a:xfrm>
              <a:blipFill rotWithShape="0">
                <a:blip r:embed="rId3"/>
                <a:stretch>
                  <a:fillRect l="-1333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161818" y="3111369"/>
            <a:ext cx="4265660" cy="103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</a:t>
            </a:r>
            <a:r>
              <a:rPr lang="en-US" dirty="0" err="1" smtClean="0"/>
              <a:t>minimality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77153" y="1253012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±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153" y="1253012"/>
                <a:ext cx="482824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6046322" y="1058778"/>
            <a:ext cx="1271666" cy="637218"/>
            <a:chOff x="4969334" y="1247524"/>
            <a:chExt cx="1271666" cy="63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969334" y="1259196"/>
                  <a:ext cx="55278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334" y="1259196"/>
                  <a:ext cx="552780" cy="46166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681103" y="1247524"/>
                  <a:ext cx="5598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1103" y="1247524"/>
                  <a:ext cx="559897" cy="4616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Oval 8"/>
            <p:cNvSpPr/>
            <p:nvPr/>
          </p:nvSpPr>
          <p:spPr>
            <a:xfrm>
              <a:off x="5094564" y="1667931"/>
              <a:ext cx="216811" cy="216811"/>
            </a:xfrm>
            <a:prstGeom prst="ellipse">
              <a:avLst/>
            </a:prstGeom>
            <a:solidFill>
              <a:srgbClr val="FDAE61"/>
            </a:solidFill>
            <a:ln w="12700" cap="flat" cmpd="sng" algn="ctr">
              <a:solidFill>
                <a:srgbClr val="FDAE6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834220" y="1664174"/>
              <a:ext cx="216811" cy="216811"/>
            </a:xfrm>
            <a:prstGeom prst="ellipse">
              <a:avLst/>
            </a:prstGeom>
            <a:solidFill>
              <a:srgbClr val="FDAE61"/>
            </a:solidFill>
            <a:ln w="12700" cap="flat" cmpd="sng" algn="ctr">
              <a:solidFill>
                <a:srgbClr val="FDAE61"/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10" idx="2"/>
            <a:endCxn id="9" idx="6"/>
          </p:cNvCxnSpPr>
          <p:nvPr/>
        </p:nvCxnSpPr>
        <p:spPr>
          <a:xfrm flipH="1">
            <a:off x="6388363" y="1583834"/>
            <a:ext cx="522845" cy="3757"/>
          </a:xfrm>
          <a:prstGeom prst="straightConnector1">
            <a:avLst/>
          </a:prstGeom>
          <a:noFill/>
          <a:ln w="57150" cap="flat" cmpd="sng" algn="ctr">
            <a:solidFill>
              <a:srgbClr val="FDAE61"/>
            </a:solidFill>
            <a:prstDash val="solid"/>
            <a:headEnd type="none" w="med" len="med"/>
            <a:tailEnd type="none" w="med" len="med"/>
          </a:ln>
          <a:effectLst/>
        </p:spPr>
      </p:cxnSp>
      <p:sp>
        <p:nvSpPr>
          <p:cNvPr id="18" name="Right Arrow 17"/>
          <p:cNvSpPr/>
          <p:nvPr/>
        </p:nvSpPr>
        <p:spPr>
          <a:xfrm>
            <a:off x="7427477" y="1253012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877" y="1146810"/>
            <a:ext cx="657235" cy="65723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52486" y="2592729"/>
            <a:ext cx="2291787" cy="3935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  <p:bldP spid="15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96 real data center networks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 smtClean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endParaRPr lang="en-US" dirty="0"/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Synthetic fat tree </a:t>
            </a:r>
            <a:br>
              <a:rPr lang="en-US" dirty="0" smtClean="0"/>
            </a:br>
            <a:r>
              <a:rPr lang="en-US" dirty="0" smtClean="0"/>
              <a:t>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73902" y="2122921"/>
            <a:ext cx="1863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Median </a:t>
            </a:r>
            <a:r>
              <a:rPr lang="en-US" sz="2400" dirty="0"/>
              <a:t>= </a:t>
            </a:r>
            <a:r>
              <a:rPr lang="en-US" sz="2400" dirty="0" smtClean="0"/>
              <a:t>8</a:t>
            </a:r>
            <a:br>
              <a:rPr lang="en-US" sz="2400" dirty="0" smtClean="0"/>
            </a:br>
            <a:r>
              <a:rPr lang="en-US" sz="2400" dirty="0" smtClean="0"/>
              <a:t>Max </a:t>
            </a:r>
            <a:r>
              <a:rPr lang="en-US" sz="2400" dirty="0"/>
              <a:t>= 24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761718" y="1978124"/>
            <a:ext cx="1113498" cy="997480"/>
            <a:chOff x="914018" y="3875519"/>
            <a:chExt cx="1113498" cy="997480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243007" y="2122921"/>
            <a:ext cx="1301098" cy="754491"/>
            <a:chOff x="1550377" y="1711570"/>
            <a:chExt cx="1301098" cy="75449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0377" y="1711570"/>
              <a:ext cx="635651" cy="375138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741" y="2090923"/>
              <a:ext cx="635651" cy="375138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824" y="1720791"/>
              <a:ext cx="635651" cy="375138"/>
            </a:xfrm>
            <a:prstGeom prst="rect">
              <a:avLst/>
            </a:prstGeom>
          </p:spPr>
        </p:pic>
      </p:grpSp>
      <p:sp>
        <p:nvSpPr>
          <p:cNvPr id="63" name="Rectangle 62"/>
          <p:cNvSpPr/>
          <p:nvPr/>
        </p:nvSpPr>
        <p:spPr>
          <a:xfrm>
            <a:off x="5891676" y="2037923"/>
            <a:ext cx="1863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Median </a:t>
            </a:r>
            <a:r>
              <a:rPr lang="en-US" sz="2400" dirty="0"/>
              <a:t>= </a:t>
            </a:r>
            <a:r>
              <a:rPr lang="en-US" sz="2400" dirty="0" smtClean="0"/>
              <a:t>1K</a:t>
            </a:r>
            <a:br>
              <a:rPr lang="en-US" sz="2400" dirty="0" smtClean="0"/>
            </a:br>
            <a:r>
              <a:rPr lang="en-US" sz="2400" dirty="0" smtClean="0"/>
              <a:t>Max </a:t>
            </a:r>
            <a:r>
              <a:rPr lang="en-US" sz="2400" dirty="0"/>
              <a:t>= </a:t>
            </a:r>
            <a:r>
              <a:rPr lang="en-US" sz="2400" dirty="0" smtClean="0"/>
              <a:t>82K</a:t>
            </a:r>
            <a:endParaRPr lang="en-US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5705439" y="1530094"/>
            <a:ext cx="114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Policies</a:t>
            </a:r>
            <a:endParaRPr lang="en-US" sz="24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1908454" y="1530094"/>
            <a:ext cx="1170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Routers</a:t>
            </a:r>
            <a:endParaRPr lang="en-US" sz="2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" t="6452" r="12236" b="13425"/>
          <a:stretch/>
        </p:blipFill>
        <p:spPr>
          <a:xfrm>
            <a:off x="3829657" y="4755557"/>
            <a:ext cx="4091117" cy="17533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27086" y="4584033"/>
            <a:ext cx="8021280" cy="2106857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503946" y="3295727"/>
            <a:ext cx="31258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wn Arrow 11"/>
          <p:cNvSpPr/>
          <p:nvPr/>
        </p:nvSpPr>
        <p:spPr>
          <a:xfrm>
            <a:off x="2125625" y="3299549"/>
            <a:ext cx="267533" cy="3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3481605" y="3300862"/>
            <a:ext cx="267533" cy="320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399964" y="3735858"/>
            <a:ext cx="670661" cy="600784"/>
            <a:chOff x="914018" y="3875519"/>
            <a:chExt cx="1113498" cy="997480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881644" y="3724351"/>
            <a:ext cx="739726" cy="624299"/>
            <a:chOff x="454996" y="2576417"/>
            <a:chExt cx="1095923" cy="924915"/>
          </a:xfrm>
        </p:grpSpPr>
        <p:pic>
          <p:nvPicPr>
            <p:cNvPr id="29" name="Content Placeholder 4" descr="format-justify-fill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30" name="Content Placeholder 4" descr="format-justify-fill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31" name="Content Placeholder 4" descr="format-justify-fill-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892" y="3137452"/>
              <a:ext cx="444027" cy="363880"/>
            </a:xfrm>
            <a:prstGeom prst="rect">
              <a:avLst/>
            </a:prstGeom>
          </p:spPr>
        </p:pic>
      </p:grpSp>
      <p:sp>
        <p:nvSpPr>
          <p:cNvPr id="33" name="Rectangle 32"/>
          <p:cNvSpPr/>
          <p:nvPr/>
        </p:nvSpPr>
        <p:spPr>
          <a:xfrm>
            <a:off x="4706177" y="3387226"/>
            <a:ext cx="36391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Repair older configurations </a:t>
            </a:r>
            <a:br>
              <a:rPr lang="en-US" sz="2400" dirty="0" smtClean="0"/>
            </a:br>
            <a:r>
              <a:rPr lang="en-US" sz="2400" dirty="0" smtClean="0"/>
              <a:t>to satisfy newer policies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458440" y="3003935"/>
            <a:ext cx="1473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Two</a:t>
            </a:r>
            <a:br>
              <a:rPr lang="en-US" sz="2400" b="1" smtClean="0"/>
            </a:br>
            <a:r>
              <a:rPr lang="en-US" sz="2400" b="1" smtClean="0"/>
              <a:t>snapshots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398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63" grpId="0"/>
      <p:bldP spid="81" grpId="0"/>
      <p:bldP spid="83" grpId="0"/>
      <p:bldP spid="11" grpId="0" animBg="1"/>
      <p:bldP spid="12" grpId="0" animBg="1"/>
      <p:bldP spid="22" grpId="0" animBg="1"/>
      <p:bldP spid="33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1" y="1245957"/>
            <a:ext cx="8152004" cy="405817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9" y="1253965"/>
            <a:ext cx="8180708" cy="4065304"/>
          </a:xfr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61" y="1253965"/>
            <a:ext cx="8152004" cy="4065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332620" y="5419279"/>
            <a:ext cx="4478761" cy="11003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86% repaired in &lt; 1 minute</a:t>
            </a:r>
            <a:br>
              <a:rPr lang="en-US" sz="2800" b="1" dirty="0" smtClean="0"/>
            </a:br>
            <a:r>
              <a:rPr lang="en-US" sz="2800" b="1" dirty="0" smtClean="0"/>
              <a:t>99% repaired in &lt; 1 hour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51676" y="142718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smtClean="0"/>
              <a:t>8 hours</a:t>
            </a:r>
            <a:endParaRPr lang="en-US" sz="2000" i="1"/>
          </a:p>
        </p:txBody>
      </p:sp>
      <p:sp>
        <p:nvSpPr>
          <p:cNvPr id="9" name="TextBox 8"/>
          <p:cNvSpPr txBox="1"/>
          <p:nvPr/>
        </p:nvSpPr>
        <p:spPr>
          <a:xfrm>
            <a:off x="3467511" y="3727386"/>
            <a:ext cx="39683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n-US"/>
              <a:t>72% repaired in &lt; 8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92254" y="4039001"/>
                <a:ext cx="52712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rgbClr val="C00000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dirty="0" smtClean="0"/>
                  <a:t>2 orders of magnitude reduction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254" y="4039001"/>
                <a:ext cx="5271250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1765" r="-1734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337421" y="1888976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1</a:t>
            </a:r>
            <a:r>
              <a:rPr lang="en-US" sz="2000" i="1" dirty="0" smtClean="0"/>
              <a:t> hour</a:t>
            </a:r>
            <a:endParaRPr lang="en-US" sz="2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12868" y="2768519"/>
            <a:ext cx="1103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/>
              <a:t>1</a:t>
            </a:r>
            <a:r>
              <a:rPr lang="en-US" sz="2000" i="1" smtClean="0"/>
              <a:t> minute</a:t>
            </a:r>
            <a:endParaRPr lang="en-US" sz="2000" i="1"/>
          </a:p>
        </p:txBody>
      </p:sp>
      <p:sp>
        <p:nvSpPr>
          <p:cNvPr id="13" name="Down Arrow 12"/>
          <p:cNvSpPr/>
          <p:nvPr/>
        </p:nvSpPr>
        <p:spPr>
          <a:xfrm>
            <a:off x="3573798" y="2690304"/>
            <a:ext cx="381965" cy="51409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04944" y="3566726"/>
                <a:ext cx="22637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algn="ctr">
                  <a:defRPr sz="2800" b="1">
                    <a:solidFill>
                      <a:srgbClr val="C00000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𝑷𝒂𝒓𝒂𝒍𝒍𝒆𝒍𝒊𝒛𝒆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44" y="3566726"/>
                <a:ext cx="2263761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02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9" grpId="0"/>
      <p:bldP spid="9" grpId="1"/>
      <p:bldP spid="10" grpId="1"/>
      <p:bldP spid="11" grpId="1"/>
      <p:bldP spid="12" grpId="1"/>
      <p:bldP spid="13" grpId="0" animBg="1"/>
      <p:bldP spid="13" grpId="1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CPR vs hand-written repairs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723" y="1409560"/>
            <a:ext cx="3614417" cy="3657600"/>
          </a:xfrm>
          <a:prstGeom prst="rect">
            <a:avLst/>
          </a:prstGeom>
        </p:spPr>
      </p:pic>
      <p:sp>
        <p:nvSpPr>
          <p:cNvPr id="10" name="Right Triangle 9"/>
          <p:cNvSpPr/>
          <p:nvPr/>
        </p:nvSpPr>
        <p:spPr>
          <a:xfrm flipH="1">
            <a:off x="3489760" y="1515147"/>
            <a:ext cx="2825782" cy="2825782"/>
          </a:xfrm>
          <a:prstGeom prst="rtTriangle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417881" y="4061308"/>
            <a:ext cx="24060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CPR changes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same or fewer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lines in 79% 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of networks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14" name="Curved Connector 13"/>
          <p:cNvCxnSpPr>
            <a:stCxn id="12" idx="0"/>
            <a:endCxn id="10" idx="1"/>
          </p:cNvCxnSpPr>
          <p:nvPr/>
        </p:nvCxnSpPr>
        <p:spPr>
          <a:xfrm rot="16200000" flipV="1">
            <a:off x="6401588" y="2841992"/>
            <a:ext cx="1133270" cy="1305361"/>
          </a:xfrm>
          <a:prstGeom prst="curved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Triangle 17"/>
          <p:cNvSpPr/>
          <p:nvPr/>
        </p:nvSpPr>
        <p:spPr>
          <a:xfrm flipV="1">
            <a:off x="3480019" y="1515147"/>
            <a:ext cx="2825782" cy="2825782"/>
          </a:xfrm>
          <a:prstGeom prst="rtTriangle">
            <a:avLst/>
          </a:prstGeom>
          <a:solidFill>
            <a:srgbClr val="FFFF00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90665" y="4061308"/>
            <a:ext cx="25119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Overlapping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filtering rules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are condensed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in hand-written</a:t>
            </a:r>
            <a:br>
              <a:rPr lang="en-US" sz="2800" b="1" dirty="0" smtClean="0">
                <a:solidFill>
                  <a:srgbClr val="C00000"/>
                </a:solidFill>
              </a:rPr>
            </a:br>
            <a:r>
              <a:rPr lang="en-US" sz="2800" b="1" dirty="0" smtClean="0">
                <a:solidFill>
                  <a:srgbClr val="C00000"/>
                </a:solidFill>
              </a:rPr>
              <a:t>repairs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cxnSp>
        <p:nvCxnSpPr>
          <p:cNvPr id="21" name="Curved Connector 20"/>
          <p:cNvCxnSpPr>
            <a:stCxn id="20" idx="0"/>
            <a:endCxn id="18" idx="1"/>
          </p:cNvCxnSpPr>
          <p:nvPr/>
        </p:nvCxnSpPr>
        <p:spPr>
          <a:xfrm rot="5400000" flipH="1" flipV="1">
            <a:off x="1896699" y="2477989"/>
            <a:ext cx="1133270" cy="2033369"/>
          </a:xfrm>
          <a:prstGeom prst="curvedConnector2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43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2" animBg="1"/>
      <p:bldP spid="12" grpId="0"/>
      <p:bldP spid="18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H="1">
            <a:off x="3309458" y="4885278"/>
            <a:ext cx="3944621" cy="816209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72847" y="4904653"/>
            <a:ext cx="3944621" cy="816209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plane == heart of the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67838" y="1460420"/>
            <a:ext cx="1780601" cy="1206136"/>
            <a:chOff x="6067838" y="1460420"/>
            <a:chExt cx="1780601" cy="1206136"/>
          </a:xfrm>
        </p:grpSpPr>
        <p:sp>
          <p:nvSpPr>
            <p:cNvPr id="6" name="TextBox 5"/>
            <p:cNvSpPr txBox="1"/>
            <p:nvPr/>
          </p:nvSpPr>
          <p:spPr>
            <a:xfrm>
              <a:off x="6659719" y="1835559"/>
              <a:ext cx="11887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C00000"/>
                  </a:solidFill>
                </a:rPr>
                <a:t>Control </a:t>
              </a:r>
              <a:br>
                <a:rPr lang="en-US" sz="2400" b="1" dirty="0" smtClean="0">
                  <a:solidFill>
                    <a:srgbClr val="C00000"/>
                  </a:solidFill>
                </a:rPr>
              </a:br>
              <a:r>
                <a:rPr lang="en-US" sz="2400" b="1" dirty="0" smtClean="0">
                  <a:solidFill>
                    <a:srgbClr val="C00000"/>
                  </a:solidFill>
                </a:rPr>
                <a:t>plane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8" name="Curved Connector 7"/>
            <p:cNvCxnSpPr/>
            <p:nvPr/>
          </p:nvCxnSpPr>
          <p:spPr>
            <a:xfrm rot="16200000" flipV="1">
              <a:off x="6342158" y="1186100"/>
              <a:ext cx="457200" cy="1005840"/>
            </a:xfrm>
            <a:prstGeom prst="curvedConnector2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4" y="5587807"/>
            <a:ext cx="779091" cy="459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23" y="5587807"/>
            <a:ext cx="779091" cy="459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36" y="4539888"/>
            <a:ext cx="779091" cy="459792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2"/>
            <a:endCxn id="15" idx="1"/>
          </p:cNvCxnSpPr>
          <p:nvPr/>
        </p:nvCxnSpPr>
        <p:spPr>
          <a:xfrm>
            <a:off x="1741499" y="4999680"/>
            <a:ext cx="1095485" cy="81802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4" idx="3"/>
            <a:endCxn id="17" idx="1"/>
          </p:cNvCxnSpPr>
          <p:nvPr/>
        </p:nvCxnSpPr>
        <p:spPr>
          <a:xfrm>
            <a:off x="4949361" y="4503212"/>
            <a:ext cx="2062675" cy="266572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16" idx="1"/>
          </p:cNvCxnSpPr>
          <p:nvPr/>
        </p:nvCxnSpPr>
        <p:spPr>
          <a:xfrm>
            <a:off x="3616075" y="5817703"/>
            <a:ext cx="1911848" cy="0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3"/>
            <a:endCxn id="17" idx="2"/>
          </p:cNvCxnSpPr>
          <p:nvPr/>
        </p:nvCxnSpPr>
        <p:spPr>
          <a:xfrm flipV="1">
            <a:off x="6307014" y="4999680"/>
            <a:ext cx="1094568" cy="81802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70" y="4273316"/>
            <a:ext cx="779091" cy="459792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14" idx="3"/>
            <a:endCxn id="34" idx="1"/>
          </p:cNvCxnSpPr>
          <p:nvPr/>
        </p:nvCxnSpPr>
        <p:spPr>
          <a:xfrm flipV="1">
            <a:off x="2131044" y="4503212"/>
            <a:ext cx="2039226" cy="266572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3" y="4539888"/>
            <a:ext cx="779091" cy="459792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741499" y="4273316"/>
            <a:ext cx="5660083" cy="1314491"/>
            <a:chOff x="1741499" y="4273316"/>
            <a:chExt cx="5660083" cy="1314491"/>
          </a:xfrm>
        </p:grpSpPr>
        <p:cxnSp>
          <p:nvCxnSpPr>
            <p:cNvPr id="10" name="Straight Connector 9"/>
            <p:cNvCxnSpPr>
              <a:stCxn id="14" idx="0"/>
              <a:endCxn id="34" idx="0"/>
            </p:cNvCxnSpPr>
            <p:nvPr/>
          </p:nvCxnSpPr>
          <p:spPr>
            <a:xfrm flipV="1">
              <a:off x="1741499" y="4273316"/>
              <a:ext cx="2818317" cy="266572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0"/>
              <a:endCxn id="15" idx="0"/>
            </p:cNvCxnSpPr>
            <p:nvPr/>
          </p:nvCxnSpPr>
          <p:spPr>
            <a:xfrm>
              <a:off x="1741499" y="4539888"/>
              <a:ext cx="1485031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0"/>
              <a:endCxn id="16" idx="0"/>
            </p:cNvCxnSpPr>
            <p:nvPr/>
          </p:nvCxnSpPr>
          <p:spPr>
            <a:xfrm>
              <a:off x="1741499" y="4539888"/>
              <a:ext cx="4175970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0"/>
              <a:endCxn id="16" idx="0"/>
            </p:cNvCxnSpPr>
            <p:nvPr/>
          </p:nvCxnSpPr>
          <p:spPr>
            <a:xfrm>
              <a:off x="3226530" y="5587807"/>
              <a:ext cx="2690939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7" idx="0"/>
              <a:endCxn id="34" idx="0"/>
            </p:cNvCxnSpPr>
            <p:nvPr/>
          </p:nvCxnSpPr>
          <p:spPr>
            <a:xfrm flipH="1" flipV="1">
              <a:off x="4559816" y="4273316"/>
              <a:ext cx="2841766" cy="266572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7" idx="0"/>
              <a:endCxn id="16" idx="0"/>
            </p:cNvCxnSpPr>
            <p:nvPr/>
          </p:nvCxnSpPr>
          <p:spPr>
            <a:xfrm flipH="1">
              <a:off x="5917469" y="4539888"/>
              <a:ext cx="1484113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7" idx="0"/>
              <a:endCxn id="15" idx="0"/>
            </p:cNvCxnSpPr>
            <p:nvPr/>
          </p:nvCxnSpPr>
          <p:spPr>
            <a:xfrm flipH="1">
              <a:off x="3226530" y="4539888"/>
              <a:ext cx="4175052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2949643" y="2358898"/>
            <a:ext cx="553772" cy="492034"/>
          </a:xfrm>
          <a:prstGeom prst="rect">
            <a:avLst/>
          </a:prstGeom>
        </p:spPr>
      </p:pic>
      <p:pic>
        <p:nvPicPr>
          <p:cNvPr id="27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3624608" y="3130828"/>
            <a:ext cx="553772" cy="492034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4319243" y="3665066"/>
            <a:ext cx="553772" cy="492034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5061497" y="3083187"/>
            <a:ext cx="553772" cy="492034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5690561" y="2295985"/>
            <a:ext cx="553772" cy="492034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2836984" y="1093305"/>
            <a:ext cx="3470030" cy="308317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6" y="3898158"/>
            <a:ext cx="808582" cy="5566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7203" y="3898158"/>
            <a:ext cx="808582" cy="556633"/>
          </a:xfrm>
          <a:prstGeom prst="rect">
            <a:avLst/>
          </a:prstGeom>
        </p:spPr>
      </p:pic>
      <p:cxnSp>
        <p:nvCxnSpPr>
          <p:cNvPr id="38" name="Straight Connector 37"/>
          <p:cNvCxnSpPr>
            <a:stCxn id="9" idx="2"/>
            <a:endCxn id="14" idx="1"/>
          </p:cNvCxnSpPr>
          <p:nvPr/>
        </p:nvCxnSpPr>
        <p:spPr>
          <a:xfrm>
            <a:off x="863847" y="4454791"/>
            <a:ext cx="488106" cy="31499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2"/>
            <a:endCxn id="17" idx="3"/>
          </p:cNvCxnSpPr>
          <p:nvPr/>
        </p:nvCxnSpPr>
        <p:spPr>
          <a:xfrm flipH="1">
            <a:off x="7791127" y="4454791"/>
            <a:ext cx="540367" cy="31499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926123" y="4407717"/>
            <a:ext cx="7373815" cy="328656"/>
          </a:xfrm>
          <a:custGeom>
            <a:avLst/>
            <a:gdLst>
              <a:gd name="connsiteX0" fmla="*/ 0 w 7373815"/>
              <a:gd name="connsiteY0" fmla="*/ 58775 h 328656"/>
              <a:gd name="connsiteX1" fmla="*/ 844062 w 7373815"/>
              <a:gd name="connsiteY1" fmla="*/ 281514 h 328656"/>
              <a:gd name="connsiteX2" fmla="*/ 3669323 w 7373815"/>
              <a:gd name="connsiteY2" fmla="*/ 160 h 328656"/>
              <a:gd name="connsiteX3" fmla="*/ 6459415 w 7373815"/>
              <a:gd name="connsiteY3" fmla="*/ 328406 h 328656"/>
              <a:gd name="connsiteX4" fmla="*/ 7373815 w 7373815"/>
              <a:gd name="connsiteY4" fmla="*/ 58775 h 32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3815" h="328656">
                <a:moveTo>
                  <a:pt x="0" y="58775"/>
                </a:moveTo>
                <a:cubicBezTo>
                  <a:pt x="116254" y="175029"/>
                  <a:pt x="232508" y="291283"/>
                  <a:pt x="844062" y="281514"/>
                </a:cubicBezTo>
                <a:cubicBezTo>
                  <a:pt x="1455616" y="271745"/>
                  <a:pt x="2733431" y="-7655"/>
                  <a:pt x="3669323" y="160"/>
                </a:cubicBezTo>
                <a:cubicBezTo>
                  <a:pt x="4605215" y="7975"/>
                  <a:pt x="5842000" y="318637"/>
                  <a:pt x="6459415" y="328406"/>
                </a:cubicBezTo>
                <a:cubicBezTo>
                  <a:pt x="7076830" y="338175"/>
                  <a:pt x="7373815" y="58775"/>
                  <a:pt x="7373815" y="58775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1494" y="3779579"/>
            <a:ext cx="752074" cy="103410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56" y="3652988"/>
            <a:ext cx="711305" cy="132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1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11111E-6 L -0.16702 0.275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1375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-0.07309 0.322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1611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00451 0.0608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303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0.06615 0.332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1662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0.16164 0.286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430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42" y="1093305"/>
            <a:ext cx="8227115" cy="526304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 smtClean="0"/>
              <a:t>Automatically repair configurations </a:t>
            </a:r>
            <a:br>
              <a:rPr lang="en-US" dirty="0" smtClean="0"/>
            </a:br>
            <a:r>
              <a:rPr lang="en-US" dirty="0" smtClean="0"/>
              <a:t>for distributed control planes</a:t>
            </a:r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 smtClean="0"/>
              <a:t>Formulate a </a:t>
            </a:r>
            <a:r>
              <a:rPr lang="en-US" dirty="0" smtClean="0"/>
              <a:t>maximum satisfiability </a:t>
            </a:r>
            <a:br>
              <a:rPr lang="en-US" dirty="0" smtClean="0"/>
            </a:br>
            <a:r>
              <a:rPr lang="en-US" dirty="0" smtClean="0"/>
              <a:t>problem </a:t>
            </a:r>
            <a:r>
              <a:rPr lang="en-US" dirty="0" smtClean="0"/>
              <a:t>based on </a:t>
            </a:r>
            <a:r>
              <a:rPr lang="en-US" dirty="0" smtClean="0"/>
              <a:t>hierarchical ARC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2200"/>
              </a:spcBef>
            </a:pPr>
            <a:r>
              <a:rPr lang="en-US" dirty="0" smtClean="0"/>
              <a:t>Compute repairs for small data centers in &lt; 1 </a:t>
            </a:r>
            <a:r>
              <a:rPr lang="en-US" dirty="0" smtClean="0"/>
              <a:t>hour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756888" y="4949599"/>
            <a:ext cx="6923315" cy="105954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Try It</a:t>
            </a:r>
            <a:r>
              <a:rPr lang="en-US" sz="2800" b="1" dirty="0" smtClean="0"/>
              <a:t>!		</a:t>
            </a:r>
            <a:endParaRPr lang="en-US" sz="2800" b="1" dirty="0" smtClean="0"/>
          </a:p>
          <a:p>
            <a:pPr algn="ctr"/>
            <a:r>
              <a:rPr lang="en-US" sz="2400" u="sng" dirty="0" smtClean="0"/>
              <a:t>http://</a:t>
            </a:r>
            <a:r>
              <a:rPr lang="en-US" sz="2400" u="sng" dirty="0" err="1" smtClean="0"/>
              <a:t>aaron.gember-jacobson.com</a:t>
            </a:r>
            <a:r>
              <a:rPr lang="en-US" sz="2400" u="sng" dirty="0" smtClean="0"/>
              <a:t>/go/</a:t>
            </a:r>
            <a:r>
              <a:rPr lang="en-US" sz="2400" u="sng" dirty="0" err="1" smtClean="0"/>
              <a:t>cpr</a:t>
            </a:r>
            <a:r>
              <a:rPr lang="en-US" sz="2400" dirty="0" smtClean="0"/>
              <a:t>		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143"/>
          <a:stretch/>
        </p:blipFill>
        <p:spPr>
          <a:xfrm>
            <a:off x="6490254" y="1263582"/>
            <a:ext cx="1780673" cy="178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2" t="6493" r="7921" b="5008"/>
          <a:stretch/>
        </p:blipFill>
        <p:spPr>
          <a:xfrm>
            <a:off x="6490254" y="4631377"/>
            <a:ext cx="1662546" cy="172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C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284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Dataset: real data center policies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8" y="1537775"/>
            <a:ext cx="8226425" cy="437458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98380" y="2951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3442" y="2037144"/>
            <a:ext cx="140884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/>
              <a:t>S</a:t>
            </a:r>
            <a:r>
              <a:rPr lang="en-US" sz="2000" dirty="0" smtClean="0"/>
              <a:t> ⇨ </a:t>
            </a:r>
            <a:r>
              <a:rPr lang="en-US" sz="2000" i="1" dirty="0"/>
              <a:t>T</a:t>
            </a:r>
            <a:r>
              <a:rPr lang="en-US" sz="2000" dirty="0" smtClean="0"/>
              <a:t> blocked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83442" y="2292540"/>
            <a:ext cx="406008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i="1" dirty="0"/>
              <a:t>S</a:t>
            </a:r>
            <a:r>
              <a:rPr lang="en-US" sz="2000" dirty="0" smtClean="0"/>
              <a:t> ⇨ </a:t>
            </a:r>
            <a:r>
              <a:rPr lang="en-US" sz="2000" i="1" dirty="0"/>
              <a:t>T</a:t>
            </a:r>
            <a:r>
              <a:rPr lang="en-US" sz="2000" dirty="0" smtClean="0"/>
              <a:t> reachable under single link failure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2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Evaluation: scalability (fat trees)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087" y="1767447"/>
            <a:ext cx="3889470" cy="38606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04" y="1782815"/>
            <a:ext cx="3815791" cy="382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0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56" y="3898158"/>
            <a:ext cx="808582" cy="556633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>
            <a:off x="3309458" y="4885278"/>
            <a:ext cx="3944621" cy="816209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72847" y="4904653"/>
            <a:ext cx="3944621" cy="816209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556" y="365127"/>
            <a:ext cx="8276229" cy="728178"/>
          </a:xfrm>
        </p:spPr>
        <p:txBody>
          <a:bodyPr>
            <a:normAutofit/>
          </a:bodyPr>
          <a:lstStyle/>
          <a:p>
            <a:r>
              <a:rPr lang="en-US" dirty="0" smtClean="0"/>
              <a:t>Configuring the control 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3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84" y="5587807"/>
            <a:ext cx="779091" cy="4597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23" y="5587807"/>
            <a:ext cx="779091" cy="4597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036" y="4539888"/>
            <a:ext cx="779091" cy="459792"/>
          </a:xfrm>
          <a:prstGeom prst="rect">
            <a:avLst/>
          </a:prstGeom>
        </p:spPr>
      </p:pic>
      <p:cxnSp>
        <p:nvCxnSpPr>
          <p:cNvPr id="19" name="Straight Connector 18"/>
          <p:cNvCxnSpPr>
            <a:stCxn id="14" idx="2"/>
            <a:endCxn id="15" idx="1"/>
          </p:cNvCxnSpPr>
          <p:nvPr/>
        </p:nvCxnSpPr>
        <p:spPr>
          <a:xfrm>
            <a:off x="1741499" y="4999680"/>
            <a:ext cx="1095485" cy="81802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4" idx="3"/>
            <a:endCxn id="17" idx="1"/>
          </p:cNvCxnSpPr>
          <p:nvPr/>
        </p:nvCxnSpPr>
        <p:spPr>
          <a:xfrm>
            <a:off x="4949361" y="4503212"/>
            <a:ext cx="2062675" cy="266572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5" idx="3"/>
            <a:endCxn id="16" idx="1"/>
          </p:cNvCxnSpPr>
          <p:nvPr/>
        </p:nvCxnSpPr>
        <p:spPr>
          <a:xfrm>
            <a:off x="3616075" y="5817703"/>
            <a:ext cx="1911848" cy="0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6" idx="3"/>
            <a:endCxn id="17" idx="2"/>
          </p:cNvCxnSpPr>
          <p:nvPr/>
        </p:nvCxnSpPr>
        <p:spPr>
          <a:xfrm flipV="1">
            <a:off x="6307014" y="4999680"/>
            <a:ext cx="1094568" cy="81802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70" y="4273316"/>
            <a:ext cx="779091" cy="459792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14" idx="3"/>
            <a:endCxn id="34" idx="1"/>
          </p:cNvCxnSpPr>
          <p:nvPr/>
        </p:nvCxnSpPr>
        <p:spPr>
          <a:xfrm flipV="1">
            <a:off x="2131044" y="4503212"/>
            <a:ext cx="2039226" cy="266572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53" y="4539888"/>
            <a:ext cx="779091" cy="459792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741499" y="4273316"/>
            <a:ext cx="5660083" cy="1314491"/>
            <a:chOff x="1741499" y="4273316"/>
            <a:chExt cx="5660083" cy="1314491"/>
          </a:xfrm>
        </p:grpSpPr>
        <p:cxnSp>
          <p:nvCxnSpPr>
            <p:cNvPr id="10" name="Straight Connector 9"/>
            <p:cNvCxnSpPr>
              <a:stCxn id="14" idx="0"/>
              <a:endCxn id="34" idx="0"/>
            </p:cNvCxnSpPr>
            <p:nvPr/>
          </p:nvCxnSpPr>
          <p:spPr>
            <a:xfrm flipV="1">
              <a:off x="1741499" y="4273316"/>
              <a:ext cx="2818317" cy="266572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4" idx="0"/>
              <a:endCxn id="15" idx="0"/>
            </p:cNvCxnSpPr>
            <p:nvPr/>
          </p:nvCxnSpPr>
          <p:spPr>
            <a:xfrm>
              <a:off x="1741499" y="4539888"/>
              <a:ext cx="1485031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0"/>
              <a:endCxn id="16" idx="0"/>
            </p:cNvCxnSpPr>
            <p:nvPr/>
          </p:nvCxnSpPr>
          <p:spPr>
            <a:xfrm>
              <a:off x="1741499" y="4539888"/>
              <a:ext cx="4175970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5" idx="0"/>
              <a:endCxn id="16" idx="0"/>
            </p:cNvCxnSpPr>
            <p:nvPr/>
          </p:nvCxnSpPr>
          <p:spPr>
            <a:xfrm>
              <a:off x="3226530" y="5587807"/>
              <a:ext cx="2690939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7" idx="0"/>
              <a:endCxn id="34" idx="0"/>
            </p:cNvCxnSpPr>
            <p:nvPr/>
          </p:nvCxnSpPr>
          <p:spPr>
            <a:xfrm flipH="1" flipV="1">
              <a:off x="4559816" y="4273316"/>
              <a:ext cx="2841766" cy="266572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17" idx="0"/>
              <a:endCxn id="16" idx="0"/>
            </p:cNvCxnSpPr>
            <p:nvPr/>
          </p:nvCxnSpPr>
          <p:spPr>
            <a:xfrm flipH="1">
              <a:off x="5917469" y="4539888"/>
              <a:ext cx="1484113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17" idx="0"/>
              <a:endCxn id="15" idx="0"/>
            </p:cNvCxnSpPr>
            <p:nvPr/>
          </p:nvCxnSpPr>
          <p:spPr>
            <a:xfrm flipH="1">
              <a:off x="3226530" y="4539888"/>
              <a:ext cx="4175052" cy="1047919"/>
            </a:xfrm>
            <a:prstGeom prst="line">
              <a:avLst/>
            </a:prstGeom>
            <a:ln w="38100">
              <a:solidFill>
                <a:schemeClr val="accent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1412902" y="4253774"/>
            <a:ext cx="553772" cy="492034"/>
          </a:xfrm>
          <a:prstGeom prst="rect">
            <a:avLst/>
          </a:prstGeom>
        </p:spPr>
      </p:pic>
      <p:pic>
        <p:nvPicPr>
          <p:cNvPr id="27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2956096" y="5340185"/>
            <a:ext cx="553772" cy="492034"/>
          </a:xfrm>
          <a:prstGeom prst="rect">
            <a:avLst/>
          </a:prstGeom>
        </p:spPr>
      </p:pic>
      <p:pic>
        <p:nvPicPr>
          <p:cNvPr id="28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4282413" y="4084469"/>
            <a:ext cx="553772" cy="492034"/>
          </a:xfrm>
          <a:prstGeom prst="rect">
            <a:avLst/>
          </a:prstGeom>
        </p:spPr>
      </p:pic>
      <p:pic>
        <p:nvPicPr>
          <p:cNvPr id="30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5670314" y="5357911"/>
            <a:ext cx="553772" cy="492034"/>
          </a:xfrm>
          <a:prstGeom prst="rect">
            <a:avLst/>
          </a:prstGeom>
        </p:spPr>
      </p:pic>
      <p:pic>
        <p:nvPicPr>
          <p:cNvPr id="31" name="Content Placeholder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8" t="12890" r="11795" b="8877"/>
          <a:stretch/>
        </p:blipFill>
        <p:spPr>
          <a:xfrm>
            <a:off x="7163286" y="4264328"/>
            <a:ext cx="553772" cy="4920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27203" y="3898158"/>
            <a:ext cx="808582" cy="556633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>
            <a:off x="863847" y="4454791"/>
            <a:ext cx="488106" cy="31499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7791127" y="4454791"/>
            <a:ext cx="540367" cy="314993"/>
          </a:xfrm>
          <a:prstGeom prst="line">
            <a:avLst/>
          </a:prstGeom>
          <a:ln w="38100">
            <a:solidFill>
              <a:srgbClr val="03B4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ular Callout 2"/>
          <p:cNvSpPr/>
          <p:nvPr/>
        </p:nvSpPr>
        <p:spPr>
          <a:xfrm>
            <a:off x="1167097" y="2033461"/>
            <a:ext cx="2405354" cy="1332409"/>
          </a:xfrm>
          <a:prstGeom prst="wedgeRectCallout">
            <a:avLst>
              <a:gd name="adj1" fmla="val -37397"/>
              <a:gd name="adj2" fmla="val 95678"/>
            </a:avLst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Protocol instances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Link/path weights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/>
              <a:t>Traffic filters</a:t>
            </a:r>
          </a:p>
          <a:p>
            <a:pPr marL="285750" indent="-285750">
              <a:buFont typeface="Arial" charset="0"/>
              <a:buChar char="•"/>
            </a:pPr>
            <a:r>
              <a:rPr lang="mr-IN" sz="2000" dirty="0" smtClean="0"/>
              <a:t>…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71" y="2045826"/>
            <a:ext cx="1310148" cy="131014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170270" y="1093305"/>
            <a:ext cx="2053816" cy="1177947"/>
            <a:chOff x="4170270" y="1093305"/>
            <a:chExt cx="2053816" cy="1177947"/>
          </a:xfrm>
        </p:grpSpPr>
        <p:sp>
          <p:nvSpPr>
            <p:cNvPr id="6" name="Cloud Callout 5"/>
            <p:cNvSpPr/>
            <p:nvPr/>
          </p:nvSpPr>
          <p:spPr>
            <a:xfrm>
              <a:off x="4170270" y="1093305"/>
              <a:ext cx="2053816" cy="1177947"/>
            </a:xfrm>
            <a:prstGeom prst="cloudCallout">
              <a:avLst>
                <a:gd name="adj1" fmla="val 62904"/>
                <a:gd name="adj2" fmla="val 43515"/>
              </a:avLst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2412" y="1175474"/>
              <a:ext cx="18096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Allow Alice &amp; Bob’s computers to communicate 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1494" y="3779579"/>
            <a:ext cx="752074" cy="10341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27203" y="3525792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756" y="3652988"/>
            <a:ext cx="711305" cy="132443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03807" y="3525792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926123" y="4407717"/>
            <a:ext cx="7373815" cy="328656"/>
          </a:xfrm>
          <a:custGeom>
            <a:avLst/>
            <a:gdLst>
              <a:gd name="connsiteX0" fmla="*/ 0 w 7373815"/>
              <a:gd name="connsiteY0" fmla="*/ 58775 h 328656"/>
              <a:gd name="connsiteX1" fmla="*/ 844062 w 7373815"/>
              <a:gd name="connsiteY1" fmla="*/ 281514 h 328656"/>
              <a:gd name="connsiteX2" fmla="*/ 3669323 w 7373815"/>
              <a:gd name="connsiteY2" fmla="*/ 160 h 328656"/>
              <a:gd name="connsiteX3" fmla="*/ 6459415 w 7373815"/>
              <a:gd name="connsiteY3" fmla="*/ 328406 h 328656"/>
              <a:gd name="connsiteX4" fmla="*/ 7373815 w 7373815"/>
              <a:gd name="connsiteY4" fmla="*/ 58775 h 32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73815" h="328656">
                <a:moveTo>
                  <a:pt x="0" y="58775"/>
                </a:moveTo>
                <a:cubicBezTo>
                  <a:pt x="116254" y="175029"/>
                  <a:pt x="232508" y="291283"/>
                  <a:pt x="844062" y="281514"/>
                </a:cubicBezTo>
                <a:cubicBezTo>
                  <a:pt x="1455616" y="271745"/>
                  <a:pt x="2733431" y="-7655"/>
                  <a:pt x="3669323" y="160"/>
                </a:cubicBezTo>
                <a:cubicBezTo>
                  <a:pt x="4605215" y="7975"/>
                  <a:pt x="5842000" y="318637"/>
                  <a:pt x="6459415" y="328406"/>
                </a:cubicBezTo>
                <a:cubicBezTo>
                  <a:pt x="7076830" y="338175"/>
                  <a:pt x="7373815" y="58775"/>
                  <a:pt x="7373815" y="58775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605222" y="2996267"/>
            <a:ext cx="1686325" cy="74209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Complex!</a:t>
            </a:r>
            <a:endParaRPr lang="en-US" sz="2800" i="1" dirty="0"/>
          </a:p>
        </p:txBody>
      </p:sp>
      <p:pic>
        <p:nvPicPr>
          <p:cNvPr id="53" name="Content Placeholder 4" descr="format-justify-fill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2034" y="2644730"/>
            <a:ext cx="508985" cy="508986"/>
          </a:xfrm>
          <a:prstGeom prst="rect">
            <a:avLst/>
          </a:prstGeom>
        </p:spPr>
      </p:pic>
      <p:pic>
        <p:nvPicPr>
          <p:cNvPr id="61" name="Content Placeholder 4" descr="format-justify-fill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2034" y="2643113"/>
            <a:ext cx="508985" cy="508986"/>
          </a:xfrm>
          <a:prstGeom prst="rect">
            <a:avLst/>
          </a:prstGeom>
        </p:spPr>
      </p:pic>
      <p:pic>
        <p:nvPicPr>
          <p:cNvPr id="63" name="Content Placeholder 4" descr="format-justify-fill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2033" y="2650242"/>
            <a:ext cx="508985" cy="508986"/>
          </a:xfrm>
          <a:prstGeom prst="rect">
            <a:avLst/>
          </a:prstGeom>
        </p:spPr>
      </p:pic>
      <p:pic>
        <p:nvPicPr>
          <p:cNvPr id="64" name="Content Placeholder 4" descr="format-justify-fill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2032" y="2638172"/>
            <a:ext cx="508985" cy="508986"/>
          </a:xfrm>
          <a:prstGeom prst="rect">
            <a:avLst/>
          </a:prstGeom>
        </p:spPr>
      </p:pic>
      <p:pic>
        <p:nvPicPr>
          <p:cNvPr id="62" name="Content Placeholder 4" descr="format-justify-fill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2030" y="2648979"/>
            <a:ext cx="508985" cy="50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8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-0.53264 0.1960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32" y="979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21684 0.171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858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09913 0.1958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979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6719 0.3567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1782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6267 0.3525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4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50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errors are common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11" y="1093305"/>
            <a:ext cx="3370494" cy="29728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88" y="1518727"/>
            <a:ext cx="3344780" cy="431300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>
            <a:off x="5164476" y="2604845"/>
            <a:ext cx="3527059" cy="3746531"/>
            <a:chOff x="7507705" y="1913020"/>
            <a:chExt cx="2953912" cy="3137720"/>
          </a:xfrm>
        </p:grpSpPr>
        <p:sp>
          <p:nvSpPr>
            <p:cNvPr id="20" name="Rectangle 19"/>
            <p:cNvSpPr/>
            <p:nvPr/>
          </p:nvSpPr>
          <p:spPr>
            <a:xfrm>
              <a:off x="7507705" y="1913020"/>
              <a:ext cx="2953912" cy="3137720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517782" y="1923097"/>
              <a:ext cx="2933758" cy="3117566"/>
              <a:chOff x="7517782" y="1923097"/>
              <a:chExt cx="2933758" cy="311756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7782" y="1923097"/>
                <a:ext cx="2933758" cy="226193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1" r="341"/>
              <a:stretch/>
            </p:blipFill>
            <p:spPr>
              <a:xfrm>
                <a:off x="7517782" y="4164880"/>
                <a:ext cx="2933758" cy="875783"/>
              </a:xfrm>
              <a:prstGeom prst="rect">
                <a:avLst/>
              </a:prstGeom>
            </p:spPr>
          </p:pic>
        </p:grp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4</a:t>
            </a:fld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2211" y="4907209"/>
            <a:ext cx="2265442" cy="143213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/>
              <a:t>Took hours </a:t>
            </a:r>
            <a:r>
              <a:rPr lang="en-US" sz="2800" b="1" dirty="0" smtClean="0"/>
              <a:t>to </a:t>
            </a:r>
            <a:r>
              <a:rPr lang="en-US" sz="2800" b="1" smtClean="0"/>
              <a:t>repair the network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03939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442" y="1093305"/>
            <a:ext cx="8227115" cy="5263046"/>
          </a:xfrm>
        </p:spPr>
        <p:txBody>
          <a:bodyPr>
            <a:normAutofit/>
          </a:bodyPr>
          <a:lstStyle/>
          <a:p>
            <a:r>
              <a:rPr lang="en-US" dirty="0"/>
              <a:t>Synthesis (e.g., </a:t>
            </a:r>
            <a:r>
              <a:rPr lang="en-US" dirty="0" err="1"/>
              <a:t>SyNET</a:t>
            </a:r>
            <a:r>
              <a:rPr lang="en-US" dirty="0"/>
              <a:t>, Propane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Verification (e.g., ARC, Minesweeper)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5</a:t>
            </a:fld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67822" y="4446950"/>
            <a:ext cx="1227899" cy="1660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Verifier</a:t>
            </a:r>
            <a:endParaRPr lang="en-US" sz="2400"/>
          </a:p>
        </p:txBody>
      </p:sp>
      <p:grpSp>
        <p:nvGrpSpPr>
          <p:cNvPr id="23" name="Group 22"/>
          <p:cNvGrpSpPr/>
          <p:nvPr/>
        </p:nvGrpSpPr>
        <p:grpSpPr>
          <a:xfrm>
            <a:off x="594933" y="4139887"/>
            <a:ext cx="1528579" cy="2271373"/>
            <a:chOff x="899731" y="1560820"/>
            <a:chExt cx="1528579" cy="2271373"/>
          </a:xfrm>
        </p:grpSpPr>
        <p:grpSp>
          <p:nvGrpSpPr>
            <p:cNvPr id="5" name="Group 4"/>
            <p:cNvGrpSpPr/>
            <p:nvPr/>
          </p:nvGrpSpPr>
          <p:grpSpPr>
            <a:xfrm>
              <a:off x="899731" y="1560820"/>
              <a:ext cx="1492453" cy="1045711"/>
              <a:chOff x="-146674" y="2112959"/>
              <a:chExt cx="2151353" cy="1301661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-146674" y="2112959"/>
                <a:ext cx="2151353" cy="505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Configurations</a:t>
                </a:r>
                <a:endParaRPr lang="en-US" sz="2000" dirty="0"/>
              </a:p>
            </p:txBody>
          </p:sp>
          <p:pic>
            <p:nvPicPr>
              <p:cNvPr id="7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4996" y="2576417"/>
                <a:ext cx="638626" cy="638626"/>
              </a:xfrm>
              <a:prstGeom prst="rect">
                <a:avLst/>
              </a:prstGeom>
            </p:spPr>
          </p:pic>
          <p:pic>
            <p:nvPicPr>
              <p:cNvPr id="8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0014" y="2692530"/>
                <a:ext cx="638627" cy="638627"/>
              </a:xfrm>
              <a:prstGeom prst="rect">
                <a:avLst/>
              </a:prstGeom>
            </p:spPr>
          </p:pic>
          <p:pic>
            <p:nvPicPr>
              <p:cNvPr id="9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5996" y="2775993"/>
                <a:ext cx="638626" cy="638627"/>
              </a:xfrm>
              <a:prstGeom prst="rect">
                <a:avLst/>
              </a:prstGeom>
            </p:spPr>
          </p:pic>
        </p:grpSp>
        <p:sp>
          <p:nvSpPr>
            <p:cNvPr id="11" name="Right Arrow 10"/>
            <p:cNvSpPr>
              <a:spLocks noChangeAspect="1"/>
            </p:cNvSpPr>
            <p:nvPr/>
          </p:nvSpPr>
          <p:spPr>
            <a:xfrm>
              <a:off x="2153990" y="2086796"/>
              <a:ext cx="274320" cy="27395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167437" y="2844800"/>
              <a:ext cx="1060877" cy="987393"/>
              <a:chOff x="648332" y="3875519"/>
              <a:chExt cx="1666471" cy="155103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18" y="3875519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570" y="3991633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1347" y="4107747"/>
                <a:ext cx="776169" cy="76525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648332" y="4798047"/>
                <a:ext cx="1666471" cy="62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Policies</a:t>
                </a:r>
                <a:endParaRPr lang="en-US" sz="2000" dirty="0"/>
              </a:p>
            </p:txBody>
          </p:sp>
        </p:grpSp>
        <p:sp>
          <p:nvSpPr>
            <p:cNvPr id="18" name="Right Arrow 17"/>
            <p:cNvSpPr>
              <a:spLocks noChangeAspect="1"/>
            </p:cNvSpPr>
            <p:nvPr/>
          </p:nvSpPr>
          <p:spPr>
            <a:xfrm>
              <a:off x="2153507" y="2938040"/>
              <a:ext cx="274687" cy="27432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05249" y="4615906"/>
            <a:ext cx="1486398" cy="978155"/>
            <a:chOff x="4341847" y="1973339"/>
            <a:chExt cx="1486398" cy="97815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630" y="2390855"/>
              <a:ext cx="684124" cy="56063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607140" y="1973339"/>
              <a:ext cx="12211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Violations</a:t>
              </a:r>
              <a:endParaRPr lang="en-US" sz="2000" dirty="0"/>
            </a:p>
          </p:txBody>
        </p:sp>
        <p:sp>
          <p:nvSpPr>
            <p:cNvPr id="22" name="Right Arrow 21"/>
            <p:cNvSpPr>
              <a:spLocks noChangeAspect="1"/>
            </p:cNvSpPr>
            <p:nvPr/>
          </p:nvSpPr>
          <p:spPr>
            <a:xfrm>
              <a:off x="4341847" y="2481301"/>
              <a:ext cx="274320" cy="27395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2129831" y="2226963"/>
            <a:ext cx="1841163" cy="87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Synthesizer</a:t>
            </a:r>
            <a:endParaRPr lang="en-US" sz="2400" dirty="0"/>
          </a:p>
        </p:txBody>
      </p:sp>
      <p:grpSp>
        <p:nvGrpSpPr>
          <p:cNvPr id="53" name="Group 52"/>
          <p:cNvGrpSpPr/>
          <p:nvPr/>
        </p:nvGrpSpPr>
        <p:grpSpPr>
          <a:xfrm>
            <a:off x="4128181" y="1600525"/>
            <a:ext cx="1696879" cy="1363211"/>
            <a:chOff x="4479871" y="4130815"/>
            <a:chExt cx="1696879" cy="1363211"/>
          </a:xfrm>
        </p:grpSpPr>
        <p:grpSp>
          <p:nvGrpSpPr>
            <p:cNvPr id="40" name="Group 39"/>
            <p:cNvGrpSpPr/>
            <p:nvPr/>
          </p:nvGrpSpPr>
          <p:grpSpPr>
            <a:xfrm>
              <a:off x="4502445" y="4130815"/>
              <a:ext cx="1674305" cy="1363211"/>
              <a:chOff x="-193244" y="1717753"/>
              <a:chExt cx="2413492" cy="1696867"/>
            </a:xfrm>
          </p:grpSpPr>
          <p:sp>
            <p:nvSpPr>
              <p:cNvPr id="48" name="TextBox 47"/>
              <p:cNvSpPr txBox="1"/>
              <p:nvPr/>
            </p:nvSpPr>
            <p:spPr>
              <a:xfrm>
                <a:off x="-193244" y="1717753"/>
                <a:ext cx="2413492" cy="8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Correct</a:t>
                </a:r>
                <a:br>
                  <a:rPr lang="en-US" sz="2000" dirty="0" smtClean="0"/>
                </a:br>
                <a:r>
                  <a:rPr lang="en-US" sz="2000" dirty="0" smtClean="0"/>
                  <a:t>configurations</a:t>
                </a:r>
                <a:endParaRPr lang="en-US" sz="2000" dirty="0"/>
              </a:p>
            </p:txBody>
          </p:sp>
          <p:pic>
            <p:nvPicPr>
              <p:cNvPr id="49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54996" y="2576417"/>
                <a:ext cx="638626" cy="638626"/>
              </a:xfrm>
              <a:prstGeom prst="rect">
                <a:avLst/>
              </a:prstGeom>
            </p:spPr>
          </p:pic>
          <p:pic>
            <p:nvPicPr>
              <p:cNvPr id="50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660014" y="2692530"/>
                <a:ext cx="638627" cy="638627"/>
              </a:xfrm>
              <a:prstGeom prst="rect">
                <a:avLst/>
              </a:prstGeom>
            </p:spPr>
          </p:pic>
          <p:pic>
            <p:nvPicPr>
              <p:cNvPr id="51" name="Content Placeholder 4" descr="format-justify-fill-4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835996" y="2775993"/>
                <a:ext cx="638626" cy="638627"/>
              </a:xfrm>
              <a:prstGeom prst="rect">
                <a:avLst/>
              </a:prstGeom>
            </p:spPr>
          </p:pic>
        </p:grpSp>
        <p:sp>
          <p:nvSpPr>
            <p:cNvPr id="41" name="Right Arrow 40"/>
            <p:cNvSpPr>
              <a:spLocks noChangeAspect="1"/>
            </p:cNvSpPr>
            <p:nvPr/>
          </p:nvSpPr>
          <p:spPr>
            <a:xfrm>
              <a:off x="4479871" y="4963546"/>
              <a:ext cx="274320" cy="27395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72382" y="1968624"/>
            <a:ext cx="1322864" cy="1039611"/>
            <a:chOff x="1024072" y="4498914"/>
            <a:chExt cx="1322864" cy="1039611"/>
          </a:xfrm>
        </p:grpSpPr>
        <p:grpSp>
          <p:nvGrpSpPr>
            <p:cNvPr id="42" name="Group 41"/>
            <p:cNvGrpSpPr/>
            <p:nvPr/>
          </p:nvGrpSpPr>
          <p:grpSpPr>
            <a:xfrm>
              <a:off x="1024072" y="4498914"/>
              <a:ext cx="1060877" cy="1039611"/>
              <a:chOff x="530822" y="3239936"/>
              <a:chExt cx="1666471" cy="1633063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4018" y="3875519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570" y="3991633"/>
                <a:ext cx="776169" cy="765252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1347" y="4107747"/>
                <a:ext cx="776169" cy="765252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530822" y="3239936"/>
                <a:ext cx="1666471" cy="6285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Policies</a:t>
                </a:r>
                <a:endParaRPr lang="en-US" sz="2000" dirty="0"/>
              </a:p>
            </p:txBody>
          </p:sp>
        </p:grpSp>
        <p:sp>
          <p:nvSpPr>
            <p:cNvPr id="43" name="Right Arrow 42"/>
            <p:cNvSpPr>
              <a:spLocks noChangeAspect="1"/>
            </p:cNvSpPr>
            <p:nvPr/>
          </p:nvSpPr>
          <p:spPr>
            <a:xfrm>
              <a:off x="2072249" y="4996767"/>
              <a:ext cx="274687" cy="274320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420669" y="1592529"/>
            <a:ext cx="1617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Repeat when </a:t>
            </a:r>
            <a:br>
              <a:rPr lang="en-US" dirty="0" smtClean="0"/>
            </a:br>
            <a:r>
              <a:rPr lang="en-US" dirty="0" smtClean="0"/>
              <a:t>policies change</a:t>
            </a:r>
            <a:endParaRPr lang="en-US" dirty="0"/>
          </a:p>
        </p:txBody>
      </p:sp>
      <p:sp>
        <p:nvSpPr>
          <p:cNvPr id="55" name="Right Arrow 54"/>
          <p:cNvSpPr>
            <a:spLocks noChangeAspect="1"/>
          </p:cNvSpPr>
          <p:nvPr/>
        </p:nvSpPr>
        <p:spPr>
          <a:xfrm rot="5400000">
            <a:off x="7102130" y="2283796"/>
            <a:ext cx="274320" cy="27395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6389096" y="2611151"/>
            <a:ext cx="1656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Entirely new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configurations  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31056" y="263016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☹️</a:t>
            </a:r>
            <a:endParaRPr lang="en-US" sz="40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4808602" y="4265753"/>
            <a:ext cx="3743636" cy="2328106"/>
            <a:chOff x="4808602" y="4265753"/>
            <a:chExt cx="3743636" cy="2328106"/>
          </a:xfrm>
        </p:grpSpPr>
        <p:grpSp>
          <p:nvGrpSpPr>
            <p:cNvPr id="29" name="Group 28"/>
            <p:cNvGrpSpPr/>
            <p:nvPr/>
          </p:nvGrpSpPr>
          <p:grpSpPr>
            <a:xfrm>
              <a:off x="5035807" y="4265753"/>
              <a:ext cx="1912895" cy="1715951"/>
              <a:chOff x="5531105" y="1686686"/>
              <a:chExt cx="1912895" cy="1715951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5064" y="1903701"/>
                <a:ext cx="1498936" cy="1498936"/>
              </a:xfrm>
              <a:prstGeom prst="rect">
                <a:avLst/>
              </a:prstGeom>
            </p:spPr>
          </p:pic>
          <p:sp>
            <p:nvSpPr>
              <p:cNvPr id="27" name="Right Arrow 26"/>
              <p:cNvSpPr>
                <a:spLocks noChangeAspect="1"/>
              </p:cNvSpPr>
              <p:nvPr/>
            </p:nvSpPr>
            <p:spPr>
              <a:xfrm>
                <a:off x="5531105" y="2539480"/>
                <a:ext cx="274320" cy="27395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116543" y="1686686"/>
                <a:ext cx="11319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smtClean="0"/>
                  <a:t>Operator</a:t>
                </a:r>
                <a:endParaRPr lang="en-US" sz="2000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828173" y="4384172"/>
              <a:ext cx="1724065" cy="1445303"/>
              <a:chOff x="7203089" y="1732852"/>
              <a:chExt cx="1724065" cy="1445303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7203089" y="1732852"/>
                <a:ext cx="1724065" cy="1445303"/>
                <a:chOff x="6810085" y="2378756"/>
                <a:chExt cx="2358140" cy="1976856"/>
              </a:xfrm>
            </p:grpSpPr>
            <p:sp>
              <p:nvSpPr>
                <p:cNvPr id="31" name="TextBox 30"/>
                <p:cNvSpPr txBox="1"/>
                <p:nvPr/>
              </p:nvSpPr>
              <p:spPr>
                <a:xfrm>
                  <a:off x="6810085" y="2378756"/>
                  <a:ext cx="2358140" cy="968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 smtClean="0"/>
                    <a:t>Repaired</a:t>
                  </a:r>
                  <a:br>
                    <a:rPr lang="en-US" sz="2000" dirty="0" smtClean="0"/>
                  </a:br>
                  <a:r>
                    <a:rPr lang="en-US" sz="2000" dirty="0" smtClean="0"/>
                    <a:t>configurations</a:t>
                  </a:r>
                  <a:endParaRPr lang="en-US" sz="2000" dirty="0"/>
                </a:p>
              </p:txBody>
            </p:sp>
            <p:pic>
              <p:nvPicPr>
                <p:cNvPr id="32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464824" y="3365613"/>
                  <a:ext cx="638626" cy="743838"/>
                </a:xfrm>
                <a:prstGeom prst="rect">
                  <a:avLst/>
                </a:prstGeom>
              </p:spPr>
            </p:pic>
            <p:pic>
              <p:nvPicPr>
                <p:cNvPr id="33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669842" y="3481725"/>
                  <a:ext cx="638627" cy="743840"/>
                </a:xfrm>
                <a:prstGeom prst="rect">
                  <a:avLst/>
                </a:prstGeom>
              </p:spPr>
            </p:pic>
            <p:pic>
              <p:nvPicPr>
                <p:cNvPr id="34" name="Content Placeholder 4" descr="format-justify-fill-4.png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7845823" y="3565189"/>
                  <a:ext cx="638626" cy="743840"/>
                </a:xfrm>
                <a:prstGeom prst="rect">
                  <a:avLst/>
                </a:prstGeom>
              </p:spPr>
            </p:pic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320" t="20965" r="6416" b="23454"/>
                <a:stretch/>
              </p:blipFill>
              <p:spPr>
                <a:xfrm rot="19800000">
                  <a:off x="7960074" y="4030216"/>
                  <a:ext cx="696787" cy="325396"/>
                </a:xfrm>
                <a:prstGeom prst="rect">
                  <a:avLst/>
                </a:prstGeom>
              </p:spPr>
            </p:pic>
          </p:grpSp>
          <p:sp>
            <p:nvSpPr>
              <p:cNvPr id="36" name="Right Arrow 35"/>
              <p:cNvSpPr>
                <a:spLocks noChangeAspect="1"/>
              </p:cNvSpPr>
              <p:nvPr/>
            </p:nvSpPr>
            <p:spPr>
              <a:xfrm>
                <a:off x="7242284" y="2486324"/>
                <a:ext cx="274320" cy="273953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4808602" y="5885973"/>
              <a:ext cx="2780629" cy="707886"/>
              <a:chOff x="4808602" y="5885973"/>
              <a:chExt cx="2780629" cy="707886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4808602" y="6020545"/>
                <a:ext cx="21509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C00000"/>
                    </a:solidFill>
                  </a:rPr>
                  <a:t>Manual intervention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891604" y="5885973"/>
                <a:ext cx="69762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dirty="0" smtClean="0"/>
                  <a:t>☹️</a:t>
                </a:r>
                <a:endParaRPr lang="en-US" sz="4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92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38" grpId="0" animBg="1"/>
      <p:bldP spid="10" grpId="0"/>
      <p:bldP spid="55" grpId="0" animBg="1"/>
      <p:bldP spid="56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contribution: CPR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6</a:t>
            </a:fld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604617" y="1883260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145851" y="518090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143"/>
          <a:stretch/>
        </p:blipFill>
        <p:spPr>
          <a:xfrm>
            <a:off x="2085775" y="1266112"/>
            <a:ext cx="4979461" cy="497873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88298" y="1123770"/>
            <a:ext cx="1674306" cy="1603844"/>
            <a:chOff x="188298" y="1897488"/>
            <a:chExt cx="1674306" cy="1603844"/>
          </a:xfrm>
        </p:grpSpPr>
        <p:sp>
          <p:nvSpPr>
            <p:cNvPr id="31" name="TextBox 30"/>
            <p:cNvSpPr txBox="1"/>
            <p:nvPr/>
          </p:nvSpPr>
          <p:spPr>
            <a:xfrm>
              <a:off x="188298" y="1897488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Broken 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35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36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37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892" y="3137452"/>
              <a:ext cx="444027" cy="36388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273516" y="4417217"/>
            <a:ext cx="1674306" cy="1563716"/>
            <a:chOff x="7127787" y="2791896"/>
            <a:chExt cx="1674306" cy="1563716"/>
          </a:xfrm>
        </p:grpSpPr>
        <p:sp>
          <p:nvSpPr>
            <p:cNvPr id="5" name="TextBox 4"/>
            <p:cNvSpPr txBox="1"/>
            <p:nvPr/>
          </p:nvSpPr>
          <p:spPr>
            <a:xfrm>
              <a:off x="7127787" y="2791896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Repaired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9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64824" y="3470825"/>
              <a:ext cx="638626" cy="638626"/>
            </a:xfrm>
            <a:prstGeom prst="rect">
              <a:avLst/>
            </a:prstGeom>
          </p:spPr>
        </p:pic>
        <p:pic>
          <p:nvPicPr>
            <p:cNvPr id="10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9842" y="3586938"/>
              <a:ext cx="638627" cy="638627"/>
            </a:xfrm>
            <a:prstGeom prst="rect">
              <a:avLst/>
            </a:prstGeom>
          </p:spPr>
        </p:pic>
        <p:pic>
          <p:nvPicPr>
            <p:cNvPr id="11" name="Content Placeholder 4" descr="format-justify-fill-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5824" y="3670401"/>
              <a:ext cx="638626" cy="6386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20965" r="6416" b="23454"/>
            <a:stretch/>
          </p:blipFill>
          <p:spPr>
            <a:xfrm rot="19800000">
              <a:off x="7960074" y="4030216"/>
              <a:ext cx="696787" cy="32539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470338" y="3257580"/>
            <a:ext cx="1113498" cy="1398837"/>
            <a:chOff x="914018" y="3875519"/>
            <a:chExt cx="1113498" cy="1398837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987951" y="4874246"/>
              <a:ext cx="963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Policies</a:t>
              </a:r>
              <a:endParaRPr lang="en-US" sz="2000" dirty="0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1604617" y="355245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7</a:t>
            </a:fld>
            <a:endParaRPr lang="en-US"/>
          </a:p>
        </p:txBody>
      </p:sp>
      <p:sp>
        <p:nvSpPr>
          <p:cNvPr id="38" name="Right Arrow 37"/>
          <p:cNvSpPr/>
          <p:nvPr/>
        </p:nvSpPr>
        <p:spPr>
          <a:xfrm>
            <a:off x="1604617" y="1883260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145851" y="518090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143"/>
          <a:stretch/>
        </p:blipFill>
        <p:spPr>
          <a:xfrm>
            <a:off x="2085775" y="1266112"/>
            <a:ext cx="4979461" cy="497873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88298" y="1123770"/>
            <a:ext cx="1674306" cy="1603844"/>
            <a:chOff x="188298" y="1897488"/>
            <a:chExt cx="1674306" cy="1603844"/>
          </a:xfrm>
        </p:grpSpPr>
        <p:sp>
          <p:nvSpPr>
            <p:cNvPr id="31" name="TextBox 30"/>
            <p:cNvSpPr txBox="1"/>
            <p:nvPr/>
          </p:nvSpPr>
          <p:spPr>
            <a:xfrm>
              <a:off x="188298" y="1897488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Broken 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35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36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37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892" y="3137452"/>
              <a:ext cx="444027" cy="36388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273516" y="4417217"/>
            <a:ext cx="1674306" cy="1563716"/>
            <a:chOff x="7127787" y="2791896"/>
            <a:chExt cx="1674306" cy="1563716"/>
          </a:xfrm>
        </p:grpSpPr>
        <p:sp>
          <p:nvSpPr>
            <p:cNvPr id="5" name="TextBox 4"/>
            <p:cNvSpPr txBox="1"/>
            <p:nvPr/>
          </p:nvSpPr>
          <p:spPr>
            <a:xfrm>
              <a:off x="7127787" y="2791896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Repaired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9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64824" y="3470825"/>
              <a:ext cx="638626" cy="638626"/>
            </a:xfrm>
            <a:prstGeom prst="rect">
              <a:avLst/>
            </a:prstGeom>
          </p:spPr>
        </p:pic>
        <p:pic>
          <p:nvPicPr>
            <p:cNvPr id="10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69842" y="3586938"/>
              <a:ext cx="638627" cy="638627"/>
            </a:xfrm>
            <a:prstGeom prst="rect">
              <a:avLst/>
            </a:prstGeom>
          </p:spPr>
        </p:pic>
        <p:pic>
          <p:nvPicPr>
            <p:cNvPr id="11" name="Content Placeholder 4" descr="format-justify-fill-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5824" y="3670401"/>
              <a:ext cx="638626" cy="6386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20965" r="6416" b="23454"/>
            <a:stretch/>
          </p:blipFill>
          <p:spPr>
            <a:xfrm rot="19800000">
              <a:off x="7960074" y="4030216"/>
              <a:ext cx="696787" cy="32539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261516" y="1392942"/>
            <a:ext cx="4650394" cy="45272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TextBox 90"/>
          <p:cNvSpPr txBox="1"/>
          <p:nvPr/>
        </p:nvSpPr>
        <p:spPr>
          <a:xfrm>
            <a:off x="2085775" y="1675679"/>
            <a:ext cx="496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Compute repairs that</a:t>
            </a:r>
            <a:r>
              <a:rPr lang="mr-IN" sz="2800" dirty="0" smtClean="0">
                <a:solidFill>
                  <a:schemeClr val="bg1"/>
                </a:solidFill>
              </a:rPr>
              <a:t>…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1) Satisfy </a:t>
            </a:r>
            <a:r>
              <a:rPr lang="en-US" sz="2800" i="1" dirty="0" smtClean="0">
                <a:solidFill>
                  <a:schemeClr val="bg1"/>
                </a:solidFill>
              </a:rPr>
              <a:t>all</a:t>
            </a:r>
            <a:r>
              <a:rPr lang="en-US" sz="2800" dirty="0" smtClean="0">
                <a:solidFill>
                  <a:schemeClr val="bg1"/>
                </a:solidFill>
              </a:rPr>
              <a:t> policies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2) Are </a:t>
            </a:r>
            <a:r>
              <a:rPr lang="en-US" sz="2800" i="1" dirty="0" smtClean="0">
                <a:solidFill>
                  <a:schemeClr val="bg1"/>
                </a:solidFill>
              </a:rPr>
              <a:t>feasible</a:t>
            </a:r>
            <a:r>
              <a:rPr lang="en-US" sz="2800" dirty="0" smtClean="0">
                <a:solidFill>
                  <a:schemeClr val="bg1"/>
                </a:solidFill>
              </a:rPr>
              <a:t> to implement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3) Require </a:t>
            </a:r>
            <a:r>
              <a:rPr lang="en-US" sz="2800" i="1" dirty="0" smtClean="0">
                <a:solidFill>
                  <a:schemeClr val="bg1"/>
                </a:solidFill>
              </a:rPr>
              <a:t>minimal</a:t>
            </a:r>
            <a:r>
              <a:rPr lang="en-US" sz="2800" dirty="0" smtClean="0">
                <a:solidFill>
                  <a:schemeClr val="bg1"/>
                </a:solidFill>
              </a:rPr>
              <a:t> changes</a:t>
            </a:r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70338" y="3257580"/>
            <a:ext cx="1113498" cy="1398837"/>
            <a:chOff x="914018" y="3875519"/>
            <a:chExt cx="1113498" cy="1398837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987951" y="4874246"/>
              <a:ext cx="963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Policies</a:t>
              </a:r>
              <a:endParaRPr lang="en-US" sz="2000" dirty="0"/>
            </a:p>
          </p:txBody>
        </p:sp>
      </p:grpSp>
      <p:sp>
        <p:nvSpPr>
          <p:cNvPr id="67" name="Right Arrow 66"/>
          <p:cNvSpPr/>
          <p:nvPr/>
        </p:nvSpPr>
        <p:spPr>
          <a:xfrm>
            <a:off x="1604617" y="355245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50889" y="3834893"/>
            <a:ext cx="3344518" cy="1983368"/>
            <a:chOff x="3331647" y="4120719"/>
            <a:chExt cx="3344518" cy="1983368"/>
          </a:xfrm>
        </p:grpSpPr>
        <p:sp>
          <p:nvSpPr>
            <p:cNvPr id="3" name="Cloud 2"/>
            <p:cNvSpPr/>
            <p:nvPr/>
          </p:nvSpPr>
          <p:spPr>
            <a:xfrm rot="281399">
              <a:off x="3396261" y="4120719"/>
              <a:ext cx="3231124" cy="1983368"/>
            </a:xfrm>
            <a:prstGeom prst="cloud">
              <a:avLst/>
            </a:prstGeom>
            <a:ln>
              <a:solidFill>
                <a:schemeClr val="bg1"/>
              </a:solidFill>
            </a:ln>
            <a:effectLst>
              <a:glow rad="635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331647" y="4349908"/>
              <a:ext cx="3344518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/>
                <a:t>Inspiration:</a:t>
              </a:r>
              <a:br>
                <a:rPr lang="en-US" sz="2800" dirty="0" smtClean="0"/>
              </a:br>
              <a:r>
                <a:rPr lang="en-US" sz="2800" dirty="0" smtClean="0"/>
                <a:t>network verification &amp; program repair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9721E-7606-B743-B755-22D65EE8685D}" type="slidenum">
              <a:rPr lang="en-US" smtClean="0"/>
              <a:t>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470338" y="3257580"/>
            <a:ext cx="1113498" cy="1398837"/>
            <a:chOff x="914018" y="3875519"/>
            <a:chExt cx="1113498" cy="139883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018" y="3875519"/>
              <a:ext cx="776169" cy="76525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1570" y="3991633"/>
              <a:ext cx="776169" cy="765252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1347" y="4107747"/>
              <a:ext cx="776169" cy="76525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87951" y="4874246"/>
              <a:ext cx="963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Policies</a:t>
              </a:r>
              <a:endParaRPr lang="en-US" sz="2000" dirty="0"/>
            </a:p>
          </p:txBody>
        </p:sp>
      </p:grpSp>
      <p:sp>
        <p:nvSpPr>
          <p:cNvPr id="38" name="Right Arrow 37"/>
          <p:cNvSpPr/>
          <p:nvPr/>
        </p:nvSpPr>
        <p:spPr>
          <a:xfrm>
            <a:off x="1604617" y="1883260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1604617" y="355245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7145851" y="5180905"/>
            <a:ext cx="419955" cy="419394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44" t="1143"/>
          <a:stretch/>
        </p:blipFill>
        <p:spPr>
          <a:xfrm>
            <a:off x="2082270" y="1271566"/>
            <a:ext cx="4979461" cy="4978730"/>
          </a:xfrm>
          <a:prstGeom prst="rect">
            <a:avLst/>
          </a:prstGeom>
        </p:spPr>
      </p:pic>
      <p:grpSp>
        <p:nvGrpSpPr>
          <p:cNvPr id="58" name="Group 57"/>
          <p:cNvGrpSpPr/>
          <p:nvPr/>
        </p:nvGrpSpPr>
        <p:grpSpPr>
          <a:xfrm>
            <a:off x="188298" y="1123770"/>
            <a:ext cx="1674306" cy="1603844"/>
            <a:chOff x="188298" y="1897488"/>
            <a:chExt cx="1674306" cy="1603844"/>
          </a:xfrm>
        </p:grpSpPr>
        <p:sp>
          <p:nvSpPr>
            <p:cNvPr id="31" name="TextBox 30"/>
            <p:cNvSpPr txBox="1"/>
            <p:nvPr/>
          </p:nvSpPr>
          <p:spPr>
            <a:xfrm>
              <a:off x="188298" y="1897488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Broken 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35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4996" y="2576417"/>
              <a:ext cx="638626" cy="638626"/>
            </a:xfrm>
            <a:prstGeom prst="rect">
              <a:avLst/>
            </a:prstGeom>
          </p:spPr>
        </p:pic>
        <p:pic>
          <p:nvPicPr>
            <p:cNvPr id="36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0014" y="2692530"/>
              <a:ext cx="638627" cy="638627"/>
            </a:xfrm>
            <a:prstGeom prst="rect">
              <a:avLst/>
            </a:prstGeom>
          </p:spPr>
        </p:pic>
        <p:pic>
          <p:nvPicPr>
            <p:cNvPr id="37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996" y="2775993"/>
              <a:ext cx="638626" cy="63862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6892" y="3137452"/>
              <a:ext cx="444027" cy="363880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7273516" y="4417217"/>
            <a:ext cx="1674306" cy="1563716"/>
            <a:chOff x="7127787" y="2791896"/>
            <a:chExt cx="1674306" cy="1563716"/>
          </a:xfrm>
        </p:grpSpPr>
        <p:sp>
          <p:nvSpPr>
            <p:cNvPr id="5" name="TextBox 4"/>
            <p:cNvSpPr txBox="1"/>
            <p:nvPr/>
          </p:nvSpPr>
          <p:spPr>
            <a:xfrm>
              <a:off x="7127787" y="2791896"/>
              <a:ext cx="167430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Repaired</a:t>
              </a:r>
              <a:br>
                <a:rPr lang="en-US" sz="2000" dirty="0" smtClean="0"/>
              </a:br>
              <a:r>
                <a:rPr lang="en-US" sz="2000" dirty="0" smtClean="0"/>
                <a:t>configurations</a:t>
              </a:r>
              <a:endParaRPr lang="en-US" sz="2000" dirty="0"/>
            </a:p>
          </p:txBody>
        </p:sp>
        <p:pic>
          <p:nvPicPr>
            <p:cNvPr id="9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64824" y="3470825"/>
              <a:ext cx="638626" cy="638626"/>
            </a:xfrm>
            <a:prstGeom prst="rect">
              <a:avLst/>
            </a:prstGeom>
          </p:spPr>
        </p:pic>
        <p:pic>
          <p:nvPicPr>
            <p:cNvPr id="10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9842" y="3586938"/>
              <a:ext cx="638627" cy="638627"/>
            </a:xfrm>
            <a:prstGeom prst="rect">
              <a:avLst/>
            </a:prstGeom>
          </p:spPr>
        </p:pic>
        <p:pic>
          <p:nvPicPr>
            <p:cNvPr id="11" name="Content Placeholder 4" descr="format-justify-fill-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5824" y="3670401"/>
              <a:ext cx="638626" cy="638627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" t="20965" r="6416" b="23454"/>
            <a:stretch/>
          </p:blipFill>
          <p:spPr>
            <a:xfrm rot="19800000">
              <a:off x="7960074" y="4030216"/>
              <a:ext cx="696787" cy="325396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2261516" y="1392942"/>
            <a:ext cx="4650394" cy="452721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3414534" y="4715833"/>
            <a:ext cx="2338086" cy="1330170"/>
            <a:chOff x="2559047" y="2283511"/>
            <a:chExt cx="1863209" cy="1203803"/>
          </a:xfrm>
        </p:grpSpPr>
        <p:sp>
          <p:nvSpPr>
            <p:cNvPr id="48" name="Rounded Rectangle 47"/>
            <p:cNvSpPr/>
            <p:nvPr/>
          </p:nvSpPr>
          <p:spPr>
            <a:xfrm>
              <a:off x="2559047" y="2283511"/>
              <a:ext cx="1863209" cy="12038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Repaired model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32611" y="2416527"/>
              <a:ext cx="748752" cy="649286"/>
              <a:chOff x="3132611" y="2708627"/>
              <a:chExt cx="748752" cy="649286"/>
            </a:xfrm>
          </p:grpSpPr>
          <p:sp>
            <p:nvSpPr>
              <p:cNvPr id="50" name="Oval 49"/>
              <p:cNvSpPr/>
              <p:nvPr/>
            </p:nvSpPr>
            <p:spPr>
              <a:xfrm>
                <a:off x="3132611" y="2729493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653577" y="2708627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32611" y="3130128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653578" y="3130127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3360397" y="2822521"/>
                <a:ext cx="293181" cy="0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  <p:cxnSp>
            <p:nvCxnSpPr>
              <p:cNvPr id="60" name="Straight Connector 59"/>
              <p:cNvCxnSpPr>
                <a:stCxn id="51" idx="4"/>
                <a:endCxn id="56" idx="0"/>
              </p:cNvCxnSpPr>
              <p:nvPr/>
            </p:nvCxnSpPr>
            <p:spPr>
              <a:xfrm>
                <a:off x="3767472" y="2936412"/>
                <a:ext cx="0" cy="193715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  <p:cxnSp>
            <p:nvCxnSpPr>
              <p:cNvPr id="61" name="Straight Connector 60"/>
              <p:cNvCxnSpPr>
                <a:stCxn id="52" idx="6"/>
                <a:endCxn id="56" idx="2"/>
              </p:cNvCxnSpPr>
              <p:nvPr/>
            </p:nvCxnSpPr>
            <p:spPr>
              <a:xfrm flipV="1">
                <a:off x="3360397" y="3244019"/>
                <a:ext cx="293181" cy="2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</p:grpSp>
      </p:grpSp>
      <p:cxnSp>
        <p:nvCxnSpPr>
          <p:cNvPr id="76" name="Straight Arrow Connector 75"/>
          <p:cNvCxnSpPr>
            <a:stCxn id="32" idx="2"/>
            <a:endCxn id="117" idx="0"/>
          </p:cNvCxnSpPr>
          <p:nvPr/>
        </p:nvCxnSpPr>
        <p:spPr>
          <a:xfrm flipH="1">
            <a:off x="4574357" y="2757014"/>
            <a:ext cx="9219" cy="57917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414533" y="1426844"/>
            <a:ext cx="2338085" cy="1330170"/>
            <a:chOff x="2333231" y="2283511"/>
            <a:chExt cx="2115965" cy="1203803"/>
          </a:xfrm>
        </p:grpSpPr>
        <p:sp>
          <p:nvSpPr>
            <p:cNvPr id="32" name="Rounded Rectangle 31"/>
            <p:cNvSpPr/>
            <p:nvPr/>
          </p:nvSpPr>
          <p:spPr>
            <a:xfrm>
              <a:off x="2333231" y="2283511"/>
              <a:ext cx="2115965" cy="120380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Graph-based model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021926" y="2416528"/>
              <a:ext cx="748751" cy="649285"/>
              <a:chOff x="3021926" y="2708628"/>
              <a:chExt cx="748751" cy="64928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3021926" y="2708628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542892" y="2708628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021926" y="3130128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542892" y="3130127"/>
                <a:ext cx="227785" cy="227785"/>
              </a:xfrm>
              <a:prstGeom prst="ellipse">
                <a:avLst/>
              </a:prstGeom>
              <a:solidFill>
                <a:srgbClr val="FDAE61"/>
              </a:solidFill>
              <a:ln w="9525" cap="flat" cmpd="sng" algn="ctr">
                <a:solidFill>
                  <a:srgbClr val="FDAE61"/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 rtlCol="0" anchor="ctr"/>
              <a:lstStyle/>
              <a:p>
                <a:pPr algn="ctr"/>
                <a:endParaRPr lang="en-US" sz="2000" b="1" kern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3249711" y="2822521"/>
                <a:ext cx="293181" cy="0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3135819" y="2936413"/>
                <a:ext cx="0" cy="193715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216353" y="2903055"/>
                <a:ext cx="359897" cy="260430"/>
              </a:xfrm>
              <a:prstGeom prst="line">
                <a:avLst/>
              </a:prstGeom>
              <a:solidFill>
                <a:srgbClr val="FDAE61"/>
              </a:solidFill>
              <a:ln w="19050" cap="flat" cmpd="sng" algn="ctr">
                <a:solidFill>
                  <a:srgbClr val="FDAE61"/>
                </a:solidFill>
                <a:prstDash val="solid"/>
              </a:ln>
              <a:effectLst/>
            </p:spPr>
          </p:cxnSp>
        </p:grpSp>
      </p:grpSp>
      <p:cxnSp>
        <p:nvCxnSpPr>
          <p:cNvPr id="79" name="Straight Arrow Connector 78"/>
          <p:cNvCxnSpPr>
            <a:stCxn id="38" idx="3"/>
            <a:endCxn id="32" idx="1"/>
          </p:cNvCxnSpPr>
          <p:nvPr/>
        </p:nvCxnSpPr>
        <p:spPr>
          <a:xfrm flipV="1">
            <a:off x="2024572" y="2091929"/>
            <a:ext cx="1389961" cy="1028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39" idx="3"/>
          </p:cNvCxnSpPr>
          <p:nvPr/>
        </p:nvCxnSpPr>
        <p:spPr>
          <a:xfrm flipV="1">
            <a:off x="2024572" y="3734501"/>
            <a:ext cx="1389961" cy="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48" idx="3"/>
          </p:cNvCxnSpPr>
          <p:nvPr/>
        </p:nvCxnSpPr>
        <p:spPr>
          <a:xfrm flipV="1">
            <a:off x="5752618" y="5365418"/>
            <a:ext cx="1309113" cy="155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17" idx="2"/>
            <a:endCxn id="48" idx="0"/>
          </p:cNvCxnSpPr>
          <p:nvPr/>
        </p:nvCxnSpPr>
        <p:spPr>
          <a:xfrm>
            <a:off x="4574357" y="4127736"/>
            <a:ext cx="9220" cy="588097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3403925" y="3336190"/>
            <a:ext cx="2340864" cy="791546"/>
            <a:chOff x="3392350" y="3289890"/>
            <a:chExt cx="2340864" cy="791546"/>
          </a:xfrm>
        </p:grpSpPr>
        <p:sp>
          <p:nvSpPr>
            <p:cNvPr id="117" name="Rounded Rectangle 116"/>
            <p:cNvSpPr/>
            <p:nvPr/>
          </p:nvSpPr>
          <p:spPr>
            <a:xfrm>
              <a:off x="3392350" y="3289890"/>
              <a:ext cx="2340864" cy="7915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" tIns="9144" rIns="9144" bIns="9144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</a:rPr>
                <a:t>Constraint problem</a:t>
              </a:r>
              <a:endParaRPr lang="en-US" sz="2000" b="1" i="1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88600" y="3366677"/>
                  <a:ext cx="78418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i="1" dirty="0" smtClean="0">
                      <a:latin typeface="Cambria Math" charset="0"/>
                      <a:ea typeface="Cambria Math" charset="0"/>
                      <a:cs typeface="Cambria Math" charset="0"/>
                    </a:rPr>
                    <a:t>A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⋀</m:t>
                      </m:r>
                    </m:oMath>
                  </a14:m>
                  <a:r>
                    <a:rPr lang="en-US" sz="2000" i="1" dirty="0" smtClean="0">
                      <a:latin typeface="Cambria Math" charset="0"/>
                      <a:ea typeface="Cambria Math" charset="0"/>
                      <a:cs typeface="Cambria Math" charset="0"/>
                    </a:rPr>
                    <a:t> B</a:t>
                  </a:r>
                  <a:endParaRPr lang="en-US" sz="2000" i="1" dirty="0">
                    <a:latin typeface="Cambria Math" charset="0"/>
                    <a:ea typeface="Cambria Math" charset="0"/>
                    <a:cs typeface="Cambria Math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8600" y="3366677"/>
                  <a:ext cx="784189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594" t="-9091" r="-7813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TextBox 61"/>
            <p:cNvSpPr txBox="1"/>
            <p:nvPr/>
          </p:nvSpPr>
          <p:spPr>
            <a:xfrm>
              <a:off x="3471364" y="3360821"/>
              <a:ext cx="1382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>
                  <a:latin typeface="Cambria Math" charset="0"/>
                  <a:ea typeface="Cambria Math" charset="0"/>
                  <a:cs typeface="Cambria Math" charset="0"/>
                </a:rPr>
                <a:t>A =?, B = ?</a:t>
              </a:r>
              <a:endParaRPr lang="en-US" sz="2000" i="1" dirty="0"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5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5705" y="1250795"/>
            <a:ext cx="3439852" cy="216550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/>
              <a:t>Policies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/>
              <a:t>R ⇨ T prefers A→ B → </a:t>
            </a:r>
            <a:r>
              <a:rPr lang="en-US" sz="2400" dirty="0" smtClean="0"/>
              <a:t>C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traverses firewall</a:t>
            </a:r>
          </a:p>
          <a:p>
            <a:pPr marL="365760" indent="-365760">
              <a:spcBef>
                <a:spcPts val="0"/>
              </a:spcBef>
              <a:buFont typeface="+mj-lt"/>
              <a:buAutoNum type="arabicPeriod"/>
            </a:pPr>
            <a:r>
              <a:rPr lang="en-US" sz="2400" dirty="0" smtClean="0"/>
              <a:t>S ⇨ T reachable under single link failure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1488" y="6379797"/>
            <a:ext cx="2057400" cy="365125"/>
          </a:xfrm>
        </p:spPr>
        <p:txBody>
          <a:bodyPr/>
          <a:lstStyle/>
          <a:p>
            <a:fld id="{3CF9721E-7606-B743-B755-22D65EE8685D}" type="slidenum">
              <a:rPr lang="en-US" smtClean="0"/>
              <a:t>9</a:t>
            </a:fld>
            <a:endParaRPr lang="en-US"/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04" y="1644495"/>
            <a:ext cx="263698" cy="263698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04" y="2307296"/>
            <a:ext cx="263698" cy="263698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04" y="1992653"/>
            <a:ext cx="263698" cy="26369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072982" y="1346927"/>
            <a:ext cx="2641531" cy="2380229"/>
            <a:chOff x="4184456" y="3569455"/>
            <a:chExt cx="2641531" cy="2380229"/>
          </a:xfrm>
        </p:grpSpPr>
        <p:sp>
          <p:nvSpPr>
            <p:cNvPr id="46" name="Oval 45"/>
            <p:cNvSpPr/>
            <p:nvPr/>
          </p:nvSpPr>
          <p:spPr>
            <a:xfrm>
              <a:off x="6179257" y="3569455"/>
              <a:ext cx="646730" cy="646729"/>
            </a:xfrm>
            <a:prstGeom prst="ellipse">
              <a:avLst/>
            </a:prstGeom>
            <a:solidFill>
              <a:srgbClr val="2B83BA"/>
            </a:solidFill>
            <a:ln w="38100" cap="flat" cmpd="sng" algn="ctr">
              <a:solidFill>
                <a:srgbClr val="2A83BA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B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170560" y="5299098"/>
              <a:ext cx="668856" cy="650586"/>
            </a:xfrm>
            <a:prstGeom prst="ellipse">
              <a:avLst/>
            </a:prstGeom>
            <a:solidFill>
              <a:srgbClr val="2B83BA"/>
            </a:solidFill>
            <a:ln w="38100" cap="flat" cmpd="sng" algn="ctr">
              <a:solidFill>
                <a:srgbClr val="2A83BA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/>
              <a:r>
                <a:rPr lang="en-US" sz="20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184456" y="3569455"/>
              <a:ext cx="646730" cy="646729"/>
            </a:xfrm>
            <a:prstGeom prst="ellipse">
              <a:avLst/>
            </a:prstGeom>
            <a:solidFill>
              <a:srgbClr val="2B83BA"/>
            </a:solidFill>
            <a:ln w="38100" cap="flat" cmpd="sng" algn="ctr">
              <a:solidFill>
                <a:srgbClr val="2A83BA"/>
              </a:solidFill>
              <a:prstDash val="solid"/>
            </a:ln>
            <a:effectLst/>
          </p:spPr>
          <p:txBody>
            <a:bodyPr lIns="0" tIns="0" rIns="0" bIns="0" rtlCol="0" anchor="ctr" anchorCtr="0"/>
            <a:lstStyle/>
            <a:p>
              <a:pPr algn="ctr"/>
              <a:r>
                <a:rPr lang="en-US" sz="2000" kern="0" dirty="0">
                  <a:solidFill>
                    <a:prstClr val="white"/>
                  </a:solidFill>
                  <a:latin typeface="Arial" charset="0"/>
                  <a:ea typeface="Arial" charset="0"/>
                  <a:cs typeface="Arial" charset="0"/>
                </a:rPr>
                <a:t>A</a:t>
              </a:r>
            </a:p>
          </p:txBody>
        </p:sp>
        <p:cxnSp>
          <p:nvCxnSpPr>
            <p:cNvPr id="54" name="Straight Connector 53"/>
            <p:cNvCxnSpPr>
              <a:stCxn id="48" idx="7"/>
              <a:endCxn id="46" idx="4"/>
            </p:cNvCxnSpPr>
            <p:nvPr/>
          </p:nvCxnSpPr>
          <p:spPr>
            <a:xfrm flipV="1">
              <a:off x="5741464" y="4216184"/>
              <a:ext cx="761158" cy="1178190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cxnSp>
          <p:nvCxnSpPr>
            <p:cNvPr id="58" name="Straight Connector 57"/>
            <p:cNvCxnSpPr>
              <a:stCxn id="48" idx="1"/>
              <a:endCxn id="50" idx="4"/>
            </p:cNvCxnSpPr>
            <p:nvPr/>
          </p:nvCxnSpPr>
          <p:spPr>
            <a:xfrm flipH="1" flipV="1">
              <a:off x="4507821" y="4216184"/>
              <a:ext cx="760691" cy="1178190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</p:grpSp>
      <p:grpSp>
        <p:nvGrpSpPr>
          <p:cNvPr id="36" name="Group 35"/>
          <p:cNvGrpSpPr/>
          <p:nvPr/>
        </p:nvGrpSpPr>
        <p:grpSpPr>
          <a:xfrm>
            <a:off x="1572054" y="1796167"/>
            <a:ext cx="2634282" cy="2001327"/>
            <a:chOff x="4683528" y="4018695"/>
            <a:chExt cx="2634282" cy="2001327"/>
          </a:xfrm>
        </p:grpSpPr>
        <p:sp>
          <p:nvSpPr>
            <p:cNvPr id="87" name="Rounded Rectangle 86"/>
            <p:cNvSpPr/>
            <p:nvPr/>
          </p:nvSpPr>
          <p:spPr>
            <a:xfrm>
              <a:off x="4683528" y="4018695"/>
              <a:ext cx="732643" cy="321432"/>
            </a:xfrm>
            <a:prstGeom prst="roundRect">
              <a:avLst/>
            </a:prstGeom>
            <a:solidFill>
              <a:srgbClr val="FDAE61"/>
            </a:solidFill>
            <a:ln w="9525" cap="flat" cmpd="sng" algn="ctr">
              <a:solidFill>
                <a:srgbClr val="FDAE6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OSPF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585167" y="4018695"/>
              <a:ext cx="732643" cy="321432"/>
            </a:xfrm>
            <a:prstGeom prst="roundRect">
              <a:avLst/>
            </a:prstGeom>
            <a:solidFill>
              <a:srgbClr val="FDAE61"/>
            </a:solidFill>
            <a:ln w="9525" cap="flat" cmpd="sng" algn="ctr">
              <a:solidFill>
                <a:srgbClr val="FDAE6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OSPF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642761" y="5698590"/>
              <a:ext cx="732643" cy="321432"/>
            </a:xfrm>
            <a:prstGeom prst="roundRect">
              <a:avLst/>
            </a:prstGeom>
            <a:solidFill>
              <a:srgbClr val="FDAE61"/>
            </a:solidFill>
            <a:ln w="9525" cap="flat" cmpd="sng" algn="ctr">
              <a:solidFill>
                <a:srgbClr val="FDAE61"/>
              </a:solidFill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OSPF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1" name="Straight Connector 90"/>
            <p:cNvCxnSpPr>
              <a:stCxn id="88" idx="2"/>
              <a:endCxn id="90" idx="0"/>
            </p:cNvCxnSpPr>
            <p:nvPr/>
          </p:nvCxnSpPr>
          <p:spPr>
            <a:xfrm flipH="1">
              <a:off x="6009083" y="4340127"/>
              <a:ext cx="942406" cy="1358463"/>
            </a:xfrm>
            <a:prstGeom prst="line">
              <a:avLst/>
            </a:prstGeom>
            <a:noFill/>
            <a:ln w="57150" cap="flat" cmpd="sng" algn="ctr">
              <a:solidFill>
                <a:srgbClr val="FDAE61"/>
              </a:solidFill>
              <a:prstDash val="sysDash"/>
              <a:headEnd type="triangle" w="med" len="sm"/>
              <a:tailEnd type="triangle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</p:grpSp>
      <p:grpSp>
        <p:nvGrpSpPr>
          <p:cNvPr id="35" name="Group 34"/>
          <p:cNvGrpSpPr/>
          <p:nvPr/>
        </p:nvGrpSpPr>
        <p:grpSpPr>
          <a:xfrm>
            <a:off x="458442" y="1250795"/>
            <a:ext cx="1600644" cy="2338568"/>
            <a:chOff x="3569916" y="3473323"/>
            <a:chExt cx="1600644" cy="2338568"/>
          </a:xfrm>
        </p:grpSpPr>
        <p:sp>
          <p:nvSpPr>
            <p:cNvPr id="93" name="Rounded Rectangle 92"/>
            <p:cNvSpPr/>
            <p:nvPr/>
          </p:nvSpPr>
          <p:spPr>
            <a:xfrm>
              <a:off x="3569916" y="3473323"/>
              <a:ext cx="369252" cy="369252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R</a:t>
              </a:r>
            </a:p>
          </p:txBody>
        </p:sp>
        <p:cxnSp>
          <p:nvCxnSpPr>
            <p:cNvPr id="94" name="Straight Connector 93"/>
            <p:cNvCxnSpPr>
              <a:stCxn id="93" idx="3"/>
              <a:endCxn id="50" idx="1"/>
            </p:cNvCxnSpPr>
            <p:nvPr/>
          </p:nvCxnSpPr>
          <p:spPr>
            <a:xfrm>
              <a:off x="3939168" y="3657949"/>
              <a:ext cx="339999" cy="6217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sp>
          <p:nvSpPr>
            <p:cNvPr id="95" name="Rounded Rectangle 94"/>
            <p:cNvSpPr/>
            <p:nvPr/>
          </p:nvSpPr>
          <p:spPr>
            <a:xfrm>
              <a:off x="3569916" y="3935193"/>
              <a:ext cx="369252" cy="369252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S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7" name="Straight Connector 96"/>
            <p:cNvCxnSpPr>
              <a:stCxn id="95" idx="3"/>
              <a:endCxn id="50" idx="3"/>
            </p:cNvCxnSpPr>
            <p:nvPr/>
          </p:nvCxnSpPr>
          <p:spPr>
            <a:xfrm>
              <a:off x="3939168" y="4119819"/>
              <a:ext cx="339999" cy="1654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  <p:sp>
          <p:nvSpPr>
            <p:cNvPr id="98" name="Rounded Rectangle 97"/>
            <p:cNvSpPr/>
            <p:nvPr/>
          </p:nvSpPr>
          <p:spPr>
            <a:xfrm>
              <a:off x="4449799" y="5436890"/>
              <a:ext cx="375002" cy="375001"/>
            </a:xfrm>
            <a:prstGeom prst="roundRect">
              <a:avLst/>
            </a:prstGeom>
            <a:solidFill>
              <a:srgbClr val="D7191C"/>
            </a:solidFill>
            <a:ln w="9525" cap="flat" cmpd="sng" algn="ctr">
              <a:solidFill>
                <a:srgbClr val="D7191C">
                  <a:shade val="95000"/>
                  <a:satMod val="105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Arial" charset="0"/>
                  <a:cs typeface="Arial" charset="0"/>
                </a:rPr>
                <a:t>T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endParaRPr>
            </a:p>
          </p:txBody>
        </p:sp>
        <p:cxnSp>
          <p:nvCxnSpPr>
            <p:cNvPr id="99" name="Straight Connector 98"/>
            <p:cNvCxnSpPr>
              <a:stCxn id="98" idx="3"/>
              <a:endCxn id="48" idx="2"/>
            </p:cNvCxnSpPr>
            <p:nvPr/>
          </p:nvCxnSpPr>
          <p:spPr>
            <a:xfrm>
              <a:off x="4824801" y="5624391"/>
              <a:ext cx="345759" cy="0"/>
            </a:xfrm>
            <a:prstGeom prst="line">
              <a:avLst/>
            </a:prstGeom>
            <a:noFill/>
            <a:ln w="57150" cap="flat" cmpd="sng" algn="ctr">
              <a:solidFill>
                <a:srgbClr val="2B83BA"/>
              </a:solidFill>
              <a:prstDash val="solid"/>
            </a:ln>
            <a:effectLst/>
          </p:spPr>
        </p:cxnSp>
      </p:grpSp>
      <p:sp>
        <p:nvSpPr>
          <p:cNvPr id="100" name="Rectangle 99"/>
          <p:cNvSpPr/>
          <p:nvPr/>
        </p:nvSpPr>
        <p:spPr>
          <a:xfrm>
            <a:off x="2824344" y="2409383"/>
            <a:ext cx="439586" cy="314913"/>
          </a:xfrm>
          <a:prstGeom prst="rect">
            <a:avLst/>
          </a:prstGeom>
          <a:solidFill>
            <a:srgbClr val="ABDDA4"/>
          </a:solidFill>
          <a:ln w="25400" cap="flat" cmpd="sng" algn="ctr">
            <a:solidFill>
              <a:srgbClr val="ABDDA4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FW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>
            <a:off x="1719712" y="1670292"/>
            <a:ext cx="1348071" cy="0"/>
          </a:xfrm>
          <a:prstGeom prst="line">
            <a:avLst/>
          </a:prstGeom>
          <a:noFill/>
          <a:ln w="57150" cap="flat" cmpd="sng" algn="ctr">
            <a:solidFill>
              <a:srgbClr val="2B83BA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 flipH="1">
            <a:off x="2304697" y="1956883"/>
            <a:ext cx="1168996" cy="0"/>
          </a:xfrm>
          <a:prstGeom prst="line">
            <a:avLst/>
          </a:prstGeom>
          <a:noFill/>
          <a:ln w="57150" cap="flat" cmpd="sng" algn="ctr">
            <a:solidFill>
              <a:srgbClr val="FDAE61"/>
            </a:solidFill>
            <a:prstDash val="sysDash"/>
            <a:headEnd type="triangle" w="med" len="sm"/>
            <a:tailEnd type="triangle" w="med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42" name="Freeform 41"/>
          <p:cNvSpPr/>
          <p:nvPr/>
        </p:nvSpPr>
        <p:spPr>
          <a:xfrm>
            <a:off x="844062" y="1430215"/>
            <a:ext cx="2567353" cy="1981200"/>
          </a:xfrm>
          <a:custGeom>
            <a:avLst/>
            <a:gdLst>
              <a:gd name="connsiteX0" fmla="*/ 0 w 2567353"/>
              <a:gd name="connsiteY0" fmla="*/ 0 h 1981200"/>
              <a:gd name="connsiteX1" fmla="*/ 2567353 w 2567353"/>
              <a:gd name="connsiteY1" fmla="*/ 0 h 1981200"/>
              <a:gd name="connsiteX2" fmla="*/ 1535723 w 2567353"/>
              <a:gd name="connsiteY2" fmla="*/ 1981200 h 1981200"/>
              <a:gd name="connsiteX3" fmla="*/ 879230 w 2567353"/>
              <a:gd name="connsiteY3" fmla="*/ 198120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7353" h="1981200">
                <a:moveTo>
                  <a:pt x="0" y="0"/>
                </a:moveTo>
                <a:lnTo>
                  <a:pt x="2567353" y="0"/>
                </a:lnTo>
                <a:lnTo>
                  <a:pt x="1535723" y="1981200"/>
                </a:lnTo>
                <a:lnTo>
                  <a:pt x="879230" y="1981200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827694" y="1899138"/>
            <a:ext cx="2497016" cy="1512277"/>
          </a:xfrm>
          <a:custGeom>
            <a:avLst/>
            <a:gdLst>
              <a:gd name="connsiteX0" fmla="*/ 0 w 2497016"/>
              <a:gd name="connsiteY0" fmla="*/ 0 h 1512277"/>
              <a:gd name="connsiteX1" fmla="*/ 2497016 w 2497016"/>
              <a:gd name="connsiteY1" fmla="*/ 0 h 1512277"/>
              <a:gd name="connsiteX2" fmla="*/ 1453662 w 2497016"/>
              <a:gd name="connsiteY2" fmla="*/ 1512277 h 1512277"/>
              <a:gd name="connsiteX3" fmla="*/ 890954 w 2497016"/>
              <a:gd name="connsiteY3" fmla="*/ 1512277 h 1512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7016" h="1512277">
                <a:moveTo>
                  <a:pt x="0" y="0"/>
                </a:moveTo>
                <a:lnTo>
                  <a:pt x="2497016" y="0"/>
                </a:lnTo>
                <a:lnTo>
                  <a:pt x="1453662" y="1512277"/>
                </a:lnTo>
                <a:lnTo>
                  <a:pt x="890954" y="1512277"/>
                </a:lnTo>
              </a:path>
            </a:pathLst>
          </a:custGeom>
          <a:noFill/>
          <a:ln w="762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 animBg="1"/>
      <p:bldP spid="42" grpId="0" animBg="1"/>
      <p:bldP spid="42" grpId="1" animBg="1"/>
      <p:bldP spid="43" grpId="0" animBg="1"/>
      <p:bldP spid="4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191C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3698</TotalTime>
  <Words>884</Words>
  <Application>Microsoft Macintosh PowerPoint</Application>
  <PresentationFormat>On-screen Show (4:3)</PresentationFormat>
  <Paragraphs>484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Calibri</vt:lpstr>
      <vt:lpstr>Calibri Light</vt:lpstr>
      <vt:lpstr>Cambria Math</vt:lpstr>
      <vt:lpstr>Mangal</vt:lpstr>
      <vt:lpstr>Times</vt:lpstr>
      <vt:lpstr>Arial</vt:lpstr>
      <vt:lpstr>Office Theme</vt:lpstr>
      <vt:lpstr>Automatically Repairing  Network Control Planes  Using an Abstract Representation</vt:lpstr>
      <vt:lpstr>Control plane == heart of the network</vt:lpstr>
      <vt:lpstr>Configuring the control plane</vt:lpstr>
      <vt:lpstr>Configuration errors are common</vt:lpstr>
      <vt:lpstr>Existing tools</vt:lpstr>
      <vt:lpstr>Our contribution: CPR</vt:lpstr>
      <vt:lpstr>Challenges</vt:lpstr>
      <vt:lpstr>Our approach</vt:lpstr>
      <vt:lpstr>Example network</vt:lpstr>
      <vt:lpstr>Background: ARC [SIGCOMM’16]</vt:lpstr>
      <vt:lpstr>Repairing ARC</vt:lpstr>
      <vt:lpstr>Repair as constraint solving</vt:lpstr>
      <vt:lpstr>Satisfying solution</vt:lpstr>
      <vt:lpstr>Translating repairs</vt:lpstr>
      <vt:lpstr>Hierarchical ARC</vt:lpstr>
      <vt:lpstr>Repair minimality</vt:lpstr>
      <vt:lpstr>Evaluation: dataset</vt:lpstr>
      <vt:lpstr>Evaluation: performance</vt:lpstr>
      <vt:lpstr>Evaluation: CPR vs hand-written repairs</vt:lpstr>
      <vt:lpstr>Summary</vt:lpstr>
      <vt:lpstr>Dataset: real data center policies</vt:lpstr>
      <vt:lpstr>Evaluation: scalability (fat trees)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Automatically Repairing  Network Control Planes  Using an Abstract Representation</dc:title>
  <dc:creator>Microsoft Office User</dc:creator>
  <cp:lastModifiedBy>Microsoft Office User</cp:lastModifiedBy>
  <cp:revision>185</cp:revision>
  <dcterms:created xsi:type="dcterms:W3CDTF">2017-10-17T13:13:41Z</dcterms:created>
  <dcterms:modified xsi:type="dcterms:W3CDTF">2017-10-30T05:05:01Z</dcterms:modified>
</cp:coreProperties>
</file>