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59" r:id="rId4"/>
    <p:sldId id="260" r:id="rId5"/>
    <p:sldId id="261" r:id="rId6"/>
    <p:sldId id="277" r:id="rId7"/>
    <p:sldId id="281" r:id="rId8"/>
    <p:sldId id="262" r:id="rId9"/>
    <p:sldId id="263" r:id="rId10"/>
    <p:sldId id="264" r:id="rId11"/>
    <p:sldId id="265" r:id="rId12"/>
    <p:sldId id="266" r:id="rId13"/>
    <p:sldId id="280" r:id="rId14"/>
    <p:sldId id="282" r:id="rId15"/>
    <p:sldId id="279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9821" autoAdjust="0"/>
  </p:normalViewPr>
  <p:slideViewPr>
    <p:cSldViewPr>
      <p:cViewPr>
        <p:scale>
          <a:sx n="81" d="100"/>
          <a:sy n="81" d="100"/>
        </p:scale>
        <p:origin x="-112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68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ember\Documents\research\hotice2012\trunk\data\fullsys_latency.od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ember\Documents\research\hotice2012\trunk\data\fullsys_energy.od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ember\Documents\research\hotice2012\trunk\data\fullsys_algos.od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3953442735549"/>
          <c:y val="4.2140245913507013E-2"/>
          <c:w val="0.86697181543896062"/>
          <c:h val="0.712584830260840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nooffload!$A$51</c:f>
              <c:strCache>
                <c:ptCount val="1"/>
                <c:pt idx="0">
                  <c:v>No Offloading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val>
            <c:numRef>
              <c:f>nooffload!$B$52:$M$52</c:f>
              <c:numCache>
                <c:formatCode>General</c:formatCode>
                <c:ptCount val="12"/>
                <c:pt idx="0">
                  <c:v>368.48200000000003</c:v>
                </c:pt>
                <c:pt idx="1">
                  <c:v>371.77299999999963</c:v>
                </c:pt>
                <c:pt idx="2">
                  <c:v>374.42599999999896</c:v>
                </c:pt>
                <c:pt idx="3">
                  <c:v>366.81450000000001</c:v>
                </c:pt>
                <c:pt idx="4">
                  <c:v>371.04199999999969</c:v>
                </c:pt>
                <c:pt idx="5">
                  <c:v>362.35449999999997</c:v>
                </c:pt>
                <c:pt idx="6">
                  <c:v>345.64000000000038</c:v>
                </c:pt>
                <c:pt idx="7">
                  <c:v>349.76</c:v>
                </c:pt>
                <c:pt idx="8">
                  <c:v>345.65199999999999</c:v>
                </c:pt>
                <c:pt idx="9">
                  <c:v>361.77</c:v>
                </c:pt>
                <c:pt idx="10">
                  <c:v>349.94099999999969</c:v>
                </c:pt>
                <c:pt idx="11">
                  <c:v>352.84100000000001</c:v>
                </c:pt>
              </c:numCache>
            </c:numRef>
          </c:val>
        </c:ser>
        <c:ser>
          <c:idx val="1"/>
          <c:order val="1"/>
          <c:tx>
            <c:strRef>
              <c:f>'4desktops'!$A$51</c:f>
              <c:strCache>
                <c:ptCount val="1"/>
                <c:pt idx="0">
                  <c:v>4 Desktops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val>
            <c:numRef>
              <c:f>'4desktops'!$B$52:$M$52</c:f>
              <c:numCache>
                <c:formatCode>General</c:formatCode>
                <c:ptCount val="12"/>
                <c:pt idx="0">
                  <c:v>51.552</c:v>
                </c:pt>
                <c:pt idx="1">
                  <c:v>51.172000000000011</c:v>
                </c:pt>
                <c:pt idx="2">
                  <c:v>50.886999999999993</c:v>
                </c:pt>
                <c:pt idx="3">
                  <c:v>72.494000000000185</c:v>
                </c:pt>
                <c:pt idx="4">
                  <c:v>86.894999999999996</c:v>
                </c:pt>
                <c:pt idx="5">
                  <c:v>83.124999999999986</c:v>
                </c:pt>
                <c:pt idx="6">
                  <c:v>22.433</c:v>
                </c:pt>
                <c:pt idx="7">
                  <c:v>24.111000000000054</c:v>
                </c:pt>
                <c:pt idx="8">
                  <c:v>23.52</c:v>
                </c:pt>
                <c:pt idx="9">
                  <c:v>365.13599999999963</c:v>
                </c:pt>
                <c:pt idx="10">
                  <c:v>28.085999999999949</c:v>
                </c:pt>
                <c:pt idx="11">
                  <c:v>24.238</c:v>
                </c:pt>
              </c:numCache>
            </c:numRef>
          </c:val>
        </c:ser>
        <c:ser>
          <c:idx val="2"/>
          <c:order val="2"/>
          <c:tx>
            <c:strRef>
              <c:f>'6desktops'!$A$51</c:f>
              <c:strCache>
                <c:ptCount val="1"/>
                <c:pt idx="0">
                  <c:v>6 Desktops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val>
            <c:numRef>
              <c:f>'6desktops'!$B$52:$M$52</c:f>
              <c:numCache>
                <c:formatCode>General</c:formatCode>
                <c:ptCount val="12"/>
                <c:pt idx="0">
                  <c:v>54.21</c:v>
                </c:pt>
                <c:pt idx="1">
                  <c:v>34.797000000000011</c:v>
                </c:pt>
                <c:pt idx="2">
                  <c:v>52.977000000000004</c:v>
                </c:pt>
                <c:pt idx="3">
                  <c:v>74.821999999999989</c:v>
                </c:pt>
                <c:pt idx="4">
                  <c:v>83.521999999999991</c:v>
                </c:pt>
                <c:pt idx="5">
                  <c:v>81.238</c:v>
                </c:pt>
                <c:pt idx="6">
                  <c:v>23.334000000000035</c:v>
                </c:pt>
                <c:pt idx="7">
                  <c:v>23.591000000000001</c:v>
                </c:pt>
                <c:pt idx="8">
                  <c:v>20.195</c:v>
                </c:pt>
                <c:pt idx="9">
                  <c:v>20.094999999999999</c:v>
                </c:pt>
                <c:pt idx="10">
                  <c:v>21.337000000000035</c:v>
                </c:pt>
                <c:pt idx="11">
                  <c:v>20.492999999999949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1803136"/>
        <c:axId val="81801216"/>
      </c:barChart>
      <c:valAx>
        <c:axId val="818012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/>
                  <a:t>Time (sec)</a:t>
                </a:r>
              </a:p>
            </c:rich>
          </c:tx>
          <c:layout>
            <c:manualLayout>
              <c:xMode val="edge"/>
              <c:yMode val="edge"/>
              <c:x val="1.5364878455613684E-2"/>
              <c:y val="0.3412462757023381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400" b="0"/>
            </a:pPr>
            <a:endParaRPr lang="en-US"/>
          </a:p>
        </c:txPr>
        <c:crossAx val="81803136"/>
        <c:crosses val="autoZero"/>
        <c:crossBetween val="between"/>
      </c:valAx>
      <c:catAx>
        <c:axId val="81803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/>
                  <a:t>Phones</a:t>
                </a:r>
              </a:p>
            </c:rich>
          </c:tx>
          <c:layout>
            <c:manualLayout>
              <c:xMode val="edge"/>
              <c:yMode val="edge"/>
              <c:x val="0.46194642725734175"/>
              <c:y val="0.832572322264095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400" b="0"/>
            </a:pPr>
            <a:endParaRPr lang="en-US"/>
          </a:p>
        </c:txPr>
        <c:crossAx val="81801216"/>
        <c:crosses val="autoZero"/>
        <c:auto val="1"/>
        <c:lblAlgn val="ctr"/>
        <c:lblOffset val="100"/>
        <c:noMultiLvlLbl val="0"/>
      </c:catAx>
      <c:spPr>
        <a:noFill/>
        <a:ln>
          <a:solidFill>
            <a:srgbClr val="000000"/>
          </a:solidFill>
          <a:prstDash val="solid"/>
        </a:ln>
      </c:spPr>
    </c:plotArea>
    <c:legend>
      <c:legendPos val="b"/>
      <c:layout/>
      <c:overlay val="0"/>
      <c:spPr>
        <a:noFill/>
        <a:ln>
          <a:noFill/>
        </a:ln>
      </c:spPr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3467025612476"/>
          <c:y val="5.2233361633459166E-2"/>
          <c:w val="0.85254541691853836"/>
          <c:h val="0.692557383139802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no_offload!$B$1</c:f>
              <c:strCache>
                <c:ptCount val="1"/>
                <c:pt idx="0">
                  <c:v>No Offload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no_offload!$A$2:$A$13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no_offload!$B$2:$B$13</c:f>
              <c:numCache>
                <c:formatCode>General</c:formatCode>
                <c:ptCount val="12"/>
                <c:pt idx="0">
                  <c:v>229161.26226287501</c:v>
                </c:pt>
                <c:pt idx="1">
                  <c:v>227362.3341972596</c:v>
                </c:pt>
                <c:pt idx="2">
                  <c:v>229679.069575709</c:v>
                </c:pt>
                <c:pt idx="3">
                  <c:v>230754.84734720617</c:v>
                </c:pt>
                <c:pt idx="4">
                  <c:v>227800.466257956</c:v>
                </c:pt>
                <c:pt idx="5">
                  <c:v>226533.03974826526</c:v>
                </c:pt>
                <c:pt idx="6">
                  <c:v>212353.03790135233</c:v>
                </c:pt>
                <c:pt idx="7">
                  <c:v>209956.85475648273</c:v>
                </c:pt>
                <c:pt idx="8">
                  <c:v>211419.46471019773</c:v>
                </c:pt>
                <c:pt idx="9">
                  <c:v>212985.49527230201</c:v>
                </c:pt>
                <c:pt idx="10">
                  <c:v>211823.54478839599</c:v>
                </c:pt>
                <c:pt idx="11">
                  <c:v>212803.01437063733</c:v>
                </c:pt>
              </c:numCache>
            </c:numRef>
          </c:val>
        </c:ser>
        <c:ser>
          <c:idx val="1"/>
          <c:order val="1"/>
          <c:tx>
            <c:strRef>
              <c:f>'4desktops'!$B$1</c:f>
              <c:strCache>
                <c:ptCount val="1"/>
                <c:pt idx="0">
                  <c:v>4 Desktops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no_offload!$A$2:$A$13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'4desktops'!$B$2:$B$13</c:f>
              <c:numCache>
                <c:formatCode>General</c:formatCode>
                <c:ptCount val="12"/>
                <c:pt idx="0">
                  <c:v>169730.18619568399</c:v>
                </c:pt>
                <c:pt idx="1">
                  <c:v>173931.48545397969</c:v>
                </c:pt>
                <c:pt idx="2">
                  <c:v>174502.39493570599</c:v>
                </c:pt>
                <c:pt idx="3">
                  <c:v>175534.63507252501</c:v>
                </c:pt>
                <c:pt idx="4">
                  <c:v>174025.25050389298</c:v>
                </c:pt>
                <c:pt idx="5">
                  <c:v>170222.26254104511</c:v>
                </c:pt>
                <c:pt idx="6">
                  <c:v>113883.431123822</c:v>
                </c:pt>
                <c:pt idx="7">
                  <c:v>120109.13143062399</c:v>
                </c:pt>
                <c:pt idx="8">
                  <c:v>113466.88734374402</c:v>
                </c:pt>
                <c:pt idx="9">
                  <c:v>239946.09431318098</c:v>
                </c:pt>
                <c:pt idx="10">
                  <c:v>122406.98631371791</c:v>
                </c:pt>
                <c:pt idx="11">
                  <c:v>119748.94976051502</c:v>
                </c:pt>
              </c:numCache>
            </c:numRef>
          </c:val>
        </c:ser>
        <c:ser>
          <c:idx val="2"/>
          <c:order val="2"/>
          <c:tx>
            <c:strRef>
              <c:f>'6desktops'!$B$1</c:f>
              <c:strCache>
                <c:ptCount val="1"/>
                <c:pt idx="0">
                  <c:v>6 Desktops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no_offload!$A$2:$A$13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'6desktops'!$B$2:$B$13</c:f>
              <c:numCache>
                <c:formatCode>General</c:formatCode>
                <c:ptCount val="12"/>
                <c:pt idx="0">
                  <c:v>174069.93103444169</c:v>
                </c:pt>
                <c:pt idx="1">
                  <c:v>172597.32867766099</c:v>
                </c:pt>
                <c:pt idx="2">
                  <c:v>157883.52083986101</c:v>
                </c:pt>
                <c:pt idx="3">
                  <c:v>169071.40778333999</c:v>
                </c:pt>
                <c:pt idx="4">
                  <c:v>175023.03875282701</c:v>
                </c:pt>
                <c:pt idx="5">
                  <c:v>175144.18132900301</c:v>
                </c:pt>
                <c:pt idx="6">
                  <c:v>120127.498461051</c:v>
                </c:pt>
                <c:pt idx="7">
                  <c:v>111320.380563492</c:v>
                </c:pt>
                <c:pt idx="8">
                  <c:v>111738.26865366301</c:v>
                </c:pt>
                <c:pt idx="9">
                  <c:v>120241.190681817</c:v>
                </c:pt>
                <c:pt idx="10">
                  <c:v>119019.707014053</c:v>
                </c:pt>
                <c:pt idx="11">
                  <c:v>119157.112717168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1561856"/>
        <c:axId val="81559936"/>
      </c:barChart>
      <c:valAx>
        <c:axId val="81559936"/>
        <c:scaling>
          <c:orientation val="minMax"/>
          <c:max val="250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/>
                  <a:t>Energy (mW)</a:t>
                </a:r>
              </a:p>
            </c:rich>
          </c:tx>
          <c:layout>
            <c:manualLayout>
              <c:xMode val="edge"/>
              <c:yMode val="edge"/>
              <c:x val="9.4519583598474659E-3"/>
              <c:y val="0.323858932904618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400" b="0"/>
            </a:pPr>
            <a:endParaRPr lang="en-US"/>
          </a:p>
        </c:txPr>
        <c:crossAx val="81561856"/>
        <c:crosses val="autoZero"/>
        <c:crossBetween val="between"/>
      </c:valAx>
      <c:catAx>
        <c:axId val="81561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/>
                  <a:t>Phones</a:t>
                </a:r>
              </a:p>
            </c:rich>
          </c:tx>
          <c:layout>
            <c:manualLayout>
              <c:xMode val="edge"/>
              <c:yMode val="edge"/>
              <c:x val="0.47037027783661622"/>
              <c:y val="0.84051205163869769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400" b="0"/>
            </a:pPr>
            <a:endParaRPr lang="en-US"/>
          </a:p>
        </c:txPr>
        <c:crossAx val="81559936"/>
        <c:crosses val="autoZero"/>
        <c:auto val="1"/>
        <c:lblAlgn val="ctr"/>
        <c:lblOffset val="100"/>
        <c:noMultiLvlLbl val="0"/>
      </c:catAx>
      <c:spPr>
        <a:noFill/>
        <a:ln>
          <a:solidFill>
            <a:srgbClr val="000000"/>
          </a:solidFill>
          <a:prstDash val="solid"/>
        </a:ln>
      </c:spPr>
    </c:plotArea>
    <c:legend>
      <c:legendPos val="b"/>
      <c:layout/>
      <c:overlay val="0"/>
      <c:spPr>
        <a:noFill/>
        <a:ln>
          <a:noFill/>
        </a:ln>
      </c:spPr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16953843112712"/>
          <c:y val="0.10936022137504318"/>
          <c:w val="0.86608316219886761"/>
          <c:h val="0.63188489447869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nooffload!$A$51</c:f>
              <c:strCache>
                <c:ptCount val="1"/>
                <c:pt idx="0">
                  <c:v>No Offloading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nooffload!$B$1:$M$1</c:f>
              <c:strCache>
                <c:ptCount val="12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P7</c:v>
                </c:pt>
                <c:pt idx="7">
                  <c:v>P8</c:v>
                </c:pt>
                <c:pt idx="8">
                  <c:v>P9</c:v>
                </c:pt>
                <c:pt idx="9">
                  <c:v>P10</c:v>
                </c:pt>
                <c:pt idx="10">
                  <c:v>P11</c:v>
                </c:pt>
                <c:pt idx="11">
                  <c:v>P12</c:v>
                </c:pt>
              </c:strCache>
            </c:strRef>
          </c:cat>
          <c:val>
            <c:numRef>
              <c:f>nooffload!$B$52:$M$52</c:f>
              <c:numCache>
                <c:formatCode>General</c:formatCode>
                <c:ptCount val="12"/>
                <c:pt idx="0">
                  <c:v>368.48200000000003</c:v>
                </c:pt>
                <c:pt idx="1">
                  <c:v>371.77299999999963</c:v>
                </c:pt>
                <c:pt idx="2">
                  <c:v>374.42599999999925</c:v>
                </c:pt>
                <c:pt idx="3">
                  <c:v>366.81450000000001</c:v>
                </c:pt>
                <c:pt idx="4">
                  <c:v>371.04199999999969</c:v>
                </c:pt>
                <c:pt idx="5">
                  <c:v>362.35449999999997</c:v>
                </c:pt>
                <c:pt idx="6">
                  <c:v>345.64000000000038</c:v>
                </c:pt>
                <c:pt idx="7">
                  <c:v>349.76</c:v>
                </c:pt>
                <c:pt idx="8">
                  <c:v>345.65199999999999</c:v>
                </c:pt>
                <c:pt idx="9">
                  <c:v>361.77</c:v>
                </c:pt>
                <c:pt idx="10">
                  <c:v>349.94099999999969</c:v>
                </c:pt>
                <c:pt idx="11">
                  <c:v>352.84100000000001</c:v>
                </c:pt>
              </c:numCache>
            </c:numRef>
          </c:val>
        </c:ser>
        <c:ser>
          <c:idx val="3"/>
          <c:order val="1"/>
          <c:tx>
            <c:strRef>
              <c:f>fullsys_oneaffin4!$A$51</c:f>
              <c:strCache>
                <c:ptCount val="1"/>
                <c:pt idx="0">
                  <c:v>One-to-One + Affinity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nooffload!$B$1:$M$1</c:f>
              <c:strCache>
                <c:ptCount val="12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P7</c:v>
                </c:pt>
                <c:pt idx="7">
                  <c:v>P8</c:v>
                </c:pt>
                <c:pt idx="8">
                  <c:v>P9</c:v>
                </c:pt>
                <c:pt idx="9">
                  <c:v>P10</c:v>
                </c:pt>
                <c:pt idx="10">
                  <c:v>P11</c:v>
                </c:pt>
                <c:pt idx="11">
                  <c:v>P12</c:v>
                </c:pt>
              </c:strCache>
            </c:strRef>
          </c:cat>
          <c:val>
            <c:numRef>
              <c:f>fullsys_oneaffin4!$B$52:$M$52</c:f>
              <c:numCache>
                <c:formatCode>General</c:formatCode>
                <c:ptCount val="12"/>
                <c:pt idx="0">
                  <c:v>61.363</c:v>
                </c:pt>
                <c:pt idx="1">
                  <c:v>149.124</c:v>
                </c:pt>
                <c:pt idx="2">
                  <c:v>124.46599999999999</c:v>
                </c:pt>
                <c:pt idx="3">
                  <c:v>90.417000000000144</c:v>
                </c:pt>
                <c:pt idx="4">
                  <c:v>69.766000000000005</c:v>
                </c:pt>
                <c:pt idx="5">
                  <c:v>137.672</c:v>
                </c:pt>
                <c:pt idx="6">
                  <c:v>23.300999999999988</c:v>
                </c:pt>
                <c:pt idx="7">
                  <c:v>15.47</c:v>
                </c:pt>
                <c:pt idx="8">
                  <c:v>86.465999999999994</c:v>
                </c:pt>
                <c:pt idx="9">
                  <c:v>15.196</c:v>
                </c:pt>
                <c:pt idx="10">
                  <c:v>117.65199999999999</c:v>
                </c:pt>
                <c:pt idx="11">
                  <c:v>35.545000000000002</c:v>
                </c:pt>
              </c:numCache>
            </c:numRef>
          </c:val>
        </c:ser>
        <c:ser>
          <c:idx val="2"/>
          <c:order val="2"/>
          <c:tx>
            <c:strRef>
              <c:f>fullsys_multinoaffin4!$A$51</c:f>
              <c:strCache>
                <c:ptCount val="1"/>
                <c:pt idx="0">
                  <c:v>Multiplexing No Affinity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nooffload!$B$1:$M$1</c:f>
              <c:strCache>
                <c:ptCount val="12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P7</c:v>
                </c:pt>
                <c:pt idx="7">
                  <c:v>P8</c:v>
                </c:pt>
                <c:pt idx="8">
                  <c:v>P9</c:v>
                </c:pt>
                <c:pt idx="9">
                  <c:v>P10</c:v>
                </c:pt>
                <c:pt idx="10">
                  <c:v>P11</c:v>
                </c:pt>
                <c:pt idx="11">
                  <c:v>P12</c:v>
                </c:pt>
              </c:strCache>
            </c:strRef>
          </c:cat>
          <c:val>
            <c:numRef>
              <c:f>fullsys_multinoaffin4!$B$52:$M$52</c:f>
              <c:numCache>
                <c:formatCode>General</c:formatCode>
                <c:ptCount val="12"/>
                <c:pt idx="0">
                  <c:v>67.542000000000002</c:v>
                </c:pt>
                <c:pt idx="1">
                  <c:v>66.263999999999996</c:v>
                </c:pt>
                <c:pt idx="2">
                  <c:v>65.545000000000002</c:v>
                </c:pt>
                <c:pt idx="3">
                  <c:v>68.542000000000002</c:v>
                </c:pt>
                <c:pt idx="4">
                  <c:v>81.186999999999998</c:v>
                </c:pt>
                <c:pt idx="5">
                  <c:v>80.248999999999995</c:v>
                </c:pt>
                <c:pt idx="6">
                  <c:v>32.808</c:v>
                </c:pt>
                <c:pt idx="7">
                  <c:v>36.083000000000006</c:v>
                </c:pt>
                <c:pt idx="8">
                  <c:v>33.387999999999998</c:v>
                </c:pt>
                <c:pt idx="9">
                  <c:v>62.836999999999996</c:v>
                </c:pt>
                <c:pt idx="10">
                  <c:v>33.711000000000006</c:v>
                </c:pt>
                <c:pt idx="11">
                  <c:v>32.65</c:v>
                </c:pt>
              </c:numCache>
            </c:numRef>
          </c:val>
        </c:ser>
        <c:ser>
          <c:idx val="1"/>
          <c:order val="3"/>
          <c:tx>
            <c:strRef>
              <c:f>fullsys_multiaffin4!$A$51</c:f>
              <c:strCache>
                <c:ptCount val="1"/>
                <c:pt idx="0">
                  <c:v>Multiplexing + Affinity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nooffload!$B$1:$M$1</c:f>
              <c:strCache>
                <c:ptCount val="12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P7</c:v>
                </c:pt>
                <c:pt idx="7">
                  <c:v>P8</c:v>
                </c:pt>
                <c:pt idx="8">
                  <c:v>P9</c:v>
                </c:pt>
                <c:pt idx="9">
                  <c:v>P10</c:v>
                </c:pt>
                <c:pt idx="10">
                  <c:v>P11</c:v>
                </c:pt>
                <c:pt idx="11">
                  <c:v>P12</c:v>
                </c:pt>
              </c:strCache>
            </c:strRef>
          </c:cat>
          <c:val>
            <c:numRef>
              <c:f>fullsys_multiaffin4!$B$52:$M$52</c:f>
              <c:numCache>
                <c:formatCode>General</c:formatCode>
                <c:ptCount val="12"/>
                <c:pt idx="0">
                  <c:v>51.552</c:v>
                </c:pt>
                <c:pt idx="1">
                  <c:v>51.172000000000011</c:v>
                </c:pt>
                <c:pt idx="2">
                  <c:v>50.886999999999993</c:v>
                </c:pt>
                <c:pt idx="3">
                  <c:v>72.494000000000128</c:v>
                </c:pt>
                <c:pt idx="4">
                  <c:v>86.894999999999996</c:v>
                </c:pt>
                <c:pt idx="5">
                  <c:v>83.124999999999986</c:v>
                </c:pt>
                <c:pt idx="6">
                  <c:v>22.433</c:v>
                </c:pt>
                <c:pt idx="7">
                  <c:v>24.11100000000004</c:v>
                </c:pt>
                <c:pt idx="8">
                  <c:v>23.52</c:v>
                </c:pt>
                <c:pt idx="9">
                  <c:v>365.13599999999963</c:v>
                </c:pt>
                <c:pt idx="10">
                  <c:v>28.085999999999963</c:v>
                </c:pt>
                <c:pt idx="11">
                  <c:v>24.238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1679488"/>
        <c:axId val="81673216"/>
      </c:barChart>
      <c:valAx>
        <c:axId val="816732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/>
                  <a:t>Time (sec)</a:t>
                </a:r>
              </a:p>
            </c:rich>
          </c:tx>
          <c:layout>
            <c:manualLayout>
              <c:xMode val="edge"/>
              <c:yMode val="edge"/>
              <c:x val="8.8683893592799261E-3"/>
              <c:y val="0.3043626560254640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400" b="0"/>
            </a:pPr>
            <a:endParaRPr lang="en-US"/>
          </a:p>
        </c:txPr>
        <c:crossAx val="81679488"/>
        <c:crosses val="autoZero"/>
        <c:crossBetween val="between"/>
      </c:valAx>
      <c:catAx>
        <c:axId val="81679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/>
                  <a:t>Phones</a:t>
                </a:r>
              </a:p>
            </c:rich>
          </c:tx>
          <c:layout>
            <c:manualLayout>
              <c:xMode val="edge"/>
              <c:yMode val="edge"/>
              <c:x val="0.47630497706478486"/>
              <c:y val="0.8183339865322247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400" b="0"/>
            </a:pPr>
            <a:endParaRPr lang="en-US"/>
          </a:p>
        </c:txPr>
        <c:crossAx val="81673216"/>
        <c:crosses val="autoZero"/>
        <c:auto val="1"/>
        <c:lblAlgn val="ctr"/>
        <c:lblOffset val="100"/>
        <c:noMultiLvlLbl val="0"/>
      </c:catAx>
      <c:spPr>
        <a:noFill/>
        <a:ln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7.9251600559275912E-3"/>
          <c:y val="0.87580907590171164"/>
          <c:w val="0.98570731228690001"/>
          <c:h val="0.12117433284640323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500" b="1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25CA8-0BB1-4339-8221-64D9997072BB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1EA2D-A69A-4CD2-9DD1-689B932774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172F9-541B-4738-BF53-D70299591BC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2FCBB-85A5-4038-B3B8-C60F2CB4C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6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2FCBB-85A5-4038-B3B8-C60F2CB4C43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5AD0E-3006-461F-A05D-E3F5988E220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2FCBB-85A5-4038-B3B8-C60F2CB4C43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3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AC41-B256-4EED-9FC0-4B5CE8889ACA}" type="datetime1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674B-3BBF-4D1B-86EA-B49C8354B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CE3B-6A59-4A88-AC9A-9160CB7D71DC}" type="datetime1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674B-3BBF-4D1B-86EA-B49C8354B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82A3-5C39-4346-8D49-65BD90149B6A}" type="datetime1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674B-3BBF-4D1B-86EA-B49C8354B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E687-5465-4A9C-8FA5-046EC3F272E0}" type="datetime1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674B-3BBF-4D1B-86EA-B49C8354B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3472-F44C-4738-80BF-1B4156908FBB}" type="datetime1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674B-3BBF-4D1B-86EA-B49C8354B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3F02-8790-4207-990D-805F3D0D569F}" type="datetime1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674B-3BBF-4D1B-86EA-B49C8354B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27AF-90F9-418A-90DC-E35BFB6D12D2}" type="datetime1">
              <a:rPr lang="en-US" smtClean="0"/>
              <a:pPr/>
              <a:t>10/30/2012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674B-3BBF-4D1B-86EA-B49C8354B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F097-6B8C-437F-B846-EFC5095D8621}" type="datetime1">
              <a:rPr lang="en-US" smtClean="0"/>
              <a:pPr/>
              <a:t>10/30/2012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674B-3BBF-4D1B-86EA-B49C8354B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DAA8-04E3-451B-A390-4905E395B5E8}" type="datetime1">
              <a:rPr lang="en-US" smtClean="0"/>
              <a:pPr/>
              <a:t>10/30/2012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674B-3BBF-4D1B-86EA-B49C8354B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6ADD-D79D-4B9B-8749-A44353AF3DBE}" type="datetime1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674B-3BBF-4D1B-86EA-B49C8354B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97B3-0216-4BB3-A62F-F1EC7AACA4FB}" type="datetime1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674B-3BBF-4D1B-86EA-B49C8354B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B82E8-F67D-49B4-A04E-B7EE27F13372}" type="datetime1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1674B-3BBF-4D1B-86EA-B49C8354B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2.png"/><Relationship Id="rId7" Type="http://schemas.openxmlformats.org/officeDocument/2006/relationships/image" Target="../media/image30.png"/><Relationship Id="rId12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24.wmf"/><Relationship Id="rId5" Type="http://schemas.openxmlformats.org/officeDocument/2006/relationships/image" Target="../media/image31.png"/><Relationship Id="rId10" Type="http://schemas.openxmlformats.org/officeDocument/2006/relationships/image" Target="../media/image18.png"/><Relationship Id="rId4" Type="http://schemas.openxmlformats.org/officeDocument/2006/relationships/image" Target="../media/image34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9.png"/><Relationship Id="rId7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7.png"/><Relationship Id="rId7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8.png"/><Relationship Id="rId4" Type="http://schemas.openxmlformats.org/officeDocument/2006/relationships/image" Target="../media/image39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43.png"/><Relationship Id="rId7" Type="http://schemas.openxmlformats.org/officeDocument/2006/relationships/image" Target="../media/image3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openxmlformats.org/officeDocument/2006/relationships/image" Target="../media/image44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3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iph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38200" y="609600"/>
            <a:ext cx="1428066" cy="1600200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1295400" y="914400"/>
            <a:ext cx="558800" cy="838200"/>
            <a:chOff x="76200" y="4724400"/>
            <a:chExt cx="609600" cy="914400"/>
          </a:xfrm>
        </p:grpSpPr>
        <p:sp>
          <p:nvSpPr>
            <p:cNvPr id="64" name="Rectangle 63"/>
            <p:cNvSpPr/>
            <p:nvPr/>
          </p:nvSpPr>
          <p:spPr>
            <a:xfrm>
              <a:off x="76200" y="4724400"/>
              <a:ext cx="609600" cy="914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C:\Users\agember\AppData\Local\Microsoft\Windows\Temporary Internet Files\Content.IE5\QZT0K7D8\MC900440402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4724400"/>
              <a:ext cx="609600" cy="60960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3" name="TextBox 62"/>
            <p:cNvSpPr txBox="1"/>
            <p:nvPr/>
          </p:nvSpPr>
          <p:spPr>
            <a:xfrm>
              <a:off x="76200" y="52694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600" b="1" cap="all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ABC</a:t>
              </a:r>
              <a:endParaRPr lang="en-US" sz="1600" b="1" cap="all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24150"/>
            <a:ext cx="7772400" cy="2000250"/>
          </a:xfrm>
        </p:spPr>
        <p:txBody>
          <a:bodyPr>
            <a:normAutofit/>
          </a:bodyPr>
          <a:lstStyle/>
          <a:p>
            <a:r>
              <a:rPr lang="en-US" dirty="0" smtClean="0"/>
              <a:t>ECOS: Leveraging Software-Defined Networks to Support Mobile Application Offloading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76800"/>
            <a:ext cx="7391400" cy="1143000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Aaron </a:t>
            </a:r>
            <a:r>
              <a:rPr lang="en-US" sz="2600" b="1" dirty="0" err="1" smtClean="0"/>
              <a:t>Gember</a:t>
            </a:r>
            <a:r>
              <a:rPr lang="en-US" sz="2600" b="1" dirty="0" smtClean="0"/>
              <a:t>, </a:t>
            </a:r>
            <a:r>
              <a:rPr lang="en-US" sz="2600" b="1" u="sng" dirty="0" smtClean="0"/>
              <a:t>Christopher </a:t>
            </a:r>
            <a:r>
              <a:rPr lang="en-US" sz="2600" b="1" u="sng" dirty="0" err="1" smtClean="0"/>
              <a:t>Dragga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Aditya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Akella</a:t>
            </a:r>
            <a:endParaRPr lang="en-US" sz="2600" b="1" dirty="0" smtClean="0"/>
          </a:p>
          <a:p>
            <a:r>
              <a:rPr lang="en-US" sz="2600" i="1" dirty="0" smtClean="0"/>
              <a:t>University of Wisconsin-Madison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674B-3BBF-4D1B-86EA-B49C8354B62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4" name="Picture 33" descr="cisco_rou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990600"/>
            <a:ext cx="990600" cy="584616"/>
          </a:xfrm>
          <a:prstGeom prst="rect">
            <a:avLst/>
          </a:prstGeom>
        </p:spPr>
      </p:pic>
      <p:pic>
        <p:nvPicPr>
          <p:cNvPr id="35" name="Picture 34" descr="openflow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1219201"/>
            <a:ext cx="589280" cy="609600"/>
          </a:xfrm>
          <a:prstGeom prst="rect">
            <a:avLst/>
          </a:prstGeom>
        </p:spPr>
      </p:pic>
      <p:pic>
        <p:nvPicPr>
          <p:cNvPr id="37" name="Picture 36" descr="wireless_rout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7000" y="1447800"/>
            <a:ext cx="1436915" cy="685800"/>
          </a:xfrm>
          <a:prstGeom prst="rect">
            <a:avLst/>
          </a:prstGeom>
        </p:spPr>
      </p:pic>
      <p:pic>
        <p:nvPicPr>
          <p:cNvPr id="38" name="Picture 37" descr="desktop-and-monitor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6477000" y="914400"/>
            <a:ext cx="1905000" cy="1311413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>
            <a:off x="1676400" y="1295400"/>
            <a:ext cx="182880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505200" y="1143000"/>
            <a:ext cx="1447800" cy="60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953000" y="1143000"/>
            <a:ext cx="1828800" cy="381000"/>
          </a:xfrm>
          <a:prstGeom prst="line">
            <a:avLst/>
          </a:prstGeom>
          <a:ln>
            <a:solidFill>
              <a:srgbClr val="C00000"/>
            </a:solidFill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9" name="Picture 68" descr="openflow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1828800"/>
            <a:ext cx="58928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and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is paramount in enterprises</a:t>
            </a:r>
          </a:p>
          <a:p>
            <a:r>
              <a:rPr lang="en-US" dirty="0" smtClean="0"/>
              <a:t>Offloading may cause data to leave device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When should security be applied?</a:t>
            </a:r>
          </a:p>
          <a:p>
            <a:pPr lvl="1"/>
            <a:r>
              <a:rPr lang="en-US" dirty="0" smtClean="0"/>
              <a:t>How to secure offloading?</a:t>
            </a:r>
          </a:p>
          <a:p>
            <a:pPr lvl="1"/>
            <a:r>
              <a:rPr lang="en-US" dirty="0" smtClean="0"/>
              <a:t>Offloading benefits and opportunities should </a:t>
            </a:r>
            <a:br>
              <a:rPr lang="en-US" dirty="0" smtClean="0"/>
            </a:br>
            <a:r>
              <a:rPr lang="en-US" dirty="0" smtClean="0"/>
              <a:t>not be significantly diminished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" name="Picture 2" descr="C:\Users\agember\AppData\Local\Microsoft\Windows\Temporary Internet Files\Content.IE5\QZT0K7D8\MC900431599[2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838200"/>
            <a:ext cx="1371486" cy="13714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929A-10AB-4950-A941-84C3E150B88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 of Security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Encrypting state in transit with TLS</a:t>
            </a:r>
          </a:p>
          <a:p>
            <a:pPr lvl="1">
              <a:buNone/>
            </a:pPr>
            <a:r>
              <a:rPr lang="en-US" dirty="0" smtClean="0"/>
              <a:t>	High latency and energy overhead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Limited number of trusted compute resources</a:t>
            </a:r>
          </a:p>
          <a:p>
            <a:pPr lvl="1">
              <a:buNone/>
            </a:pPr>
            <a:r>
              <a:rPr lang="en-US" dirty="0" smtClean="0"/>
              <a:t>	Reduced offloading opportunities</a:t>
            </a:r>
            <a:endParaRPr lang="en-US" dirty="0"/>
          </a:p>
        </p:txBody>
      </p:sp>
      <p:pic>
        <p:nvPicPr>
          <p:cNvPr id="4" name="Picture 3" descr="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239780"/>
            <a:ext cx="381000" cy="381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5395210"/>
            <a:ext cx="381000" cy="381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transfer_encryp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743200"/>
            <a:ext cx="2857500" cy="1905000"/>
          </a:xfrm>
          <a:prstGeom prst="rect">
            <a:avLst/>
          </a:prstGeom>
        </p:spPr>
      </p:pic>
      <p:pic>
        <p:nvPicPr>
          <p:cNvPr id="9" name="Picture 8" descr="transfer_unencryp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2743200"/>
            <a:ext cx="2857500" cy="190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9800000">
            <a:off x="6111501" y="3005205"/>
            <a:ext cx="1146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Encrypted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 rot="19800000">
            <a:off x="2282923" y="3226935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Unencrypted</a:t>
            </a:r>
            <a:endParaRPr lang="en-US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929A-10AB-4950-A941-84C3E150B88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24600" y="3505200"/>
            <a:ext cx="381000" cy="1066800"/>
          </a:xfrm>
          <a:prstGeom prst="ellipse">
            <a:avLst/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71800" y="3886200"/>
            <a:ext cx="381000" cy="685800"/>
          </a:xfrm>
          <a:prstGeom prst="ellipse">
            <a:avLst/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Policy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929A-10AB-4950-A941-84C3E150B88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Security policy provided to SDN controller </a:t>
            </a:r>
          </a:p>
          <a:p>
            <a:pPr lvl="1"/>
            <a:r>
              <a:rPr lang="en-US" dirty="0" smtClean="0"/>
              <a:t>Privacy levels for devices &amp; applications</a:t>
            </a:r>
          </a:p>
          <a:p>
            <a:pPr lvl="1"/>
            <a:r>
              <a:rPr lang="en-US" dirty="0" smtClean="0"/>
              <a:t>Trust levels for compute resources</a:t>
            </a:r>
          </a:p>
          <a:p>
            <a:r>
              <a:rPr lang="en-US" dirty="0" smtClean="0"/>
              <a:t>Choose between three privacy levels</a:t>
            </a:r>
          </a:p>
          <a:p>
            <a:pPr lvl="1"/>
            <a:r>
              <a:rPr lang="en-US" dirty="0" smtClean="0"/>
              <a:t>Differ in trusted resources and use of encryption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Levels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690425"/>
              </p:ext>
            </p:extLst>
          </p:nvPr>
        </p:nvGraphicFramePr>
        <p:xfrm>
          <a:off x="609600" y="2362200"/>
          <a:ext cx="7848600" cy="37764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08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Privacy</a:t>
                      </a:r>
                      <a:br>
                        <a:rPr lang="en-US" sz="2800" baseline="0" dirty="0" smtClean="0"/>
                      </a:br>
                      <a:r>
                        <a:rPr lang="en-US" sz="2800" baseline="0" dirty="0" smtClean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Resources</a:t>
                      </a:r>
                      <a:r>
                        <a:rPr lang="en-US" sz="2800" baseline="0" dirty="0" smtClean="0"/>
                        <a:t> </a:t>
                      </a:r>
                      <a:br>
                        <a:rPr lang="en-US" sz="2800" baseline="0" dirty="0" smtClean="0"/>
                      </a:br>
                      <a:r>
                        <a:rPr lang="en-US" sz="2800" baseline="0" dirty="0" smtClean="0"/>
                        <a:t>Trusted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Require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Encryption</a:t>
                      </a:r>
                      <a:endParaRPr lang="en-US" sz="2800" dirty="0"/>
                    </a:p>
                  </a:txBody>
                  <a:tcPr/>
                </a:tc>
              </a:tr>
              <a:tr h="941832">
                <a:tc>
                  <a:txBody>
                    <a:bodyPr/>
                    <a:lstStyle/>
                    <a:p>
                      <a:pPr marL="688975" indent="0" algn="l"/>
                      <a:r>
                        <a:rPr lang="en-US" sz="2800" dirty="0" smtClean="0"/>
                        <a:t>None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Any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Never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688975" indent="0" algn="l"/>
                      <a:r>
                        <a:rPr lang="en-US" sz="2800" dirty="0" smtClean="0"/>
                        <a:t>Enterprise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All internal</a:t>
                      </a:r>
                      <a:r>
                        <a:rPr lang="en-US" sz="2800" baseline="0" dirty="0" smtClean="0"/>
                        <a:t> resources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Never</a:t>
                      </a:r>
                      <a:endParaRPr lang="en-US" sz="2800" dirty="0"/>
                    </a:p>
                  </a:txBody>
                  <a:tcPr anchor="ctr"/>
                </a:tc>
              </a:tr>
              <a:tr h="941832">
                <a:tc>
                  <a:txBody>
                    <a:bodyPr/>
                    <a:lstStyle/>
                    <a:p>
                      <a:pPr marL="688975" indent="0" algn="l"/>
                      <a:r>
                        <a:rPr lang="en-US" sz="2800" dirty="0" smtClean="0"/>
                        <a:t>User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Select servers and desktops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Always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5" descr="building_offi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386072"/>
            <a:ext cx="685800" cy="68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person_business_m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5376672"/>
            <a:ext cx="685800" cy="68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929A-10AB-4950-A941-84C3E150B88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181600"/>
            <a:ext cx="8458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" y="4267200"/>
            <a:ext cx="84582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81000" y="1600200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3471672"/>
            <a:ext cx="609600" cy="60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674B-3BBF-4D1B-86EA-B49C8354B629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838200" y="4824046"/>
            <a:ext cx="609600" cy="1172308"/>
            <a:chOff x="1066800" y="4419600"/>
            <a:chExt cx="609600" cy="1172308"/>
          </a:xfrm>
        </p:grpSpPr>
        <p:pic>
          <p:nvPicPr>
            <p:cNvPr id="10" name="Picture 2" descr="C:\Users\agember\AppData\Local\Microsoft\Windows\Temporary Internet Files\Content.IE5\2DGPU1UI\MC900433871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6800" y="4419600"/>
              <a:ext cx="609600" cy="6096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 descr="x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0" y="5134708"/>
              <a:ext cx="457200" cy="457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9" name="Group 28"/>
          <p:cNvGrpSpPr/>
          <p:nvPr/>
        </p:nvGrpSpPr>
        <p:grpSpPr>
          <a:xfrm>
            <a:off x="2514600" y="4724400"/>
            <a:ext cx="685800" cy="1219200"/>
            <a:chOff x="2971800" y="4419600"/>
            <a:chExt cx="685800" cy="1219200"/>
          </a:xfrm>
        </p:grpSpPr>
        <p:pic>
          <p:nvPicPr>
            <p:cNvPr id="11" name="Picture 3" descr="C:\Users\agember\AppData\Local\Microsoft\Windows\Temporary Internet Files\Content.IE5\02TZN55D\MC900433862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2971800" y="44196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14" name="Picture 13" descr="person_business_ma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0" y="5105400"/>
              <a:ext cx="533400" cy="53340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524000" y="2514600"/>
            <a:ext cx="838200" cy="1725847"/>
            <a:chOff x="1524000" y="2514600"/>
            <a:chExt cx="838200" cy="1725847"/>
          </a:xfrm>
        </p:grpSpPr>
        <p:pic>
          <p:nvPicPr>
            <p:cNvPr id="6" name="Picture 5" descr="android_htc_dream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4000" y="2514600"/>
              <a:ext cx="838200" cy="1116247"/>
            </a:xfrm>
            <a:prstGeom prst="rect">
              <a:avLst/>
            </a:prstGeom>
          </p:spPr>
        </p:pic>
        <p:pic>
          <p:nvPicPr>
            <p:cNvPr id="17" name="Picture 16" descr="building_offic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05708" y="3630847"/>
              <a:ext cx="609600" cy="60960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400800" y="2516844"/>
            <a:ext cx="1066800" cy="1723603"/>
            <a:chOff x="6400800" y="2516844"/>
            <a:chExt cx="1066800" cy="1723603"/>
          </a:xfrm>
        </p:grpSpPr>
        <p:pic>
          <p:nvPicPr>
            <p:cNvPr id="8" name="Picture 7" descr="desktop1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00800" y="2516844"/>
              <a:ext cx="1066800" cy="11140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 descr="building_offic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29400" y="3630847"/>
              <a:ext cx="609600" cy="60960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5981426" y="4554520"/>
            <a:ext cx="1905548" cy="1389080"/>
            <a:chOff x="5981426" y="4554520"/>
            <a:chExt cx="1905548" cy="1389080"/>
          </a:xfrm>
        </p:grpSpPr>
        <p:pic>
          <p:nvPicPr>
            <p:cNvPr id="20" name="Picture 19" descr="cloud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81426" y="4554520"/>
              <a:ext cx="1905548" cy="949359"/>
            </a:xfrm>
            <a:prstGeom prst="rect">
              <a:avLst/>
            </a:prstGeom>
          </p:spPr>
        </p:pic>
        <p:pic>
          <p:nvPicPr>
            <p:cNvPr id="21" name="Picture 20" descr="desktop4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33994" y="4724400"/>
              <a:ext cx="459175" cy="762000"/>
            </a:xfrm>
            <a:prstGeom prst="rect">
              <a:avLst/>
            </a:prstGeom>
          </p:spPr>
        </p:pic>
        <p:pic>
          <p:nvPicPr>
            <p:cNvPr id="22" name="Picture 21" descr="desktop4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43594" y="4648200"/>
              <a:ext cx="459175" cy="762000"/>
            </a:xfrm>
            <a:prstGeom prst="rect">
              <a:avLst/>
            </a:prstGeom>
          </p:spPr>
        </p:pic>
        <p:pic>
          <p:nvPicPr>
            <p:cNvPr id="23" name="Picture 22" descr="x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93169" y="5486400"/>
              <a:ext cx="457200" cy="457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6" name="Group 25"/>
          <p:cNvGrpSpPr/>
          <p:nvPr/>
        </p:nvGrpSpPr>
        <p:grpSpPr>
          <a:xfrm>
            <a:off x="3962400" y="1295400"/>
            <a:ext cx="1371600" cy="1493603"/>
            <a:chOff x="3962400" y="1782997"/>
            <a:chExt cx="1371600" cy="1493603"/>
          </a:xfrm>
        </p:grpSpPr>
        <p:pic>
          <p:nvPicPr>
            <p:cNvPr id="24" name="Picture 8" descr="C:\Users\agember\AppData\Local\Microsoft\Windows\Temporary Internet Files\Content.IE5\L26VQG3E\MC900442066[1].wm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62400" y="1782997"/>
              <a:ext cx="1219200" cy="1424848"/>
            </a:xfrm>
            <a:prstGeom prst="rect">
              <a:avLst/>
            </a:prstGeom>
            <a:noFill/>
          </p:spPr>
        </p:pic>
        <p:pic>
          <p:nvPicPr>
            <p:cNvPr id="25" name="Picture 2" descr="C:\Users\agember\AppData\Local\Microsoft\Windows\Temporary Internet Files\Content.IE5\L26VQG3E\MC900432599[1]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572000" y="2514600"/>
              <a:ext cx="762000" cy="76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32" name="Shape 38"/>
          <p:cNvCxnSpPr>
            <a:stCxn id="6" idx="3"/>
            <a:endCxn id="24" idx="2"/>
          </p:cNvCxnSpPr>
          <p:nvPr/>
        </p:nvCxnSpPr>
        <p:spPr>
          <a:xfrm flipV="1">
            <a:off x="2362200" y="2720248"/>
            <a:ext cx="2209800" cy="352476"/>
          </a:xfrm>
          <a:prstGeom prst="curvedConnector2">
            <a:avLst/>
          </a:prstGeom>
          <a:ln w="76200"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" idx="0"/>
            <a:endCxn id="17" idx="2"/>
          </p:cNvCxnSpPr>
          <p:nvPr/>
        </p:nvCxnSpPr>
        <p:spPr>
          <a:xfrm flipV="1">
            <a:off x="1143000" y="4240447"/>
            <a:ext cx="867508" cy="58359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" idx="3"/>
            <a:endCxn id="8" idx="1"/>
          </p:cNvCxnSpPr>
          <p:nvPr/>
        </p:nvCxnSpPr>
        <p:spPr>
          <a:xfrm>
            <a:off x="2362200" y="3072724"/>
            <a:ext cx="4038600" cy="112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2362200" y="3072724"/>
            <a:ext cx="3619226" cy="1956476"/>
            <a:chOff x="2362200" y="3072724"/>
            <a:chExt cx="3619226" cy="1956476"/>
          </a:xfrm>
        </p:grpSpPr>
        <p:cxnSp>
          <p:nvCxnSpPr>
            <p:cNvPr id="40" name="Straight Arrow Connector 39"/>
            <p:cNvCxnSpPr>
              <a:stCxn id="6" idx="3"/>
              <a:endCxn id="20" idx="1"/>
            </p:cNvCxnSpPr>
            <p:nvPr/>
          </p:nvCxnSpPr>
          <p:spPr>
            <a:xfrm>
              <a:off x="2362200" y="3072724"/>
              <a:ext cx="3619226" cy="1956476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Multiply 40"/>
            <p:cNvSpPr/>
            <p:nvPr/>
          </p:nvSpPr>
          <p:spPr>
            <a:xfrm>
              <a:off x="3962400" y="3630847"/>
              <a:ext cx="609600" cy="923673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Arrow Connector 43"/>
          <p:cNvCxnSpPr>
            <a:stCxn id="11" idx="0"/>
            <a:endCxn id="17" idx="2"/>
          </p:cNvCxnSpPr>
          <p:nvPr/>
        </p:nvCxnSpPr>
        <p:spPr>
          <a:xfrm flipH="1" flipV="1">
            <a:off x="2010508" y="4240447"/>
            <a:ext cx="846992" cy="48395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Multiply 44"/>
          <p:cNvSpPr/>
          <p:nvPr/>
        </p:nvSpPr>
        <p:spPr>
          <a:xfrm>
            <a:off x="4876800" y="2610886"/>
            <a:ext cx="609600" cy="92367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1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Always enforce encryption and resource selection decisions using SDN</a:t>
            </a:r>
          </a:p>
          <a:p>
            <a:pPr lvl="1"/>
            <a:r>
              <a:rPr lang="en-US" dirty="0" smtClean="0"/>
              <a:t>Default off-network</a:t>
            </a:r>
          </a:p>
          <a:p>
            <a:pPr lvl="1"/>
            <a:r>
              <a:rPr lang="en-US" dirty="0" smtClean="0"/>
              <a:t>Only allow flows on specific ports and between specific mobile devices and compute resources</a:t>
            </a:r>
          </a:p>
          <a:p>
            <a:pPr lvl="1"/>
            <a:r>
              <a:rPr lang="en-US" dirty="0" smtClean="0"/>
              <a:t>Remove forwarding rules to stop rogue offloads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674B-3BBF-4D1B-86EA-B49C8354B629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400800" y="2209800"/>
            <a:ext cx="1397827" cy="949435"/>
            <a:chOff x="6477000" y="2379689"/>
            <a:chExt cx="1173453" cy="797035"/>
          </a:xfrm>
        </p:grpSpPr>
        <p:pic>
          <p:nvPicPr>
            <p:cNvPr id="5" name="Picture 4" descr="cisco_rout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7000" y="2379689"/>
              <a:ext cx="925397" cy="546135"/>
            </a:xfrm>
            <a:prstGeom prst="rect">
              <a:avLst/>
            </a:prstGeom>
          </p:spPr>
        </p:pic>
        <p:pic>
          <p:nvPicPr>
            <p:cNvPr id="6" name="Picture 5" descr="openflow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2514600"/>
              <a:ext cx="640053" cy="66212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Sharing and Churn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Existing frameworks consider one </a:t>
            </a:r>
            <a:br>
              <a:rPr lang="en-US" dirty="0" smtClean="0"/>
            </a:br>
            <a:r>
              <a:rPr lang="en-US" dirty="0" smtClean="0"/>
              <a:t>device and assume static resources</a:t>
            </a:r>
          </a:p>
          <a:p>
            <a:pPr lvl="1">
              <a:buNone/>
            </a:pPr>
            <a:r>
              <a:rPr lang="en-US" dirty="0" smtClean="0"/>
              <a:t>	Negative interactions between offloads</a:t>
            </a:r>
          </a:p>
          <a:p>
            <a:pPr lvl="1">
              <a:buNone/>
            </a:pPr>
            <a:r>
              <a:rPr lang="en-US" dirty="0" smtClean="0"/>
              <a:t>	Potentially ignores available resources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Devices with varying applications and objectives</a:t>
            </a:r>
          </a:p>
          <a:p>
            <a:pPr lvl="1"/>
            <a:r>
              <a:rPr lang="en-US" dirty="0" smtClean="0"/>
              <a:t>Limited resources and diverse capabilities</a:t>
            </a:r>
          </a:p>
          <a:p>
            <a:pPr lvl="1"/>
            <a:r>
              <a:rPr lang="en-US" dirty="0" smtClean="0"/>
              <a:t>Offload requests not know a priori</a:t>
            </a:r>
          </a:p>
        </p:txBody>
      </p:sp>
      <p:pic>
        <p:nvPicPr>
          <p:cNvPr id="5" name="Picture 4" descr="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743200"/>
            <a:ext cx="381000" cy="381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929A-10AB-4950-A941-84C3E150B88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276600"/>
            <a:ext cx="381000" cy="381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2209800"/>
            <a:ext cx="941070" cy="94107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8305800" y="1219200"/>
            <a:ext cx="533400" cy="762000"/>
            <a:chOff x="8305800" y="1676400"/>
            <a:chExt cx="533400" cy="762000"/>
          </a:xfrm>
        </p:grpSpPr>
        <p:pic>
          <p:nvPicPr>
            <p:cNvPr id="21" name="Picture 20" descr="blackberr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58200" y="1676400"/>
              <a:ext cx="381000" cy="6496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 descr="battery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05800" y="1981200"/>
              <a:ext cx="457200" cy="457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7" name="Group 36"/>
          <p:cNvGrpSpPr/>
          <p:nvPr/>
        </p:nvGrpSpPr>
        <p:grpSpPr>
          <a:xfrm>
            <a:off x="6673641" y="1295400"/>
            <a:ext cx="720186" cy="710837"/>
            <a:chOff x="6673641" y="1651362"/>
            <a:chExt cx="720186" cy="710837"/>
          </a:xfrm>
        </p:grpSpPr>
        <p:pic>
          <p:nvPicPr>
            <p:cNvPr id="22" name="Picture 21" descr="iphon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81800" y="1676400"/>
              <a:ext cx="612027" cy="68579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 descr="trend_graph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6300000" flipH="1">
              <a:off x="6673641" y="1651362"/>
              <a:ext cx="393687" cy="3936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32" name="Straight Arrow Connector 31"/>
          <p:cNvCxnSpPr>
            <a:stCxn id="23" idx="1"/>
          </p:cNvCxnSpPr>
          <p:nvPr/>
        </p:nvCxnSpPr>
        <p:spPr>
          <a:xfrm flipH="1">
            <a:off x="7924800" y="1752600"/>
            <a:ext cx="381000" cy="381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2" idx="3"/>
          </p:cNvCxnSpPr>
          <p:nvPr/>
        </p:nvCxnSpPr>
        <p:spPr>
          <a:xfrm>
            <a:off x="7393827" y="1663338"/>
            <a:ext cx="378573" cy="47026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6" name="Picture 45" descr="desktop-and-monitor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3331" y="3352800"/>
            <a:ext cx="1180991" cy="813001"/>
          </a:xfrm>
          <a:prstGeom prst="rect">
            <a:avLst/>
          </a:prstGeom>
        </p:spPr>
      </p:pic>
      <p:pic>
        <p:nvPicPr>
          <p:cNvPr id="17" name="Picture 16" descr="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9984" y="1282338"/>
            <a:ext cx="381000" cy="381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Straight Arrow Connector 17"/>
          <p:cNvCxnSpPr>
            <a:endCxn id="46" idx="0"/>
          </p:cNvCxnSpPr>
          <p:nvPr/>
        </p:nvCxnSpPr>
        <p:spPr>
          <a:xfrm>
            <a:off x="7111568" y="2050869"/>
            <a:ext cx="282259" cy="13019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Picture 19" descr="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362200"/>
            <a:ext cx="381000" cy="381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Multiplexing Based on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Consider any available (trusted) resource</a:t>
            </a:r>
          </a:p>
          <a:p>
            <a:pPr lvl="1"/>
            <a:r>
              <a:rPr lang="en-US" dirty="0" smtClean="0"/>
              <a:t>Resources report to SDN controller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Assign resources based on objective</a:t>
            </a:r>
          </a:p>
          <a:p>
            <a:pPr lvl="1"/>
            <a:r>
              <a:rPr lang="en-US" dirty="0" smtClean="0"/>
              <a:t>Performance improvement: use resources with unused CPU &gt; mobile CPU speed</a:t>
            </a:r>
          </a:p>
          <a:p>
            <a:pPr lvl="1"/>
            <a:r>
              <a:rPr lang="en-US" dirty="0" smtClean="0"/>
              <a:t>Energy savings: use separate resources from performance seeking offloads</a:t>
            </a:r>
          </a:p>
        </p:txBody>
      </p:sp>
      <p:cxnSp>
        <p:nvCxnSpPr>
          <p:cNvPr id="6" name="Shape 9"/>
          <p:cNvCxnSpPr>
            <a:endCxn id="4" idx="1"/>
          </p:cNvCxnSpPr>
          <p:nvPr/>
        </p:nvCxnSpPr>
        <p:spPr>
          <a:xfrm>
            <a:off x="1447799" y="2812477"/>
            <a:ext cx="990600" cy="270162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headEnd type="none" w="lg" len="med"/>
            <a:tailEnd type="triangl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hape 9"/>
          <p:cNvCxnSpPr/>
          <p:nvPr/>
        </p:nvCxnSpPr>
        <p:spPr>
          <a:xfrm>
            <a:off x="5410199" y="2991827"/>
            <a:ext cx="685800" cy="259574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headEnd type="none" w="lg" len="med"/>
            <a:tailEnd type="triangl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desktop-and-monito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99" y="2768399"/>
            <a:ext cx="1180991" cy="8130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Group 22"/>
          <p:cNvGrpSpPr/>
          <p:nvPr/>
        </p:nvGrpSpPr>
        <p:grpSpPr>
          <a:xfrm>
            <a:off x="2438399" y="2660077"/>
            <a:ext cx="1390429" cy="768923"/>
            <a:chOff x="2438399" y="2380476"/>
            <a:chExt cx="1390429" cy="768923"/>
          </a:xfrm>
        </p:grpSpPr>
        <p:pic>
          <p:nvPicPr>
            <p:cNvPr id="4" name="Picture 3" descr="clou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399" y="2456676"/>
              <a:ext cx="1390429" cy="69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 descr="desktop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5599" y="2380476"/>
              <a:ext cx="439821" cy="7298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14" name="Shape 9"/>
          <p:cNvCxnSpPr/>
          <p:nvPr/>
        </p:nvCxnSpPr>
        <p:spPr>
          <a:xfrm rot="10800000" flipV="1">
            <a:off x="7391399" y="2971799"/>
            <a:ext cx="457200" cy="355801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headEnd type="none" w="lg" len="med"/>
            <a:tailEnd type="triangl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800599" y="2667000"/>
            <a:ext cx="533400" cy="762000"/>
            <a:chOff x="4800599" y="2412598"/>
            <a:chExt cx="533400" cy="762000"/>
          </a:xfrm>
        </p:grpSpPr>
        <p:pic>
          <p:nvPicPr>
            <p:cNvPr id="8" name="Picture 7" descr="blackberry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2999" y="2412598"/>
              <a:ext cx="381000" cy="6496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 descr="batter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00599" y="2717398"/>
              <a:ext cx="457200" cy="457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7772399" y="2590800"/>
            <a:ext cx="685800" cy="762000"/>
            <a:chOff x="7772399" y="2336398"/>
            <a:chExt cx="685800" cy="762000"/>
          </a:xfrm>
        </p:grpSpPr>
        <p:pic>
          <p:nvPicPr>
            <p:cNvPr id="13" name="Picture 12" descr="smartphone2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2399" y="2336398"/>
              <a:ext cx="685800" cy="685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 descr="batter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00999" y="2641198"/>
              <a:ext cx="457200" cy="457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806240" y="2635039"/>
            <a:ext cx="720186" cy="710837"/>
            <a:chOff x="806240" y="2355438"/>
            <a:chExt cx="720186" cy="710837"/>
          </a:xfrm>
        </p:grpSpPr>
        <p:pic>
          <p:nvPicPr>
            <p:cNvPr id="10" name="Picture 9" descr="iphone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4399" y="2380476"/>
              <a:ext cx="612027" cy="68579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 descr="trend_graph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6300000" flipH="1">
              <a:off x="806240" y="2355438"/>
              <a:ext cx="393687" cy="3936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929A-10AB-4950-A941-84C3E150B88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Affinity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Use same resource for subsequent offloads</a:t>
            </a:r>
          </a:p>
          <a:p>
            <a:pPr lvl="1">
              <a:buNone/>
            </a:pPr>
            <a:r>
              <a:rPr lang="en-US" dirty="0" smtClean="0"/>
              <a:t>	Cache state → less latency and energy overhead</a:t>
            </a:r>
          </a:p>
          <a:p>
            <a:pPr lvl="1">
              <a:buNone/>
            </a:pPr>
            <a:r>
              <a:rPr lang="en-US" dirty="0" smtClean="0"/>
              <a:t>	Assumes constant resource availability/capacity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Resource not capable/available</a:t>
            </a:r>
          </a:p>
          <a:p>
            <a:pPr lvl="1"/>
            <a:r>
              <a:rPr lang="en-US" dirty="0" smtClean="0"/>
              <a:t>Deny offloads until capacity increases</a:t>
            </a:r>
          </a:p>
          <a:p>
            <a:pPr lvl="1"/>
            <a:r>
              <a:rPr lang="en-US" dirty="0" smtClean="0"/>
              <a:t>Assign a new resource:  </a:t>
            </a:r>
            <a:r>
              <a:rPr lang="en-US" smtClean="0"/>
              <a:t>retransfer state</a:t>
            </a:r>
            <a:endParaRPr lang="en-US" dirty="0" smtClean="0"/>
          </a:p>
        </p:txBody>
      </p:sp>
      <p:pic>
        <p:nvPicPr>
          <p:cNvPr id="4" name="Picture 3" descr="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743200"/>
            <a:ext cx="381000" cy="381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che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209800"/>
            <a:ext cx="381000" cy="381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929A-10AB-4950-A941-84C3E150B881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934200" y="3429000"/>
            <a:ext cx="1180991" cy="1569660"/>
            <a:chOff x="6934200" y="3307140"/>
            <a:chExt cx="1180991" cy="1569660"/>
          </a:xfrm>
        </p:grpSpPr>
        <p:pic>
          <p:nvPicPr>
            <p:cNvPr id="7" name="Picture 6" descr="desktop-and-monitor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4200" y="3611940"/>
              <a:ext cx="1180991" cy="81300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7162800" y="3307140"/>
              <a:ext cx="86273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X</a:t>
              </a:r>
              <a:endParaRPr lang="en-US" sz="9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pic>
        <p:nvPicPr>
          <p:cNvPr id="4" name="Content Placeholder 3" descr="android_nexus_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88592"/>
            <a:ext cx="1828800" cy="3364991"/>
          </a:xfrm>
        </p:spPr>
      </p:pic>
      <p:pic>
        <p:nvPicPr>
          <p:cNvPr id="5" name="Picture 4" descr="desktop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562600" y="1600200"/>
            <a:ext cx="2479544" cy="4114800"/>
          </a:xfrm>
          <a:prstGeom prst="rect">
            <a:avLst/>
          </a:prstGeom>
        </p:spPr>
      </p:pic>
      <p:pic>
        <p:nvPicPr>
          <p:cNvPr id="8" name="Picture 7" descr="virtualbox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28194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19"/>
          <p:cNvGrpSpPr/>
          <p:nvPr/>
        </p:nvGrpSpPr>
        <p:grpSpPr>
          <a:xfrm>
            <a:off x="1066800" y="2590800"/>
            <a:ext cx="1611387" cy="1676400"/>
            <a:chOff x="1222155" y="2438400"/>
            <a:chExt cx="1611387" cy="1676400"/>
          </a:xfrm>
        </p:grpSpPr>
        <p:pic>
          <p:nvPicPr>
            <p:cNvPr id="10" name="Picture 9" descr="android_logo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2155" y="2438400"/>
              <a:ext cx="1611387" cy="1676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51" name="Picture 3" descr="C:\Users\agember\AppData\Local\Microsoft\Windows\Temporary Internet Files\Content.IE5\L26VQG3E\MC900432614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00200" y="2971800"/>
              <a:ext cx="762000" cy="762000"/>
            </a:xfrm>
            <a:prstGeom prst="rect">
              <a:avLst/>
            </a:prstGeom>
            <a:noFill/>
          </p:spPr>
        </p:pic>
      </p:grpSp>
      <p:grpSp>
        <p:nvGrpSpPr>
          <p:cNvPr id="6" name="Group 20"/>
          <p:cNvGrpSpPr/>
          <p:nvPr/>
        </p:nvGrpSpPr>
        <p:grpSpPr>
          <a:xfrm>
            <a:off x="6858000" y="3124200"/>
            <a:ext cx="1611387" cy="1676400"/>
            <a:chOff x="1222155" y="2438400"/>
            <a:chExt cx="1611387" cy="1676400"/>
          </a:xfrm>
        </p:grpSpPr>
        <p:pic>
          <p:nvPicPr>
            <p:cNvPr id="22" name="Picture 21" descr="android_logo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2155" y="2438400"/>
              <a:ext cx="1611387" cy="1676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3" descr="C:\Users\agember\AppData\Local\Microsoft\Windows\Temporary Internet Files\Content.IE5\L26VQG3E\MC900432614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00200" y="2971800"/>
              <a:ext cx="762000" cy="762000"/>
            </a:xfrm>
            <a:prstGeom prst="rect">
              <a:avLst/>
            </a:prstGeom>
            <a:noFill/>
          </p:spPr>
        </p:pic>
      </p:grpSp>
      <p:grpSp>
        <p:nvGrpSpPr>
          <p:cNvPr id="7" name="Group 26"/>
          <p:cNvGrpSpPr/>
          <p:nvPr/>
        </p:nvGrpSpPr>
        <p:grpSpPr>
          <a:xfrm>
            <a:off x="1143000" y="2286000"/>
            <a:ext cx="1371600" cy="2057400"/>
            <a:chOff x="1143000" y="2286000"/>
            <a:chExt cx="1371600" cy="2057400"/>
          </a:xfrm>
        </p:grpSpPr>
        <p:sp>
          <p:nvSpPr>
            <p:cNvPr id="25" name="Rectangle 24"/>
            <p:cNvSpPr/>
            <p:nvPr/>
          </p:nvSpPr>
          <p:spPr>
            <a:xfrm>
              <a:off x="1143000" y="2286000"/>
              <a:ext cx="1371600" cy="2057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6" descr="C:\Users\agember\AppData\Local\Microsoft\Windows\Temporary Internet Files\Content.IE5\02TZN55D\MC900433871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19200" y="2590800"/>
              <a:ext cx="1295400" cy="1295400"/>
            </a:xfrm>
            <a:prstGeom prst="rect">
              <a:avLst/>
            </a:prstGeom>
            <a:noFill/>
          </p:spPr>
        </p:pic>
      </p:grpSp>
      <p:sp>
        <p:nvSpPr>
          <p:cNvPr id="32" name="Rectangle 31"/>
          <p:cNvSpPr/>
          <p:nvPr/>
        </p:nvSpPr>
        <p:spPr>
          <a:xfrm>
            <a:off x="1143000" y="2286000"/>
            <a:ext cx="1371600" cy="2057400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solidFill>
              <a:srgbClr val="000000">
                <a:alpha val="50196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C:\Users\agember\AppData\Local\Microsoft\Windows\Temporary Internet Files\Content.IE5\L26VQG3E\MC900442066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4495800"/>
            <a:ext cx="1581150" cy="1847850"/>
          </a:xfrm>
          <a:prstGeom prst="rect">
            <a:avLst/>
          </a:prstGeom>
          <a:noFill/>
        </p:spPr>
      </p:pic>
      <p:cxnSp>
        <p:nvCxnSpPr>
          <p:cNvPr id="39" name="Shape 38"/>
          <p:cNvCxnSpPr>
            <a:endCxn id="2056" idx="0"/>
          </p:cNvCxnSpPr>
          <p:nvPr/>
        </p:nvCxnSpPr>
        <p:spPr>
          <a:xfrm>
            <a:off x="2819400" y="3429000"/>
            <a:ext cx="1400175" cy="1066800"/>
          </a:xfrm>
          <a:prstGeom prst="curvedConnector2">
            <a:avLst/>
          </a:prstGeom>
          <a:ln w="76200"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hape 40"/>
          <p:cNvCxnSpPr/>
          <p:nvPr/>
        </p:nvCxnSpPr>
        <p:spPr>
          <a:xfrm>
            <a:off x="2667000" y="3200400"/>
            <a:ext cx="3810000" cy="914400"/>
          </a:xfrm>
          <a:prstGeom prst="curvedConnector3">
            <a:avLst>
              <a:gd name="adj1" fmla="val 50000"/>
            </a:avLst>
          </a:prstGeom>
          <a:ln w="76200"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C:\Users\agember\AppData\Local\Microsoft\Windows\Temporary Internet Files\Content.IE5\L26VQG3E\MC900432599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8600" y="5334000"/>
            <a:ext cx="1219200" cy="1219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1143000" y="2819400"/>
            <a:ext cx="1431058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1110101011</a:t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dirty="0" smtClean="0">
                <a:solidFill>
                  <a:srgbClr val="92D050"/>
                </a:solidFill>
              </a:rPr>
              <a:t>0001101001</a:t>
            </a:r>
          </a:p>
          <a:p>
            <a:pPr algn="ctr"/>
            <a:r>
              <a:rPr lang="en-US" dirty="0" smtClean="0">
                <a:solidFill>
                  <a:srgbClr val="92D050"/>
                </a:solidFill>
              </a:rPr>
              <a:t>1101010110</a:t>
            </a:r>
            <a:endParaRPr lang="en-US" dirty="0">
              <a:solidFill>
                <a:srgbClr val="92D050"/>
              </a:solidFill>
            </a:endParaRPr>
          </a:p>
        </p:txBody>
      </p:sp>
      <p:grpSp>
        <p:nvGrpSpPr>
          <p:cNvPr id="9" name="Group 27"/>
          <p:cNvGrpSpPr/>
          <p:nvPr/>
        </p:nvGrpSpPr>
        <p:grpSpPr>
          <a:xfrm>
            <a:off x="6934200" y="3048000"/>
            <a:ext cx="1371600" cy="2057400"/>
            <a:chOff x="1143000" y="2286000"/>
            <a:chExt cx="1371600" cy="2057400"/>
          </a:xfrm>
        </p:grpSpPr>
        <p:sp>
          <p:nvSpPr>
            <p:cNvPr id="29" name="Rectangle 28"/>
            <p:cNvSpPr/>
            <p:nvPr/>
          </p:nvSpPr>
          <p:spPr>
            <a:xfrm>
              <a:off x="1143000" y="2286000"/>
              <a:ext cx="1371600" cy="2057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6" descr="C:\Users\agember\AppData\Local\Microsoft\Windows\Temporary Internet Files\Content.IE5\02TZN55D\MC900433871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19200" y="2590800"/>
              <a:ext cx="1295400" cy="1295400"/>
            </a:xfrm>
            <a:prstGeom prst="rect">
              <a:avLst/>
            </a:prstGeom>
            <a:noFill/>
          </p:spPr>
        </p:pic>
      </p:grp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929A-10AB-4950-A941-84C3E150B881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36" name="Shape 35"/>
          <p:cNvCxnSpPr>
            <a:endCxn id="2056" idx="0"/>
          </p:cNvCxnSpPr>
          <p:nvPr/>
        </p:nvCxnSpPr>
        <p:spPr>
          <a:xfrm rot="10800000" flipV="1">
            <a:off x="4219576" y="3657600"/>
            <a:ext cx="1495425" cy="838200"/>
          </a:xfrm>
          <a:prstGeom prst="curvedConnector2">
            <a:avLst/>
          </a:prstGeom>
          <a:ln w="76200"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5" name="Picture 2" descr="C:\Users\agember\AppData\Local\Microsoft\Windows\Temporary Internet Files\Content.IE5\QZT0K7D8\MC900431599[2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2971800"/>
            <a:ext cx="914400" cy="914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63021 0.1104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21 0.11042 L -0.00312 -0.0006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7" grpId="0" animBg="1"/>
      <p:bldP spid="37" grpId="1" animBg="1"/>
      <p:bldP spid="37" grpId="2" animBg="1"/>
      <p:bldP spid="37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Device Trends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mobile device usage in enterprises</a:t>
            </a:r>
          </a:p>
          <a:p>
            <a:pPr lvl="1"/>
            <a:r>
              <a:rPr lang="en-US" dirty="0" smtClean="0"/>
              <a:t>Need to run complex applications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Complex mobile applications have significant CPU, memory, and energy demands</a:t>
            </a:r>
          </a:p>
          <a:p>
            <a:r>
              <a:rPr lang="en-US" dirty="0" smtClean="0"/>
              <a:t>Devices are limited in all three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929A-10AB-4950-A941-84C3E150B8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5570005"/>
            <a:ext cx="7699248" cy="10464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tIns="91440" bIns="91440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Need to reconcile application </a:t>
            </a:r>
            <a:b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demands  and device capabilities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8" descr="ipho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00000">
            <a:off x="5133628" y="2800789"/>
            <a:ext cx="816038" cy="914400"/>
          </a:xfrm>
          <a:prstGeom prst="rect">
            <a:avLst/>
          </a:prstGeom>
        </p:spPr>
      </p:pic>
      <p:pic>
        <p:nvPicPr>
          <p:cNvPr id="10" name="Picture 9" descr="android_nexus_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786965"/>
            <a:ext cx="547688" cy="1007746"/>
          </a:xfrm>
          <a:prstGeom prst="rect">
            <a:avLst/>
          </a:prstGeom>
        </p:spPr>
      </p:pic>
      <p:pic>
        <p:nvPicPr>
          <p:cNvPr id="11" name="Picture 10" descr="blackberr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2786965"/>
            <a:ext cx="564788" cy="963036"/>
          </a:xfrm>
          <a:prstGeom prst="rect">
            <a:avLst/>
          </a:prstGeom>
        </p:spPr>
      </p:pic>
      <p:pic>
        <p:nvPicPr>
          <p:cNvPr id="13" name="Picture 12" descr="iphone_4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2786965"/>
            <a:ext cx="534594" cy="1023035"/>
          </a:xfrm>
          <a:prstGeom prst="rect">
            <a:avLst/>
          </a:prstGeom>
        </p:spPr>
      </p:pic>
      <p:pic>
        <p:nvPicPr>
          <p:cNvPr id="16" name="Picture 15" descr="ipad_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2177365"/>
            <a:ext cx="1235334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Small enterprise setting</a:t>
            </a:r>
          </a:p>
          <a:p>
            <a:pPr lvl="1"/>
            <a:r>
              <a:rPr lang="en-US" dirty="0" smtClean="0"/>
              <a:t>12 phones (Android emulator)</a:t>
            </a:r>
          </a:p>
          <a:p>
            <a:pPr lvl="1"/>
            <a:r>
              <a:rPr lang="en-US" dirty="0" smtClean="0"/>
              <a:t>4 to 6 desktops (2.4Ghz quad-core, 4GB RAM)</a:t>
            </a:r>
          </a:p>
          <a:p>
            <a:r>
              <a:rPr lang="en-US" dirty="0" smtClean="0"/>
              <a:t>Two applications :</a:t>
            </a:r>
          </a:p>
          <a:p>
            <a:pPr lvl="1"/>
            <a:r>
              <a:rPr lang="en-US" dirty="0" smtClean="0"/>
              <a:t>AI-decision making (Chess)</a:t>
            </a:r>
          </a:p>
          <a:p>
            <a:pPr lvl="2"/>
            <a:r>
              <a:rPr lang="en-US" dirty="0" smtClean="0"/>
              <a:t>50 moves</a:t>
            </a:r>
          </a:p>
          <a:p>
            <a:pPr lvl="2"/>
            <a:r>
              <a:rPr lang="en-US" dirty="0" smtClean="0"/>
              <a:t>No privacy</a:t>
            </a:r>
          </a:p>
          <a:p>
            <a:pPr lvl="1"/>
            <a:r>
              <a:rPr lang="en-US" dirty="0" smtClean="0"/>
              <a:t>Speech-to-text (emulated)</a:t>
            </a:r>
          </a:p>
          <a:p>
            <a:pPr lvl="2"/>
            <a:r>
              <a:rPr lang="en-US" dirty="0" smtClean="0"/>
              <a:t>20 recognitions</a:t>
            </a:r>
          </a:p>
          <a:p>
            <a:pPr lvl="2"/>
            <a:r>
              <a:rPr lang="en-US" dirty="0" smtClean="0"/>
              <a:t>User privacy</a:t>
            </a:r>
          </a:p>
          <a:p>
            <a:pPr lvl="1"/>
            <a:r>
              <a:rPr lang="en-US" dirty="0" smtClean="0"/>
              <a:t>Significant computation, small state</a:t>
            </a:r>
          </a:p>
          <a:p>
            <a:pPr lvl="1"/>
            <a:r>
              <a:rPr lang="en-US" dirty="0" smtClean="0"/>
              <a:t>Actual enterprise applications expensive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1026" name="Picture 2" descr="C:\Users\agember\AppData\Local\Microsoft\Windows\Temporary Internet Files\Content.IE5\2DGPU1UI\MC90043387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575538"/>
            <a:ext cx="609600" cy="60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Users\agember\AppData\Local\Microsoft\Windows\Temporary Internet Files\Content.IE5\02TZN55D\MC90043386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257800" y="4572000"/>
            <a:ext cx="685800" cy="685800"/>
          </a:xfrm>
          <a:prstGeom prst="rect">
            <a:avLst/>
          </a:prstGeom>
          <a:noFill/>
        </p:spPr>
      </p:pic>
      <p:grpSp>
        <p:nvGrpSpPr>
          <p:cNvPr id="6" name="Group 10"/>
          <p:cNvGrpSpPr/>
          <p:nvPr/>
        </p:nvGrpSpPr>
        <p:grpSpPr>
          <a:xfrm>
            <a:off x="5715000" y="1143000"/>
            <a:ext cx="2819400" cy="1116247"/>
            <a:chOff x="5715000" y="1371600"/>
            <a:chExt cx="2819400" cy="1116247"/>
          </a:xfrm>
        </p:grpSpPr>
        <p:pic>
          <p:nvPicPr>
            <p:cNvPr id="4" name="Picture 3" descr="android_htc_dream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5000" y="1371600"/>
              <a:ext cx="838200" cy="1116247"/>
            </a:xfrm>
            <a:prstGeom prst="rect">
              <a:avLst/>
            </a:prstGeom>
          </p:spPr>
        </p:pic>
        <p:pic>
          <p:nvPicPr>
            <p:cNvPr id="9" name="Picture 8" descr="android_htc_dream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3200" y="1371600"/>
              <a:ext cx="838200" cy="1116247"/>
            </a:xfrm>
            <a:prstGeom prst="rect">
              <a:avLst/>
            </a:prstGeom>
          </p:spPr>
        </p:pic>
        <p:pic>
          <p:nvPicPr>
            <p:cNvPr id="12" name="Picture 11" descr="desktop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67600" y="1371600"/>
              <a:ext cx="1066800" cy="11140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929A-10AB-4950-A941-84C3E150B88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Improvement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676400"/>
          <a:ext cx="8153400" cy="4323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val 9"/>
          <p:cNvSpPr/>
          <p:nvPr/>
        </p:nvSpPr>
        <p:spPr>
          <a:xfrm>
            <a:off x="2286000" y="5486400"/>
            <a:ext cx="1828800" cy="533400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62400" y="5486400"/>
            <a:ext cx="1447800" cy="533400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0" y="5486400"/>
            <a:ext cx="1371600" cy="533400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929A-10AB-4950-A941-84C3E150B88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Picture 8" descr="batte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5029200"/>
            <a:ext cx="254402" cy="254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trend_grap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300000" flipH="1">
            <a:off x="1781273" y="5057873"/>
            <a:ext cx="255159" cy="255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batte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5029200"/>
            <a:ext cx="254402" cy="254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batte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5029200"/>
            <a:ext cx="254402" cy="254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batte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0798" y="5029200"/>
            <a:ext cx="254402" cy="254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batte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9998" y="5029200"/>
            <a:ext cx="254402" cy="254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batte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0398" y="5029200"/>
            <a:ext cx="254402" cy="254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trend_grap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300000" flipH="1">
            <a:off x="2314673" y="5057873"/>
            <a:ext cx="255159" cy="255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trend_grap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300000" flipH="1">
            <a:off x="2924273" y="5057873"/>
            <a:ext cx="255159" cy="255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trend_grap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300000" flipH="1">
            <a:off x="5286472" y="5057873"/>
            <a:ext cx="255159" cy="255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 descr="trend_grap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300000" flipH="1">
            <a:off x="5896073" y="5057874"/>
            <a:ext cx="255159" cy="255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trend_grap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300000" flipH="1">
            <a:off x="6429473" y="5057874"/>
            <a:ext cx="255159" cy="255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" descr="C:\Users\agember\AppData\Local\Microsoft\Windows\Temporary Internet Files\Content.IE5\2DGPU1UI\MC90043387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1143000"/>
            <a:ext cx="457200" cy="457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3" descr="C:\Users\agember\AppData\Local\Microsoft\Windows\Temporary Internet Files\Content.IE5\02TZN55D\MC900433862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400800" y="1143000"/>
            <a:ext cx="533400" cy="533400"/>
          </a:xfrm>
          <a:prstGeom prst="rect">
            <a:avLst/>
          </a:prstGeom>
          <a:noFill/>
        </p:spPr>
      </p:pic>
      <p:sp>
        <p:nvSpPr>
          <p:cNvPr id="29" name="Right Brace 28"/>
          <p:cNvSpPr/>
          <p:nvPr/>
        </p:nvSpPr>
        <p:spPr>
          <a:xfrm rot="16200000">
            <a:off x="3009900" y="190500"/>
            <a:ext cx="304800" cy="3276600"/>
          </a:xfrm>
          <a:prstGeom prst="rightBrace">
            <a:avLst>
              <a:gd name="adj1" fmla="val 74449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/>
          <p:cNvSpPr/>
          <p:nvPr/>
        </p:nvSpPr>
        <p:spPr>
          <a:xfrm rot="16200000">
            <a:off x="6515100" y="190500"/>
            <a:ext cx="304800" cy="3276600"/>
          </a:xfrm>
          <a:prstGeom prst="rightBrace">
            <a:avLst>
              <a:gd name="adj1" fmla="val 74449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00800" y="1828800"/>
            <a:ext cx="1066800" cy="3886200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6"/>
          <p:cNvGrpSpPr/>
          <p:nvPr/>
        </p:nvGrpSpPr>
        <p:grpSpPr>
          <a:xfrm>
            <a:off x="3581400" y="1066800"/>
            <a:ext cx="1143000" cy="706030"/>
            <a:chOff x="3581400" y="1066800"/>
            <a:chExt cx="1143000" cy="706030"/>
          </a:xfrm>
        </p:grpSpPr>
        <p:pic>
          <p:nvPicPr>
            <p:cNvPr id="37" name="Picture 36" descr="desktop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67200" y="1066800"/>
              <a:ext cx="457200" cy="4774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8" name="Picture 37" descr="desktop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38600" y="1143000"/>
              <a:ext cx="457200" cy="4774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" name="Picture 38" descr="desktop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10000" y="1219200"/>
              <a:ext cx="457200" cy="4774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" name="Picture 39" descr="desktop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81400" y="1295400"/>
              <a:ext cx="457200" cy="4774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1" name="Picture 40" descr="desktop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0" y="1219200"/>
            <a:ext cx="457200" cy="4774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8"/>
          <p:cNvGrpSpPr/>
          <p:nvPr/>
        </p:nvGrpSpPr>
        <p:grpSpPr>
          <a:xfrm>
            <a:off x="1905000" y="1219200"/>
            <a:ext cx="685800" cy="553630"/>
            <a:chOff x="1905000" y="1219200"/>
            <a:chExt cx="685800" cy="553630"/>
          </a:xfrm>
        </p:grpSpPr>
        <p:pic>
          <p:nvPicPr>
            <p:cNvPr id="43" name="Picture 42" descr="desktop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33600" y="1219200"/>
              <a:ext cx="457200" cy="4774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4" name="Picture 43" descr="desktop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5000" y="1295400"/>
              <a:ext cx="457200" cy="4774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" name="Group 47"/>
          <p:cNvGrpSpPr/>
          <p:nvPr/>
        </p:nvGrpSpPr>
        <p:grpSpPr>
          <a:xfrm>
            <a:off x="7162800" y="1219200"/>
            <a:ext cx="685800" cy="553630"/>
            <a:chOff x="7162800" y="1219200"/>
            <a:chExt cx="685800" cy="553630"/>
          </a:xfrm>
        </p:grpSpPr>
        <p:pic>
          <p:nvPicPr>
            <p:cNvPr id="42" name="Picture 41" descr="desktop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91400" y="1219200"/>
              <a:ext cx="457200" cy="4774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6" name="Picture 45" descr="desktop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62800" y="1295400"/>
              <a:ext cx="457200" cy="4774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10" grpId="0" animBg="1"/>
      <p:bldP spid="10" grpId="1" animBg="1"/>
      <p:bldP spid="15" grpId="0" animBg="1"/>
      <p:bldP spid="15" grpId="1" animBg="1"/>
      <p:bldP spid="16" grpId="0" animBg="1"/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Savings</a:t>
            </a:r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457200" y="1828800"/>
          <a:ext cx="8220075" cy="4295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929A-10AB-4950-A941-84C3E150B88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batte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1798" y="5128088"/>
            <a:ext cx="254402" cy="254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trend_grap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300000" flipH="1">
            <a:off x="1942506" y="5134073"/>
            <a:ext cx="255159" cy="255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batte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5596" y="5128088"/>
            <a:ext cx="254402" cy="254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batte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653" y="5128088"/>
            <a:ext cx="254402" cy="254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batte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5488" y="5128088"/>
            <a:ext cx="254402" cy="254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batte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6198" y="5128088"/>
            <a:ext cx="254402" cy="254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batte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0453" y="5128088"/>
            <a:ext cx="254402" cy="254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trend_grap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300000" flipH="1">
            <a:off x="2503616" y="5134073"/>
            <a:ext cx="255159" cy="255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trend_grap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300000" flipH="1">
            <a:off x="3071651" y="5134073"/>
            <a:ext cx="255159" cy="255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trend_grap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300000" flipH="1">
            <a:off x="5426926" y="5134073"/>
            <a:ext cx="255159" cy="255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trend_grap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300000" flipH="1">
            <a:off x="6008816" y="5134074"/>
            <a:ext cx="255159" cy="255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trend_grap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300000" flipH="1">
            <a:off x="6596856" y="5134074"/>
            <a:ext cx="255159" cy="255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2" descr="C:\Users\agember\AppData\Local\Microsoft\Windows\Temporary Internet Files\Content.IE5\2DGPU1UI\MC90043387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295400"/>
            <a:ext cx="457200" cy="457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3" descr="C:\Users\agember\AppData\Local\Microsoft\Windows\Temporary Internet Files\Content.IE5\02TZN55D\MC900433862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553200" y="1295400"/>
            <a:ext cx="533400" cy="533400"/>
          </a:xfrm>
          <a:prstGeom prst="rect">
            <a:avLst/>
          </a:prstGeom>
          <a:noFill/>
        </p:spPr>
      </p:pic>
      <p:sp>
        <p:nvSpPr>
          <p:cNvPr id="20" name="Right Brace 19"/>
          <p:cNvSpPr/>
          <p:nvPr/>
        </p:nvSpPr>
        <p:spPr>
          <a:xfrm rot="16200000">
            <a:off x="3162300" y="342900"/>
            <a:ext cx="304800" cy="3276600"/>
          </a:xfrm>
          <a:prstGeom prst="rightBrace">
            <a:avLst>
              <a:gd name="adj1" fmla="val 74449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 rot="16200000">
            <a:off x="6667500" y="342900"/>
            <a:ext cx="304800" cy="3276600"/>
          </a:xfrm>
          <a:prstGeom prst="rightBrace">
            <a:avLst>
              <a:gd name="adj1" fmla="val 74449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1"/>
          <p:cNvGrpSpPr/>
          <p:nvPr/>
        </p:nvGrpSpPr>
        <p:grpSpPr>
          <a:xfrm>
            <a:off x="3733800" y="1219200"/>
            <a:ext cx="1143000" cy="706030"/>
            <a:chOff x="3581400" y="1066800"/>
            <a:chExt cx="1143000" cy="706030"/>
          </a:xfrm>
        </p:grpSpPr>
        <p:pic>
          <p:nvPicPr>
            <p:cNvPr id="23" name="Picture 22" descr="desktop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67200" y="1066800"/>
              <a:ext cx="457200" cy="4774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 descr="desktop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38600" y="1143000"/>
              <a:ext cx="457200" cy="4774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 descr="desktop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10000" y="1219200"/>
              <a:ext cx="457200" cy="4774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 descr="desktop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81400" y="1295400"/>
              <a:ext cx="457200" cy="4774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7" name="Picture 26" descr="desktop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1371600"/>
            <a:ext cx="457200" cy="4774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Group 27"/>
          <p:cNvGrpSpPr/>
          <p:nvPr/>
        </p:nvGrpSpPr>
        <p:grpSpPr>
          <a:xfrm>
            <a:off x="2057400" y="1371600"/>
            <a:ext cx="685800" cy="553630"/>
            <a:chOff x="1905000" y="1219200"/>
            <a:chExt cx="685800" cy="553630"/>
          </a:xfrm>
        </p:grpSpPr>
        <p:pic>
          <p:nvPicPr>
            <p:cNvPr id="29" name="Picture 28" descr="desktop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33600" y="1219200"/>
              <a:ext cx="457200" cy="4774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9" descr="desktop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5000" y="1295400"/>
              <a:ext cx="457200" cy="4774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30"/>
          <p:cNvGrpSpPr/>
          <p:nvPr/>
        </p:nvGrpSpPr>
        <p:grpSpPr>
          <a:xfrm>
            <a:off x="7315200" y="1371600"/>
            <a:ext cx="685800" cy="553630"/>
            <a:chOff x="7162800" y="1219200"/>
            <a:chExt cx="685800" cy="553630"/>
          </a:xfrm>
        </p:grpSpPr>
        <p:pic>
          <p:nvPicPr>
            <p:cNvPr id="32" name="Picture 31" descr="desktop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91400" y="1219200"/>
              <a:ext cx="457200" cy="4774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32" descr="desktop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62800" y="1295400"/>
              <a:ext cx="457200" cy="4774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/>
        </p:nvGraphicFramePr>
        <p:xfrm>
          <a:off x="480310" y="1668748"/>
          <a:ext cx="8153400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Allocation Efficiency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929A-10AB-4950-A941-84C3E150B88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" name="Picture 2" descr="C:\Users\agember\AppData\Local\Microsoft\Windows\Temporary Internet Files\Content.IE5\2DGPU1UI\MC90043387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95400"/>
            <a:ext cx="457200" cy="457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3" descr="C:\Users\agember\AppData\Local\Microsoft\Windows\Temporary Internet Files\Content.IE5\02TZN55D\MC90043386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53200" y="1295400"/>
            <a:ext cx="533400" cy="533400"/>
          </a:xfrm>
          <a:prstGeom prst="rect">
            <a:avLst/>
          </a:prstGeom>
          <a:noFill/>
        </p:spPr>
      </p:pic>
      <p:sp>
        <p:nvSpPr>
          <p:cNvPr id="12" name="Right Brace 11"/>
          <p:cNvSpPr/>
          <p:nvPr/>
        </p:nvSpPr>
        <p:spPr>
          <a:xfrm rot="16200000">
            <a:off x="3162300" y="342900"/>
            <a:ext cx="304800" cy="3276600"/>
          </a:xfrm>
          <a:prstGeom prst="rightBrace">
            <a:avLst>
              <a:gd name="adj1" fmla="val 74449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16200000">
            <a:off x="6667500" y="342900"/>
            <a:ext cx="304800" cy="3276600"/>
          </a:xfrm>
          <a:prstGeom prst="rightBrace">
            <a:avLst>
              <a:gd name="adj1" fmla="val 74449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3"/>
          <p:cNvGrpSpPr/>
          <p:nvPr/>
        </p:nvGrpSpPr>
        <p:grpSpPr>
          <a:xfrm>
            <a:off x="3733800" y="1219200"/>
            <a:ext cx="1143000" cy="706030"/>
            <a:chOff x="3581400" y="1066800"/>
            <a:chExt cx="1143000" cy="706030"/>
          </a:xfrm>
        </p:grpSpPr>
        <p:pic>
          <p:nvPicPr>
            <p:cNvPr id="15" name="Picture 14" descr="desktop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67200" y="1066800"/>
              <a:ext cx="457200" cy="4774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 descr="desktop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8600" y="1143000"/>
              <a:ext cx="457200" cy="4774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 descr="desktop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0" y="1219200"/>
              <a:ext cx="457200" cy="4774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 descr="desktop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81400" y="1295400"/>
              <a:ext cx="457200" cy="4774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Group 26"/>
          <p:cNvGrpSpPr/>
          <p:nvPr/>
        </p:nvGrpSpPr>
        <p:grpSpPr>
          <a:xfrm>
            <a:off x="7315200" y="1371600"/>
            <a:ext cx="685800" cy="553630"/>
            <a:chOff x="7162800" y="1219200"/>
            <a:chExt cx="685800" cy="553630"/>
          </a:xfrm>
        </p:grpSpPr>
        <p:pic>
          <p:nvPicPr>
            <p:cNvPr id="28" name="Picture 27" descr="desktop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1400" y="1219200"/>
              <a:ext cx="457200" cy="4774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 descr="desktop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2800" y="1295400"/>
              <a:ext cx="457200" cy="4774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0" name="Picture 29" descr="batter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90233" y="4899488"/>
            <a:ext cx="254402" cy="254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 descr="trend_graph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300000" flipH="1">
            <a:off x="1900941" y="4905473"/>
            <a:ext cx="255159" cy="255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 descr="batter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74031" y="4899488"/>
            <a:ext cx="254402" cy="254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 descr="batter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47088" y="4899488"/>
            <a:ext cx="254402" cy="254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 descr="batter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923" y="4899488"/>
            <a:ext cx="254402" cy="254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 descr="batter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14633" y="4899488"/>
            <a:ext cx="254402" cy="254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 descr="batter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8888" y="4899488"/>
            <a:ext cx="254402" cy="254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 descr="trend_graph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300000" flipH="1">
            <a:off x="2462051" y="4905473"/>
            <a:ext cx="255159" cy="255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 descr="trend_graph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300000" flipH="1">
            <a:off x="3030086" y="4905473"/>
            <a:ext cx="255159" cy="255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 descr="trend_graph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300000" flipH="1">
            <a:off x="5385361" y="4905473"/>
            <a:ext cx="255159" cy="255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trend_graph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300000" flipH="1">
            <a:off x="5967251" y="4905474"/>
            <a:ext cx="255159" cy="255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0" descr="trend_graph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300000" flipH="1">
            <a:off x="6555291" y="4905474"/>
            <a:ext cx="255159" cy="255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648200"/>
          </a:xfrm>
        </p:spPr>
        <p:txBody>
          <a:bodyPr>
            <a:normAutofit/>
          </a:bodyPr>
          <a:lstStyle/>
          <a:p>
            <a:r>
              <a:rPr lang="en-US" b="1" dirty="0" smtClean="0"/>
              <a:t>E</a:t>
            </a:r>
            <a:r>
              <a:rPr lang="en-US" dirty="0" smtClean="0"/>
              <a:t>nterprise-</a:t>
            </a:r>
            <a:r>
              <a:rPr lang="en-US" b="1" dirty="0" smtClean="0"/>
              <a:t>C</a:t>
            </a:r>
            <a:r>
              <a:rPr lang="en-US" dirty="0" smtClean="0"/>
              <a:t>entric </a:t>
            </a:r>
            <a:r>
              <a:rPr lang="en-US" b="1" dirty="0" smtClean="0"/>
              <a:t>O</a:t>
            </a:r>
            <a:r>
              <a:rPr lang="en-US" dirty="0" smtClean="0"/>
              <a:t>ffloading </a:t>
            </a:r>
            <a:r>
              <a:rPr lang="en-US" b="1" dirty="0" smtClean="0"/>
              <a:t>S</a:t>
            </a:r>
            <a:r>
              <a:rPr lang="en-US" dirty="0" smtClean="0"/>
              <a:t>ystem</a:t>
            </a:r>
          </a:p>
          <a:p>
            <a:pPr lvl="1"/>
            <a:r>
              <a:rPr lang="en-US" dirty="0" smtClean="0"/>
              <a:t>Leverages software-defined networking</a:t>
            </a:r>
          </a:p>
          <a:p>
            <a:pPr lvl="1"/>
            <a:r>
              <a:rPr lang="en-US" dirty="0" smtClean="0"/>
              <a:t>Accommodates trust and privacy concerns </a:t>
            </a:r>
            <a:br>
              <a:rPr lang="en-US" dirty="0" smtClean="0"/>
            </a:br>
            <a:r>
              <a:rPr lang="en-US" dirty="0" smtClean="0"/>
              <a:t>with minimal complexity and overhead</a:t>
            </a:r>
          </a:p>
          <a:p>
            <a:pPr lvl="1"/>
            <a:r>
              <a:rPr lang="en-US" dirty="0" smtClean="0"/>
              <a:t>Scales offloading to many mobile devices, and opportunistically leverages diverse resources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929A-10AB-4950-A941-84C3E150B88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" name="Picture 9" descr="ipho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447800" y="4876800"/>
            <a:ext cx="952045" cy="106680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709188" y="4991099"/>
            <a:ext cx="482602" cy="723902"/>
            <a:chOff x="76200" y="4724400"/>
            <a:chExt cx="609600" cy="914400"/>
          </a:xfrm>
        </p:grpSpPr>
        <p:sp>
          <p:nvSpPr>
            <p:cNvPr id="12" name="Rectangle 11"/>
            <p:cNvSpPr/>
            <p:nvPr/>
          </p:nvSpPr>
          <p:spPr>
            <a:xfrm>
              <a:off x="76200" y="4724400"/>
              <a:ext cx="609600" cy="914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4" descr="C:\Users\agember\AppData\Local\Microsoft\Windows\Temporary Internet Files\Content.IE5\QZT0K7D8\MC900440402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4724400"/>
              <a:ext cx="609600" cy="60960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76200" y="5269466"/>
              <a:ext cx="609600" cy="3498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ABC</a:t>
              </a:r>
              <a:endParaRPr lang="en-US" sz="1200" b="1" cap="all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15" name="Picture 14" descr="cisco_rout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1118" y="5029199"/>
            <a:ext cx="861482" cy="508415"/>
          </a:xfrm>
          <a:prstGeom prst="rect">
            <a:avLst/>
          </a:prstGeom>
        </p:spPr>
      </p:pic>
      <p:pic>
        <p:nvPicPr>
          <p:cNvPr id="17" name="Picture 16" descr="wireless_rou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5410199"/>
            <a:ext cx="1143000" cy="545522"/>
          </a:xfrm>
          <a:prstGeom prst="rect">
            <a:avLst/>
          </a:prstGeom>
        </p:spPr>
      </p:pic>
      <p:pic>
        <p:nvPicPr>
          <p:cNvPr id="18" name="Picture 17" descr="desktop-and-monitor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705600" y="5029200"/>
            <a:ext cx="1371600" cy="944217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2057400" y="5334000"/>
            <a:ext cx="1600200" cy="38099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657600" y="5105399"/>
            <a:ext cx="1447800" cy="60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05400" y="5105399"/>
            <a:ext cx="1828800" cy="381000"/>
          </a:xfrm>
          <a:prstGeom prst="line">
            <a:avLst/>
          </a:prstGeom>
          <a:ln>
            <a:solidFill>
              <a:srgbClr val="C00000"/>
            </a:solidFill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21" descr="openflow_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33800" y="5715000"/>
            <a:ext cx="457200" cy="472966"/>
          </a:xfrm>
          <a:prstGeom prst="rect">
            <a:avLst/>
          </a:prstGeom>
        </p:spPr>
      </p:pic>
      <p:pic>
        <p:nvPicPr>
          <p:cNvPr id="23" name="Picture 22" descr="openflow_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5334000"/>
            <a:ext cx="457200" cy="472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for Remote Computation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Mobile apps designed to use remote services</a:t>
            </a:r>
          </a:p>
          <a:p>
            <a:pPr lvl="1"/>
            <a:r>
              <a:rPr lang="en-US" dirty="0" smtClean="0"/>
              <a:t>e.g., Google Voice Search, Apple’s </a:t>
            </a:r>
            <a:r>
              <a:rPr lang="en-US" dirty="0" err="1" smtClean="0"/>
              <a:t>Siri</a:t>
            </a:r>
            <a:r>
              <a:rPr lang="en-US" dirty="0" smtClean="0"/>
              <a:t>, Amazon Silk</a:t>
            </a:r>
          </a:p>
          <a:p>
            <a:pPr lvl="1">
              <a:buNone/>
            </a:pPr>
            <a:r>
              <a:rPr lang="en-US" dirty="0" smtClean="0"/>
              <a:t>	Requires developers to use this paradigm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Remote desktop / VNC</a:t>
            </a:r>
          </a:p>
          <a:p>
            <a:pPr lvl="1">
              <a:buNone/>
            </a:pPr>
            <a:r>
              <a:rPr lang="en-US" dirty="0" smtClean="0"/>
              <a:t>	User interface not designed for mobile devices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 descr="siri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8436" y="3505200"/>
            <a:ext cx="1219200" cy="1219200"/>
          </a:xfrm>
          <a:prstGeom prst="rect">
            <a:avLst/>
          </a:prstGeom>
        </p:spPr>
      </p:pic>
      <p:pic>
        <p:nvPicPr>
          <p:cNvPr id="8" name="Picture 7" descr="silk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5836" y="3657600"/>
            <a:ext cx="3103764" cy="874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ndroid_speech_popu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1036" y="3581400"/>
            <a:ext cx="1219200" cy="10246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2743200"/>
            <a:ext cx="381000" cy="381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5590310"/>
            <a:ext cx="381000" cy="381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929A-10AB-4950-A941-84C3E150B88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Dynamically divide execution between mobile device and compute resource</a:t>
            </a:r>
          </a:p>
          <a:p>
            <a:pPr lvl="1"/>
            <a:r>
              <a:rPr lang="en-US" dirty="0" smtClean="0"/>
              <a:t>Application code unmodified</a:t>
            </a:r>
          </a:p>
          <a:p>
            <a:pPr lvl="1"/>
            <a:r>
              <a:rPr lang="en-US" dirty="0" smtClean="0"/>
              <a:t>Informed by model and/or runtime monitoring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Several proposed systems – </a:t>
            </a:r>
            <a:r>
              <a:rPr lang="en-US" dirty="0" err="1" smtClean="0"/>
              <a:t>Chroma</a:t>
            </a:r>
            <a:r>
              <a:rPr lang="en-US" dirty="0" smtClean="0"/>
              <a:t> </a:t>
            </a:r>
            <a:r>
              <a:rPr lang="en-US" sz="1800" i="1" dirty="0" smtClean="0"/>
              <a:t>[</a:t>
            </a:r>
            <a:r>
              <a:rPr lang="en-US" sz="1800" i="1" dirty="0" err="1" smtClean="0"/>
              <a:t>Balan</a:t>
            </a:r>
            <a:r>
              <a:rPr lang="en-US" sz="1800" i="1" dirty="0" smtClean="0"/>
              <a:t> et al. 2003]</a:t>
            </a:r>
            <a:r>
              <a:rPr lang="en-US" dirty="0" smtClean="0"/>
              <a:t>, MAUI </a:t>
            </a:r>
            <a:r>
              <a:rPr lang="en-US" sz="1800" i="1" dirty="0" smtClean="0"/>
              <a:t>[</a:t>
            </a:r>
            <a:r>
              <a:rPr lang="en-US" sz="1800" i="1" dirty="0" err="1" smtClean="0"/>
              <a:t>Cuervo</a:t>
            </a:r>
            <a:r>
              <a:rPr lang="en-US" sz="1800" i="1" dirty="0" smtClean="0"/>
              <a:t> et al. 2011]</a:t>
            </a:r>
            <a:r>
              <a:rPr lang="en-US" dirty="0" smtClean="0"/>
              <a:t>, </a:t>
            </a:r>
            <a:r>
              <a:rPr lang="en-US" dirty="0" err="1" smtClean="0"/>
              <a:t>CloneCloud</a:t>
            </a:r>
            <a:r>
              <a:rPr lang="en-US" dirty="0" smtClean="0"/>
              <a:t> </a:t>
            </a:r>
            <a:r>
              <a:rPr lang="en-US" sz="1800" i="1" dirty="0" smtClean="0"/>
              <a:t>[Chun et al. 2011]</a:t>
            </a:r>
          </a:p>
          <a:p>
            <a:pPr lvl="1"/>
            <a:endParaRPr lang="en-US" dirty="0"/>
          </a:p>
        </p:txBody>
      </p:sp>
      <p:pic>
        <p:nvPicPr>
          <p:cNvPr id="14" name="Picture 13" descr="desktop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3886200"/>
            <a:ext cx="124051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Application-Independent Offloading</a:t>
            </a:r>
            <a:endParaRPr lang="en-US" sz="4000" dirty="0"/>
          </a:p>
        </p:txBody>
      </p:sp>
      <p:pic>
        <p:nvPicPr>
          <p:cNvPr id="4" name="Picture 3" descr="blackber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3962400"/>
            <a:ext cx="583245" cy="99450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929A-10AB-4950-A941-84C3E150B881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209800" y="4114800"/>
            <a:ext cx="406400" cy="609600"/>
            <a:chOff x="76200" y="4724400"/>
            <a:chExt cx="609600" cy="914400"/>
          </a:xfrm>
        </p:grpSpPr>
        <p:sp>
          <p:nvSpPr>
            <p:cNvPr id="11" name="Rectangle 10"/>
            <p:cNvSpPr/>
            <p:nvPr/>
          </p:nvSpPr>
          <p:spPr>
            <a:xfrm>
              <a:off x="76200" y="4724400"/>
              <a:ext cx="609600" cy="914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4" descr="C:\Users\agember\AppData\Local\Microsoft\Windows\Temporary Internet Files\Content.IE5\QZT0K7D8\MC900440402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4724400"/>
              <a:ext cx="609600" cy="60960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76200" y="5269468"/>
              <a:ext cx="609600" cy="369332"/>
            </a:xfrm>
            <a:prstGeom prst="rect">
              <a:avLst/>
            </a:prstGeom>
            <a:noFill/>
          </p:spPr>
          <p:txBody>
            <a:bodyPr wrap="square" lIns="0" tIns="45720" rIns="0" bIns="45720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ABC</a:t>
              </a:r>
              <a:endParaRPr lang="en-US" sz="1200" b="1" cap="all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5 -4.44444E-6 L 3.33333E-6 -4.44444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44444E-6 L -3.33333E-6 -4.44444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Roadblocks to Offloading Adoption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Privacy and trust</a:t>
            </a:r>
          </a:p>
          <a:p>
            <a:pPr lvl="1"/>
            <a:r>
              <a:rPr lang="en-US" dirty="0" smtClean="0"/>
              <a:t>Proposed systems largely ignore privacy</a:t>
            </a:r>
          </a:p>
          <a:p>
            <a:pPr lvl="1"/>
            <a:r>
              <a:rPr lang="en-US" dirty="0" smtClean="0"/>
              <a:t>Privacy is paramount in enterprises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Resource sharing  and churn</a:t>
            </a:r>
          </a:p>
          <a:p>
            <a:pPr lvl="1"/>
            <a:r>
              <a:rPr lang="en-US" dirty="0" smtClean="0"/>
              <a:t>Proposed systems consider one device, </a:t>
            </a:r>
            <a:br>
              <a:rPr lang="en-US" dirty="0" smtClean="0"/>
            </a:br>
            <a:r>
              <a:rPr lang="en-US" dirty="0" smtClean="0"/>
              <a:t>plus a dedicated resource</a:t>
            </a:r>
          </a:p>
          <a:p>
            <a:pPr lvl="1"/>
            <a:r>
              <a:rPr lang="en-US" dirty="0" smtClean="0"/>
              <a:t>Enterprises have </a:t>
            </a:r>
            <a:r>
              <a:rPr lang="en-US" i="1" dirty="0" smtClean="0"/>
              <a:t>many devices </a:t>
            </a:r>
            <a:r>
              <a:rPr lang="en-US" dirty="0" smtClean="0"/>
              <a:t>and a </a:t>
            </a:r>
            <a:r>
              <a:rPr lang="en-US" i="1" dirty="0" smtClean="0"/>
              <a:t>changing pool of resources</a:t>
            </a:r>
            <a:endParaRPr lang="en-US" i="1" dirty="0"/>
          </a:p>
        </p:txBody>
      </p:sp>
      <p:pic>
        <p:nvPicPr>
          <p:cNvPr id="5" name="Picture 4" descr="roadbl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295400"/>
            <a:ext cx="1068182" cy="838200"/>
          </a:xfrm>
          <a:prstGeom prst="rect">
            <a:avLst/>
          </a:prstGeom>
        </p:spPr>
      </p:pic>
      <p:pic>
        <p:nvPicPr>
          <p:cNvPr id="6" name="Picture 5" descr="roadbl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200400"/>
            <a:ext cx="1068182" cy="8382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929A-10AB-4950-A941-84C3E150B88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in Enterprises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Diverse unused compute </a:t>
            </a:r>
            <a:r>
              <a:rPr lang="en-US" dirty="0" smtClean="0"/>
              <a:t>capacity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Tight administrative </a:t>
            </a:r>
            <a:r>
              <a:rPr lang="en-US" dirty="0" smtClean="0"/>
              <a:t>control</a:t>
            </a:r>
            <a:endParaRPr lang="en-US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Network flexibility and visibility through Software-Defined Networking (SDN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674B-3BBF-4D1B-86EA-B49C8354B629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1294852" y="2028825"/>
            <a:ext cx="6325148" cy="1085850"/>
            <a:chOff x="1219200" y="4400550"/>
            <a:chExt cx="6325148" cy="1085850"/>
          </a:xfrm>
        </p:grpSpPr>
        <p:grpSp>
          <p:nvGrpSpPr>
            <p:cNvPr id="13" name="Group 12"/>
            <p:cNvGrpSpPr/>
            <p:nvPr/>
          </p:nvGrpSpPr>
          <p:grpSpPr>
            <a:xfrm>
              <a:off x="5638800" y="4419600"/>
              <a:ext cx="1905548" cy="949359"/>
              <a:chOff x="4800600" y="4267200"/>
              <a:chExt cx="1905548" cy="949359"/>
            </a:xfrm>
          </p:grpSpPr>
          <p:pic>
            <p:nvPicPr>
              <p:cNvPr id="6" name="Picture 5" descr="cloud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800600" y="4267200"/>
                <a:ext cx="1905548" cy="949359"/>
              </a:xfrm>
              <a:prstGeom prst="rect">
                <a:avLst/>
              </a:prstGeom>
            </p:spPr>
          </p:pic>
          <p:pic>
            <p:nvPicPr>
              <p:cNvPr id="9" name="Picture 8" descr="desktop4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81600" y="4419600"/>
                <a:ext cx="459175" cy="762000"/>
              </a:xfrm>
              <a:prstGeom prst="rect">
                <a:avLst/>
              </a:prstGeom>
            </p:spPr>
          </p:pic>
          <p:pic>
            <p:nvPicPr>
              <p:cNvPr id="10" name="Picture 9" descr="desktop4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791200" y="4343400"/>
                <a:ext cx="459175" cy="762000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3581400" y="4400550"/>
              <a:ext cx="1447800" cy="1085850"/>
              <a:chOff x="3276600" y="4191000"/>
              <a:chExt cx="1524000" cy="1143000"/>
            </a:xfrm>
          </p:grpSpPr>
          <p:pic>
            <p:nvPicPr>
              <p:cNvPr id="7" name="Picture 6" descr="server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276600" y="4191000"/>
                <a:ext cx="990600" cy="990600"/>
              </a:xfrm>
              <a:prstGeom prst="rect">
                <a:avLst/>
              </a:prstGeom>
            </p:spPr>
          </p:pic>
          <p:pic>
            <p:nvPicPr>
              <p:cNvPr id="11" name="Picture 10" descr="server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810000" y="4343400"/>
                <a:ext cx="990600" cy="990600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1219200" y="4495800"/>
              <a:ext cx="1828800" cy="859724"/>
              <a:chOff x="1066800" y="4267200"/>
              <a:chExt cx="1945106" cy="914400"/>
            </a:xfrm>
          </p:grpSpPr>
          <p:pic>
            <p:nvPicPr>
              <p:cNvPr id="5" name="Picture 4" descr="desktop-and-monitor1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flipH="1">
                <a:off x="1905000" y="4419600"/>
                <a:ext cx="1106906" cy="762000"/>
              </a:xfrm>
              <a:prstGeom prst="rect">
                <a:avLst/>
              </a:prstGeom>
            </p:spPr>
          </p:pic>
          <p:pic>
            <p:nvPicPr>
              <p:cNvPr id="14" name="Picture 13" descr="laptop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66800" y="4267200"/>
                <a:ext cx="838200" cy="584345"/>
              </a:xfrm>
              <a:prstGeom prst="rect">
                <a:avLst/>
              </a:prstGeom>
            </p:spPr>
          </p:pic>
        </p:grpSp>
      </p:grpSp>
      <p:grpSp>
        <p:nvGrpSpPr>
          <p:cNvPr id="59" name="Group 58"/>
          <p:cNvGrpSpPr/>
          <p:nvPr/>
        </p:nvGrpSpPr>
        <p:grpSpPr>
          <a:xfrm>
            <a:off x="1447800" y="5074856"/>
            <a:ext cx="5907506" cy="1162050"/>
            <a:chOff x="1636294" y="2514600"/>
            <a:chExt cx="5907506" cy="1162050"/>
          </a:xfrm>
        </p:grpSpPr>
        <p:grpSp>
          <p:nvGrpSpPr>
            <p:cNvPr id="22" name="Group 21"/>
            <p:cNvGrpSpPr/>
            <p:nvPr/>
          </p:nvGrpSpPr>
          <p:grpSpPr>
            <a:xfrm>
              <a:off x="2550694" y="3143250"/>
              <a:ext cx="839236" cy="533400"/>
              <a:chOff x="1447800" y="2819400"/>
              <a:chExt cx="1198834" cy="761953"/>
            </a:xfrm>
          </p:grpSpPr>
          <p:pic>
            <p:nvPicPr>
              <p:cNvPr id="18" name="Picture 17" descr="cisco_router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447800" y="2819400"/>
                <a:ext cx="995363" cy="587427"/>
              </a:xfrm>
              <a:prstGeom prst="rect">
                <a:avLst/>
              </a:prstGeom>
            </p:spPr>
          </p:pic>
          <p:pic>
            <p:nvPicPr>
              <p:cNvPr id="20" name="Picture 19" descr="openflow_logo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057400" y="2971800"/>
                <a:ext cx="589234" cy="609553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5141494" y="3143250"/>
              <a:ext cx="839236" cy="533400"/>
              <a:chOff x="4953000" y="3200400"/>
              <a:chExt cx="839236" cy="533400"/>
            </a:xfrm>
          </p:grpSpPr>
          <p:pic>
            <p:nvPicPr>
              <p:cNvPr id="27" name="Picture 26" descr="cisco_router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953000" y="3200400"/>
                <a:ext cx="696797" cy="411224"/>
              </a:xfrm>
              <a:prstGeom prst="rect">
                <a:avLst/>
              </a:prstGeom>
            </p:spPr>
          </p:pic>
          <p:pic>
            <p:nvPicPr>
              <p:cNvPr id="28" name="Picture 27" descr="openflow_logo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379747" y="3307087"/>
                <a:ext cx="412489" cy="426713"/>
              </a:xfrm>
              <a:prstGeom prst="rect">
                <a:avLst/>
              </a:prstGeom>
            </p:spPr>
          </p:pic>
        </p:grpSp>
        <p:pic>
          <p:nvPicPr>
            <p:cNvPr id="30" name="Picture 29" descr="nox_logo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69894" y="2514600"/>
              <a:ext cx="857250" cy="857250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>
              <a:stCxn id="27" idx="0"/>
              <a:endCxn id="30" idx="3"/>
            </p:cNvCxnSpPr>
            <p:nvPr/>
          </p:nvCxnSpPr>
          <p:spPr>
            <a:xfrm flipH="1" flipV="1">
              <a:off x="4627144" y="2943225"/>
              <a:ext cx="862749" cy="2000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8" idx="0"/>
              <a:endCxn id="30" idx="1"/>
            </p:cNvCxnSpPr>
            <p:nvPr/>
          </p:nvCxnSpPr>
          <p:spPr>
            <a:xfrm flipV="1">
              <a:off x="2899093" y="2943225"/>
              <a:ext cx="870801" cy="2000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41" name="Picture 40" descr="desktop-and-monitor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6436894" y="2762250"/>
              <a:ext cx="1106906" cy="762000"/>
            </a:xfrm>
            <a:prstGeom prst="rect">
              <a:avLst/>
            </a:prstGeom>
          </p:spPr>
        </p:pic>
        <p:cxnSp>
          <p:nvCxnSpPr>
            <p:cNvPr id="46" name="Straight Arrow Connector 45"/>
            <p:cNvCxnSpPr>
              <a:stCxn id="27" idx="3"/>
              <a:endCxn id="41" idx="3"/>
            </p:cNvCxnSpPr>
            <p:nvPr/>
          </p:nvCxnSpPr>
          <p:spPr>
            <a:xfrm flipV="1">
              <a:off x="5838291" y="3143250"/>
              <a:ext cx="598603" cy="205612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49" name="Picture 48" descr="blackberry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6294" y="2838450"/>
              <a:ext cx="402198" cy="685800"/>
            </a:xfrm>
            <a:prstGeom prst="rect">
              <a:avLst/>
            </a:prstGeom>
          </p:spPr>
        </p:pic>
        <p:cxnSp>
          <p:nvCxnSpPr>
            <p:cNvPr id="50" name="Straight Arrow Connector 49"/>
            <p:cNvCxnSpPr>
              <a:stCxn id="18" idx="1"/>
              <a:endCxn id="49" idx="3"/>
            </p:cNvCxnSpPr>
            <p:nvPr/>
          </p:nvCxnSpPr>
          <p:spPr>
            <a:xfrm flipH="1" flipV="1">
              <a:off x="2038492" y="3181350"/>
              <a:ext cx="512202" cy="167512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Defined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Centralized view of network</a:t>
            </a:r>
          </a:p>
          <a:p>
            <a:r>
              <a:rPr lang="en-US" dirty="0" smtClean="0"/>
              <a:t>Fine-grained control</a:t>
            </a:r>
          </a:p>
          <a:p>
            <a:pPr lvl="1"/>
            <a:r>
              <a:rPr lang="en-US" dirty="0" smtClean="0"/>
              <a:t>Pair individual devices and resources</a:t>
            </a:r>
          </a:p>
          <a:p>
            <a:pPr lvl="1"/>
            <a:r>
              <a:rPr lang="en-US" dirty="0" smtClean="0"/>
              <a:t>Minimize </a:t>
            </a:r>
            <a:r>
              <a:rPr lang="en-US" smtClean="0"/>
              <a:t>security </a:t>
            </a:r>
            <a:r>
              <a:rPr lang="en-US" smtClean="0"/>
              <a:t>risks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674B-3BBF-4D1B-86EA-B49C8354B629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624999" y="4422820"/>
            <a:ext cx="694958" cy="800100"/>
            <a:chOff x="1658083" y="4876800"/>
            <a:chExt cx="1828800" cy="2057400"/>
          </a:xfrm>
        </p:grpSpPr>
        <p:pic>
          <p:nvPicPr>
            <p:cNvPr id="5" name="Picture 8" descr="C:\Users\agember\AppData\Local\Microsoft\Windows\Temporary Internet Files\Content.IE5\L26VQG3E\MC900442066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8083" y="4876800"/>
              <a:ext cx="1581150" cy="1847850"/>
            </a:xfrm>
            <a:prstGeom prst="rect">
              <a:avLst/>
            </a:prstGeom>
            <a:noFill/>
          </p:spPr>
        </p:pic>
        <p:pic>
          <p:nvPicPr>
            <p:cNvPr id="6" name="Picture 2" descr="C:\Users\agember\AppData\Local\Microsoft\Windows\Temporary Internet Files\Content.IE5\L26VQG3E\MC900432599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7683" y="5715000"/>
              <a:ext cx="1219200" cy="12192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2743200" y="5074747"/>
            <a:ext cx="839236" cy="426713"/>
            <a:chOff x="3764253" y="5364682"/>
            <a:chExt cx="839236" cy="426713"/>
          </a:xfrm>
        </p:grpSpPr>
        <p:pic>
          <p:nvPicPr>
            <p:cNvPr id="8" name="Picture 7" descr="cisco_rout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4253" y="5364682"/>
              <a:ext cx="696797" cy="411224"/>
            </a:xfrm>
            <a:prstGeom prst="rect">
              <a:avLst/>
            </a:prstGeom>
          </p:spPr>
        </p:pic>
        <p:pic>
          <p:nvPicPr>
            <p:cNvPr id="9" name="Picture 8" descr="openflow_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1000" y="5364682"/>
              <a:ext cx="412489" cy="426713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248400" y="5074747"/>
            <a:ext cx="839236" cy="426713"/>
            <a:chOff x="3764253" y="5364682"/>
            <a:chExt cx="839236" cy="426713"/>
          </a:xfrm>
        </p:grpSpPr>
        <p:pic>
          <p:nvPicPr>
            <p:cNvPr id="12" name="Picture 11" descr="cisco_rout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4253" y="5364682"/>
              <a:ext cx="696797" cy="411224"/>
            </a:xfrm>
            <a:prstGeom prst="rect">
              <a:avLst/>
            </a:prstGeom>
          </p:spPr>
        </p:pic>
        <p:pic>
          <p:nvPicPr>
            <p:cNvPr id="13" name="Picture 12" descr="openflow_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1000" y="5364682"/>
              <a:ext cx="412489" cy="426713"/>
            </a:xfrm>
            <a:prstGeom prst="rect">
              <a:avLst/>
            </a:prstGeom>
          </p:spPr>
        </p:pic>
      </p:grpSp>
      <p:pic>
        <p:nvPicPr>
          <p:cNvPr id="14" name="Picture 13" descr="desktop-and-monitor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752600" y="5738068"/>
            <a:ext cx="1106906" cy="762000"/>
          </a:xfrm>
          <a:prstGeom prst="rect">
            <a:avLst/>
          </a:prstGeom>
        </p:spPr>
      </p:pic>
      <p:pic>
        <p:nvPicPr>
          <p:cNvPr id="15" name="Picture 14" descr="desktop-and-monitor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352745" y="5738068"/>
            <a:ext cx="1106906" cy="762000"/>
          </a:xfrm>
          <a:prstGeom prst="rect">
            <a:avLst/>
          </a:prstGeom>
        </p:spPr>
      </p:pic>
      <p:pic>
        <p:nvPicPr>
          <p:cNvPr id="16" name="Picture 15" descr="desktop-and-monitor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781800" y="5784582"/>
            <a:ext cx="1106906" cy="762000"/>
          </a:xfrm>
          <a:prstGeom prst="rect">
            <a:avLst/>
          </a:prstGeom>
        </p:spPr>
      </p:pic>
      <p:pic>
        <p:nvPicPr>
          <p:cNvPr id="17" name="Picture 16" descr="blackberr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0" y="5822682"/>
            <a:ext cx="402198" cy="685800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8" idx="2"/>
            <a:endCxn id="14" idx="0"/>
          </p:cNvCxnSpPr>
          <p:nvPr/>
        </p:nvCxnSpPr>
        <p:spPr>
          <a:xfrm flipH="1">
            <a:off x="2306053" y="5485971"/>
            <a:ext cx="785546" cy="25209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2"/>
            <a:endCxn id="15" idx="0"/>
          </p:cNvCxnSpPr>
          <p:nvPr/>
        </p:nvCxnSpPr>
        <p:spPr>
          <a:xfrm>
            <a:off x="3091599" y="5485971"/>
            <a:ext cx="814599" cy="25209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3"/>
            <a:endCxn id="5" idx="1"/>
          </p:cNvCxnSpPr>
          <p:nvPr/>
        </p:nvCxnSpPr>
        <p:spPr>
          <a:xfrm flipV="1">
            <a:off x="3582436" y="4782124"/>
            <a:ext cx="1042563" cy="5059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2"/>
            <a:endCxn id="17" idx="0"/>
          </p:cNvCxnSpPr>
          <p:nvPr/>
        </p:nvCxnSpPr>
        <p:spPr>
          <a:xfrm flipH="1">
            <a:off x="5916099" y="5485971"/>
            <a:ext cx="680700" cy="33671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2" idx="2"/>
            <a:endCxn id="16" idx="0"/>
          </p:cNvCxnSpPr>
          <p:nvPr/>
        </p:nvCxnSpPr>
        <p:spPr>
          <a:xfrm>
            <a:off x="6596799" y="5485971"/>
            <a:ext cx="738454" cy="29861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9" idx="3"/>
            <a:endCxn id="12" idx="1"/>
          </p:cNvCxnSpPr>
          <p:nvPr/>
        </p:nvCxnSpPr>
        <p:spPr>
          <a:xfrm flipV="1">
            <a:off x="3582436" y="5280359"/>
            <a:ext cx="2665964" cy="7745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2" idx="1"/>
          </p:cNvCxnSpPr>
          <p:nvPr/>
        </p:nvCxnSpPr>
        <p:spPr>
          <a:xfrm flipH="1" flipV="1">
            <a:off x="5319957" y="4782124"/>
            <a:ext cx="928443" cy="49823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34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699248" cy="30480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91440" bIns="91440"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allows </a:t>
            </a:r>
            <a:r>
              <a:rPr lang="en-US" b="1" u="sng" dirty="0" smtClean="0">
                <a:solidFill>
                  <a:schemeClr val="tx1"/>
                </a:solidFill>
              </a:rPr>
              <a:t>many devices</a:t>
            </a:r>
            <a:r>
              <a:rPr lang="en-US" dirty="0" smtClean="0">
                <a:solidFill>
                  <a:schemeClr val="tx1"/>
                </a:solidFill>
              </a:rPr>
              <a:t> to opportunistically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leverage </a:t>
            </a:r>
            <a:r>
              <a:rPr lang="en-US" b="1" u="sng" dirty="0" smtClean="0">
                <a:solidFill>
                  <a:schemeClr val="tx1"/>
                </a:solidFill>
              </a:rPr>
              <a:t>diverse compute resources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while </a:t>
            </a:r>
            <a:r>
              <a:rPr lang="en-US" b="1" u="sng" dirty="0" smtClean="0">
                <a:solidFill>
                  <a:schemeClr val="tx1"/>
                </a:solidFill>
              </a:rPr>
              <a:t>controlling where</a:t>
            </a:r>
            <a:r>
              <a:rPr lang="en-US" dirty="0" smtClean="0">
                <a:solidFill>
                  <a:schemeClr val="tx1"/>
                </a:solidFill>
              </a:rPr>
              <a:t> applications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offload depending on </a:t>
            </a:r>
            <a:r>
              <a:rPr lang="en-US" b="1" u="sng" dirty="0" smtClean="0">
                <a:solidFill>
                  <a:schemeClr val="tx1"/>
                </a:solidFill>
              </a:rPr>
              <a:t>privacy, performance, </a:t>
            </a:r>
          </a:p>
          <a:p>
            <a:pPr marL="0" indent="0" algn="ctr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and energy constraints </a:t>
            </a:r>
            <a:r>
              <a:rPr lang="en-US" dirty="0" smtClean="0">
                <a:solidFill>
                  <a:schemeClr val="tx1"/>
                </a:solidFill>
              </a:rPr>
              <a:t>of users and apps.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929A-10AB-4950-A941-84C3E150B881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57200" y="4724400"/>
            <a:ext cx="7927848" cy="1295400"/>
            <a:chOff x="457200" y="4724400"/>
            <a:chExt cx="7927848" cy="1295400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685800" y="4724400"/>
              <a:ext cx="7699248" cy="1295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lIns="91440" tIns="91440" rIns="91440" bIns="9144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457200" y="4876801"/>
              <a:ext cx="5638800" cy="1066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800" b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+mn-lt"/>
                  <a:ea typeface="+mn-ea"/>
                  <a:cs typeface="+mn-cs"/>
                </a:rPr>
                <a:t>Leverage software-defined</a:t>
              </a:r>
              <a:r>
                <a:rPr lang="en-US" sz="2800" dirty="0" smtClean="0">
                  <a:solidFill>
                    <a:schemeClr val="bg1"/>
                  </a:solidFill>
                </a:rPr>
                <a:t/>
              </a:r>
              <a:br>
                <a:rPr lang="en-US" sz="2800" dirty="0" smtClean="0">
                  <a:solidFill>
                    <a:schemeClr val="bg1"/>
                  </a:solidFill>
                </a:rPr>
              </a:br>
              <a:r>
                <a:rPr kumimoji="0" lang="en-US" sz="2800" b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+mn-lt"/>
                  <a:ea typeface="+mn-ea"/>
                  <a:cs typeface="+mn-cs"/>
                </a:rPr>
                <a:t>networking (SDN)</a:t>
              </a:r>
              <a:endPara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892892" y="4876800"/>
              <a:ext cx="2184308" cy="990600"/>
              <a:chOff x="5562600" y="4800601"/>
              <a:chExt cx="2184308" cy="990600"/>
            </a:xfrm>
          </p:grpSpPr>
          <p:pic>
            <p:nvPicPr>
              <p:cNvPr id="5" name="Picture 4" descr="android_logo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562600" y="4800601"/>
                <a:ext cx="952183" cy="9906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" name="Picture 6" descr="openflow_logo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010400" y="4953000"/>
                <a:ext cx="736508" cy="76190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6477000" y="5029200"/>
                <a:ext cx="4892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itchFamily="34" charset="0"/>
                  </a:rPr>
                  <a:t>+</a:t>
                </a:r>
                <a:endParaRPr lang="en-US" sz="3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200" i="1" dirty="0" smtClean="0"/>
              <a:t>E</a:t>
            </a:r>
            <a:r>
              <a:rPr lang="en-US" i="1" dirty="0" smtClean="0"/>
              <a:t>nterprise-</a:t>
            </a:r>
            <a:r>
              <a:rPr lang="en-US" sz="7200" i="1" dirty="0" smtClean="0"/>
              <a:t>C</a:t>
            </a:r>
            <a:r>
              <a:rPr lang="en-US" i="1" dirty="0" smtClean="0"/>
              <a:t>entric </a:t>
            </a:r>
            <a:r>
              <a:rPr lang="en-US" sz="7200" i="1" dirty="0" smtClean="0"/>
              <a:t>O</a:t>
            </a:r>
            <a:r>
              <a:rPr lang="en-US" i="1" dirty="0" smtClean="0"/>
              <a:t>ffloading </a:t>
            </a:r>
            <a:r>
              <a:rPr lang="en-US" sz="7200" i="1" dirty="0" smtClean="0"/>
              <a:t>S</a:t>
            </a:r>
            <a:r>
              <a:rPr lang="en-US" i="1" dirty="0" smtClean="0"/>
              <a:t>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Offloading benefits and roadblocks</a:t>
            </a:r>
          </a:p>
          <a:p>
            <a:r>
              <a:rPr lang="en-US" dirty="0" smtClean="0"/>
              <a:t>Addressing privacy and trust</a:t>
            </a:r>
          </a:p>
          <a:p>
            <a:r>
              <a:rPr lang="en-US" dirty="0" smtClean="0"/>
              <a:t>Resource sharing and churn</a:t>
            </a:r>
          </a:p>
          <a:p>
            <a:r>
              <a:rPr lang="en-US" dirty="0" smtClean="0"/>
              <a:t>ECOS prototype</a:t>
            </a:r>
          </a:p>
          <a:p>
            <a:r>
              <a:rPr lang="en-US" dirty="0" smtClean="0"/>
              <a:t>Evaluation for a small enterprise setting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929A-10AB-4950-A941-84C3E150B88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2857</TotalTime>
  <Words>541</Words>
  <Application>Microsoft Office PowerPoint</Application>
  <PresentationFormat>On-screen Show (4:3)</PresentationFormat>
  <Paragraphs>188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ECOS: Leveraging Software-Defined Networks to Support Mobile Application Offloading</vt:lpstr>
      <vt:lpstr>Mobile Device Trends</vt:lpstr>
      <vt:lpstr>Designing for Remote Computation</vt:lpstr>
      <vt:lpstr>Application-Independent Offloading</vt:lpstr>
      <vt:lpstr>Roadblocks to Offloading Adoption</vt:lpstr>
      <vt:lpstr>Opportunities in Enterprises</vt:lpstr>
      <vt:lpstr>Software Defined Networking</vt:lpstr>
      <vt:lpstr>Enterprise-Centric Offloading System</vt:lpstr>
      <vt:lpstr>Outline</vt:lpstr>
      <vt:lpstr>Privacy and Trust</vt:lpstr>
      <vt:lpstr>Overhead of Security Mechanisms</vt:lpstr>
      <vt:lpstr>Security Policy</vt:lpstr>
      <vt:lpstr>Privacy Levels</vt:lpstr>
      <vt:lpstr>Security Example</vt:lpstr>
      <vt:lpstr>Security Mechanisms</vt:lpstr>
      <vt:lpstr>Resource Sharing and Churn</vt:lpstr>
      <vt:lpstr>Multiplexing Based on Objective</vt:lpstr>
      <vt:lpstr>Resource Affinity</vt:lpstr>
      <vt:lpstr>Prototype</vt:lpstr>
      <vt:lpstr>Evaluation</vt:lpstr>
      <vt:lpstr>Performance Improvement</vt:lpstr>
      <vt:lpstr>Energy Savings</vt:lpstr>
      <vt:lpstr>Resource Allocation Efficiency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Aaron Gember</dc:creator>
  <cp:lastModifiedBy>chris</cp:lastModifiedBy>
  <cp:revision>833</cp:revision>
  <dcterms:created xsi:type="dcterms:W3CDTF">2012-04-14T21:51:13Z</dcterms:created>
  <dcterms:modified xsi:type="dcterms:W3CDTF">2012-10-30T18:05:37Z</dcterms:modified>
</cp:coreProperties>
</file>