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xlsx" ContentType="application/vnd.openxmlformats-officedocument.spreadsheetml.sheet"/>
  <Default Extension="tif" ContentType="image/t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7" r:id="rId2"/>
    <p:sldId id="325" r:id="rId3"/>
    <p:sldId id="299" r:id="rId4"/>
    <p:sldId id="314" r:id="rId5"/>
    <p:sldId id="335" r:id="rId6"/>
    <p:sldId id="315" r:id="rId7"/>
    <p:sldId id="300" r:id="rId8"/>
    <p:sldId id="301" r:id="rId9"/>
    <p:sldId id="261" r:id="rId10"/>
    <p:sldId id="264" r:id="rId11"/>
    <p:sldId id="329" r:id="rId12"/>
    <p:sldId id="330" r:id="rId13"/>
    <p:sldId id="313" r:id="rId14"/>
    <p:sldId id="331" r:id="rId15"/>
    <p:sldId id="275" r:id="rId16"/>
    <p:sldId id="326" r:id="rId17"/>
    <p:sldId id="332" r:id="rId18"/>
    <p:sldId id="311" r:id="rId19"/>
    <p:sldId id="333" r:id="rId20"/>
    <p:sldId id="307" r:id="rId21"/>
    <p:sldId id="334" r:id="rId22"/>
    <p:sldId id="259" r:id="rId23"/>
    <p:sldId id="266" r:id="rId24"/>
    <p:sldId id="268" r:id="rId25"/>
    <p:sldId id="293" r:id="rId26"/>
    <p:sldId id="27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7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95"/>
    <p:restoredTop sz="77885"/>
  </p:normalViewPr>
  <p:slideViewPr>
    <p:cSldViewPr snapToGrid="0" snapToObjects="1">
      <p:cViewPr varScale="1">
        <p:scale>
          <a:sx n="97" d="100"/>
          <a:sy n="97" d="100"/>
        </p:scale>
        <p:origin x="4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microsoft.com/office/2011/relationships/chartStyle" Target="style7.xml"/><Relationship Id="rId2" Type="http://schemas.microsoft.com/office/2011/relationships/chartColorStyle" Target="colors7.xml"/><Relationship Id="rId3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Uni1 (9)</c:v>
                </c:pt>
                <c:pt idx="1">
                  <c:v>Uni2 (24)</c:v>
                </c:pt>
                <c:pt idx="2">
                  <c:v>Uni3 (26)</c:v>
                </c:pt>
                <c:pt idx="3">
                  <c:v>Uni4 (35)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7.0</c:v>
                </c:pt>
                <c:pt idx="1">
                  <c:v>61.0</c:v>
                </c:pt>
                <c:pt idx="2">
                  <c:v>42.0</c:v>
                </c:pt>
                <c:pt idx="3">
                  <c:v>29.0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C8-5645-817E-F6C4093C35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bound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Uni1 (9)</c:v>
                </c:pt>
                <c:pt idx="1">
                  <c:v>Uni2 (24)</c:v>
                </c:pt>
                <c:pt idx="2">
                  <c:v>Uni3 (26)</c:v>
                </c:pt>
                <c:pt idx="3">
                  <c:v>Uni4 (35)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26.0</c:v>
                </c:pt>
                <c:pt idx="1">
                  <c:v>71.0</c:v>
                </c:pt>
                <c:pt idx="2">
                  <c:v>58.38</c:v>
                </c:pt>
                <c:pt idx="3">
                  <c:v>40.08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1C8-5645-817E-F6C4093C35E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block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Uni1 (9)</c:v>
                </c:pt>
                <c:pt idx="1">
                  <c:v>Uni2 (24)</c:v>
                </c:pt>
                <c:pt idx="2">
                  <c:v>Uni3 (26)</c:v>
                </c:pt>
                <c:pt idx="3">
                  <c:v>Uni4 (35)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1.15</c:v>
                </c:pt>
                <c:pt idx="1">
                  <c:v>2.6</c:v>
                </c:pt>
                <c:pt idx="2">
                  <c:v>2.3</c:v>
                </c:pt>
                <c:pt idx="3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1C8-5645-817E-F6C4093C35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86638832"/>
        <c:axId val="1072958160"/>
      </c:barChart>
      <c:catAx>
        <c:axId val="10866388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University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2958160"/>
        <c:crosses val="autoZero"/>
        <c:auto val="1"/>
        <c:lblAlgn val="ctr"/>
        <c:lblOffset val="100"/>
        <c:noMultiLvlLbl val="0"/>
      </c:catAx>
      <c:valAx>
        <c:axId val="10729581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Time 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663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62" b="0" i="1" u="none" strike="noStrike" baseline="0" dirty="0" err="1">
                <a:effectLst/>
              </a:rPr>
              <a:t>pref</a:t>
            </a:r>
            <a:r>
              <a:rPr lang="en-US" sz="1862" b="0" i="0" u="none" strike="noStrike" baseline="0" dirty="0"/>
              <a:t>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Speedup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476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Sheet1!$A$2:$A$32</c:f>
              <c:numCache>
                <c:formatCode>General</c:formatCode>
                <c:ptCount val="31"/>
                <c:pt idx="0">
                  <c:v>2.0</c:v>
                </c:pt>
                <c:pt idx="1">
                  <c:v>4.0</c:v>
                </c:pt>
                <c:pt idx="2">
                  <c:v>7.0</c:v>
                </c:pt>
                <c:pt idx="3">
                  <c:v>7.0</c:v>
                </c:pt>
                <c:pt idx="4">
                  <c:v>8.0</c:v>
                </c:pt>
                <c:pt idx="5">
                  <c:v>8.0</c:v>
                </c:pt>
                <c:pt idx="6">
                  <c:v>8.0</c:v>
                </c:pt>
                <c:pt idx="7">
                  <c:v>10.0</c:v>
                </c:pt>
                <c:pt idx="8">
                  <c:v>11.0</c:v>
                </c:pt>
                <c:pt idx="9">
                  <c:v>11.0</c:v>
                </c:pt>
                <c:pt idx="10">
                  <c:v>11.0</c:v>
                </c:pt>
                <c:pt idx="11">
                  <c:v>12.0</c:v>
                </c:pt>
                <c:pt idx="12">
                  <c:v>12.0</c:v>
                </c:pt>
                <c:pt idx="13">
                  <c:v>20.0</c:v>
                </c:pt>
                <c:pt idx="14">
                  <c:v>21.0</c:v>
                </c:pt>
                <c:pt idx="15">
                  <c:v>22.0</c:v>
                </c:pt>
                <c:pt idx="16">
                  <c:v>22.0</c:v>
                </c:pt>
              </c:numCache>
            </c:numRef>
          </c:xVal>
          <c:yVal>
            <c:numRef>
              <c:f>Sheet1!$B$2:$B$32</c:f>
              <c:numCache>
                <c:formatCode>General</c:formatCode>
                <c:ptCount val="31"/>
                <c:pt idx="0">
                  <c:v>34.5</c:v>
                </c:pt>
                <c:pt idx="1">
                  <c:v>29.1</c:v>
                </c:pt>
                <c:pt idx="2">
                  <c:v>29.6</c:v>
                </c:pt>
                <c:pt idx="3">
                  <c:v>32.1</c:v>
                </c:pt>
                <c:pt idx="4">
                  <c:v>20.1</c:v>
                </c:pt>
                <c:pt idx="5">
                  <c:v>12.4</c:v>
                </c:pt>
                <c:pt idx="6">
                  <c:v>18.3</c:v>
                </c:pt>
                <c:pt idx="7">
                  <c:v>28.2</c:v>
                </c:pt>
                <c:pt idx="8">
                  <c:v>21.1</c:v>
                </c:pt>
                <c:pt idx="9">
                  <c:v>17.6</c:v>
                </c:pt>
                <c:pt idx="10">
                  <c:v>20.8</c:v>
                </c:pt>
                <c:pt idx="11">
                  <c:v>18.2</c:v>
                </c:pt>
                <c:pt idx="12">
                  <c:v>28.8</c:v>
                </c:pt>
                <c:pt idx="13">
                  <c:v>7.7</c:v>
                </c:pt>
                <c:pt idx="14">
                  <c:v>13.3</c:v>
                </c:pt>
                <c:pt idx="15">
                  <c:v>8.5</c:v>
                </c:pt>
                <c:pt idx="16">
                  <c:v>15.3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D7E-E84E-9FC2-ABD0C2A151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9913168"/>
        <c:axId val="1083023040"/>
      </c:scatterChart>
      <c:valAx>
        <c:axId val="10799131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Network Size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3023040"/>
        <c:crosses val="autoZero"/>
        <c:crossBetween val="midCat"/>
      </c:valAx>
      <c:valAx>
        <c:axId val="10830230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Speed</a:t>
                </a:r>
                <a:r>
                  <a:rPr lang="en-US" sz="1800" baseline="0" dirty="0"/>
                  <a:t>up</a:t>
                </a:r>
                <a:endParaRPr lang="en-US" sz="18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9131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62" b="0" i="1" u="none" strike="noStrike" baseline="0" dirty="0">
                <a:effectLst/>
              </a:rPr>
              <a:t>bound</a:t>
            </a:r>
            <a:r>
              <a:rPr lang="en-US" sz="1862" b="0" i="0" u="none" strike="noStrike" baseline="0" dirty="0"/>
              <a:t>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Speedup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476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Sheet1!$A$2:$A$35</c:f>
              <c:numCache>
                <c:formatCode>General</c:formatCode>
                <c:ptCount val="34"/>
                <c:pt idx="0">
                  <c:v>2.0</c:v>
                </c:pt>
                <c:pt idx="1">
                  <c:v>2.0</c:v>
                </c:pt>
                <c:pt idx="2">
                  <c:v>5.0</c:v>
                </c:pt>
                <c:pt idx="3">
                  <c:v>6.0</c:v>
                </c:pt>
                <c:pt idx="4">
                  <c:v>6.0</c:v>
                </c:pt>
                <c:pt idx="5">
                  <c:v>6.0</c:v>
                </c:pt>
                <c:pt idx="6">
                  <c:v>7.0</c:v>
                </c:pt>
                <c:pt idx="7">
                  <c:v>7.0</c:v>
                </c:pt>
                <c:pt idx="8">
                  <c:v>8.0</c:v>
                </c:pt>
                <c:pt idx="9">
                  <c:v>8.0</c:v>
                </c:pt>
                <c:pt idx="10">
                  <c:v>8.0</c:v>
                </c:pt>
                <c:pt idx="11">
                  <c:v>10.0</c:v>
                </c:pt>
                <c:pt idx="12">
                  <c:v>10.0</c:v>
                </c:pt>
                <c:pt idx="13">
                  <c:v>11.0</c:v>
                </c:pt>
                <c:pt idx="14">
                  <c:v>11.0</c:v>
                </c:pt>
                <c:pt idx="15">
                  <c:v>11.0</c:v>
                </c:pt>
                <c:pt idx="16">
                  <c:v>11.0</c:v>
                </c:pt>
                <c:pt idx="17">
                  <c:v>12.0</c:v>
                </c:pt>
                <c:pt idx="18">
                  <c:v>12.0</c:v>
                </c:pt>
                <c:pt idx="19">
                  <c:v>15.0</c:v>
                </c:pt>
                <c:pt idx="20">
                  <c:v>20.0</c:v>
                </c:pt>
                <c:pt idx="21">
                  <c:v>20.0</c:v>
                </c:pt>
                <c:pt idx="22">
                  <c:v>20.0</c:v>
                </c:pt>
                <c:pt idx="23">
                  <c:v>21.0</c:v>
                </c:pt>
                <c:pt idx="24">
                  <c:v>21.0</c:v>
                </c:pt>
                <c:pt idx="25">
                  <c:v>22.0</c:v>
                </c:pt>
                <c:pt idx="26">
                  <c:v>22.0</c:v>
                </c:pt>
                <c:pt idx="27">
                  <c:v>24.0</c:v>
                </c:pt>
              </c:numCache>
            </c:numRef>
          </c:xVal>
          <c:yVal>
            <c:numRef>
              <c:f>Sheet1!$B$2:$B$35</c:f>
              <c:numCache>
                <c:formatCode>General</c:formatCode>
                <c:ptCount val="34"/>
                <c:pt idx="0">
                  <c:v>9.5</c:v>
                </c:pt>
                <c:pt idx="1">
                  <c:v>6.0</c:v>
                </c:pt>
                <c:pt idx="2">
                  <c:v>9.9</c:v>
                </c:pt>
                <c:pt idx="3">
                  <c:v>12.4</c:v>
                </c:pt>
                <c:pt idx="4">
                  <c:v>12.4</c:v>
                </c:pt>
                <c:pt idx="5">
                  <c:v>13.5</c:v>
                </c:pt>
                <c:pt idx="6">
                  <c:v>18.3</c:v>
                </c:pt>
                <c:pt idx="7">
                  <c:v>15.8</c:v>
                </c:pt>
                <c:pt idx="8">
                  <c:v>20.1</c:v>
                </c:pt>
                <c:pt idx="9">
                  <c:v>19.7</c:v>
                </c:pt>
                <c:pt idx="10">
                  <c:v>19.3</c:v>
                </c:pt>
                <c:pt idx="11">
                  <c:v>21.8</c:v>
                </c:pt>
                <c:pt idx="12">
                  <c:v>12.0</c:v>
                </c:pt>
                <c:pt idx="13">
                  <c:v>20.0</c:v>
                </c:pt>
                <c:pt idx="14">
                  <c:v>19.6</c:v>
                </c:pt>
                <c:pt idx="15">
                  <c:v>21.1</c:v>
                </c:pt>
                <c:pt idx="16">
                  <c:v>19.6</c:v>
                </c:pt>
                <c:pt idx="17">
                  <c:v>20.0</c:v>
                </c:pt>
                <c:pt idx="18">
                  <c:v>20.1</c:v>
                </c:pt>
                <c:pt idx="19">
                  <c:v>20.2</c:v>
                </c:pt>
                <c:pt idx="20">
                  <c:v>26.5</c:v>
                </c:pt>
                <c:pt idx="21">
                  <c:v>24.6</c:v>
                </c:pt>
                <c:pt idx="22">
                  <c:v>22.5</c:v>
                </c:pt>
                <c:pt idx="23">
                  <c:v>19.0</c:v>
                </c:pt>
                <c:pt idx="24">
                  <c:v>18.7</c:v>
                </c:pt>
                <c:pt idx="25">
                  <c:v>22.9</c:v>
                </c:pt>
                <c:pt idx="26">
                  <c:v>22.6</c:v>
                </c:pt>
                <c:pt idx="27">
                  <c:v>24.8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7F2-1243-9C23-B329A4B86C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1658176"/>
        <c:axId val="1088333840"/>
      </c:scatterChart>
      <c:valAx>
        <c:axId val="10716581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Network Size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8333840"/>
        <c:crosses val="autoZero"/>
        <c:crossBetween val="midCat"/>
      </c:valAx>
      <c:valAx>
        <c:axId val="10883338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Speed</a:t>
                </a:r>
                <a:r>
                  <a:rPr lang="en-US" sz="1800" baseline="0" dirty="0"/>
                  <a:t>up</a:t>
                </a:r>
                <a:endParaRPr lang="en-US" sz="18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16581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62" b="0" i="1" u="none" strike="noStrike" baseline="0" dirty="0">
                <a:effectLst/>
              </a:rPr>
              <a:t>block</a:t>
            </a:r>
            <a:r>
              <a:rPr lang="en-US" sz="1862" b="0" i="0" u="none" strike="noStrike" baseline="0" dirty="0"/>
              <a:t>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Speedup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476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Sheet1!$A$2:$A$35</c:f>
              <c:numCache>
                <c:formatCode>General</c:formatCode>
                <c:ptCount val="34"/>
                <c:pt idx="0">
                  <c:v>2.0</c:v>
                </c:pt>
                <c:pt idx="1">
                  <c:v>2.0</c:v>
                </c:pt>
                <c:pt idx="2">
                  <c:v>5.0</c:v>
                </c:pt>
                <c:pt idx="3">
                  <c:v>6.0</c:v>
                </c:pt>
                <c:pt idx="4">
                  <c:v>6.0</c:v>
                </c:pt>
                <c:pt idx="5">
                  <c:v>6.0</c:v>
                </c:pt>
                <c:pt idx="6">
                  <c:v>7.0</c:v>
                </c:pt>
                <c:pt idx="7">
                  <c:v>7.0</c:v>
                </c:pt>
                <c:pt idx="8">
                  <c:v>8.0</c:v>
                </c:pt>
                <c:pt idx="9">
                  <c:v>8.0</c:v>
                </c:pt>
                <c:pt idx="10">
                  <c:v>8.0</c:v>
                </c:pt>
                <c:pt idx="11">
                  <c:v>10.0</c:v>
                </c:pt>
                <c:pt idx="12">
                  <c:v>10.0</c:v>
                </c:pt>
                <c:pt idx="13">
                  <c:v>11.0</c:v>
                </c:pt>
                <c:pt idx="14">
                  <c:v>11.0</c:v>
                </c:pt>
                <c:pt idx="15">
                  <c:v>11.0</c:v>
                </c:pt>
                <c:pt idx="16">
                  <c:v>11.0</c:v>
                </c:pt>
                <c:pt idx="17">
                  <c:v>11.0</c:v>
                </c:pt>
                <c:pt idx="18">
                  <c:v>12.0</c:v>
                </c:pt>
                <c:pt idx="19">
                  <c:v>12.0</c:v>
                </c:pt>
                <c:pt idx="20">
                  <c:v>15.0</c:v>
                </c:pt>
                <c:pt idx="21">
                  <c:v>20.0</c:v>
                </c:pt>
                <c:pt idx="22">
                  <c:v>20.0</c:v>
                </c:pt>
                <c:pt idx="23">
                  <c:v>20.0</c:v>
                </c:pt>
                <c:pt idx="24">
                  <c:v>21.0</c:v>
                </c:pt>
                <c:pt idx="25">
                  <c:v>21.0</c:v>
                </c:pt>
                <c:pt idx="26">
                  <c:v>22.0</c:v>
                </c:pt>
                <c:pt idx="27">
                  <c:v>22.0</c:v>
                </c:pt>
                <c:pt idx="28">
                  <c:v>24.0</c:v>
                </c:pt>
              </c:numCache>
            </c:numRef>
          </c:xVal>
          <c:yVal>
            <c:numRef>
              <c:f>Sheet1!$B$2:$B$35</c:f>
              <c:numCache>
                <c:formatCode>General</c:formatCode>
                <c:ptCount val="34"/>
                <c:pt idx="0">
                  <c:v>54.6</c:v>
                </c:pt>
                <c:pt idx="1">
                  <c:v>38.1</c:v>
                </c:pt>
                <c:pt idx="2">
                  <c:v>13.8</c:v>
                </c:pt>
                <c:pt idx="3">
                  <c:v>14.4</c:v>
                </c:pt>
                <c:pt idx="4">
                  <c:v>14.4</c:v>
                </c:pt>
                <c:pt idx="5">
                  <c:v>15.4</c:v>
                </c:pt>
                <c:pt idx="6">
                  <c:v>22.3</c:v>
                </c:pt>
                <c:pt idx="7">
                  <c:v>17.7</c:v>
                </c:pt>
                <c:pt idx="8">
                  <c:v>62.0</c:v>
                </c:pt>
                <c:pt idx="9">
                  <c:v>55.8</c:v>
                </c:pt>
                <c:pt idx="10">
                  <c:v>56.4</c:v>
                </c:pt>
                <c:pt idx="11">
                  <c:v>74.7</c:v>
                </c:pt>
                <c:pt idx="12">
                  <c:v>15.4</c:v>
                </c:pt>
                <c:pt idx="13">
                  <c:v>69.2</c:v>
                </c:pt>
                <c:pt idx="14">
                  <c:v>71.3</c:v>
                </c:pt>
                <c:pt idx="15">
                  <c:v>78.6</c:v>
                </c:pt>
                <c:pt idx="16">
                  <c:v>79.6</c:v>
                </c:pt>
                <c:pt idx="17">
                  <c:v>70.5</c:v>
                </c:pt>
                <c:pt idx="18">
                  <c:v>88.1</c:v>
                </c:pt>
                <c:pt idx="19">
                  <c:v>78.0</c:v>
                </c:pt>
                <c:pt idx="20">
                  <c:v>100.8</c:v>
                </c:pt>
                <c:pt idx="21">
                  <c:v>119.9</c:v>
                </c:pt>
                <c:pt idx="22">
                  <c:v>132.4</c:v>
                </c:pt>
                <c:pt idx="23">
                  <c:v>98.0</c:v>
                </c:pt>
                <c:pt idx="24">
                  <c:v>119.4</c:v>
                </c:pt>
                <c:pt idx="25">
                  <c:v>102.1</c:v>
                </c:pt>
                <c:pt idx="26">
                  <c:v>116.2</c:v>
                </c:pt>
                <c:pt idx="27">
                  <c:v>114.7</c:v>
                </c:pt>
                <c:pt idx="28">
                  <c:v>139.8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706-284F-A20F-D712FD3ABC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8833184"/>
        <c:axId val="1072333792"/>
      </c:scatterChart>
      <c:valAx>
        <c:axId val="10788331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Network Size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2333792"/>
        <c:crosses val="autoZero"/>
        <c:crossBetween val="midCat"/>
      </c:valAx>
      <c:valAx>
        <c:axId val="10723337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Speed</a:t>
                </a:r>
                <a:r>
                  <a:rPr lang="en-US" sz="1800" baseline="0" dirty="0"/>
                  <a:t>up</a:t>
                </a:r>
                <a:endParaRPr lang="en-US" sz="18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8331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62" b="0" i="1" u="none" strike="noStrike" baseline="0" dirty="0" err="1">
                <a:effectLst/>
              </a:rPr>
              <a:t>pref</a:t>
            </a:r>
            <a:r>
              <a:rPr lang="en-US" sz="1862" b="0" i="0" u="none" strike="noStrike" baseline="0" dirty="0"/>
              <a:t>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Speedup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476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Sheet1!$A$2:$A$32</c:f>
              <c:numCache>
                <c:formatCode>General</c:formatCode>
                <c:ptCount val="31"/>
                <c:pt idx="0">
                  <c:v>2.0</c:v>
                </c:pt>
                <c:pt idx="1">
                  <c:v>4.0</c:v>
                </c:pt>
                <c:pt idx="2">
                  <c:v>6.0</c:v>
                </c:pt>
                <c:pt idx="3">
                  <c:v>7.0</c:v>
                </c:pt>
                <c:pt idx="4">
                  <c:v>7.0</c:v>
                </c:pt>
                <c:pt idx="5">
                  <c:v>8.0</c:v>
                </c:pt>
                <c:pt idx="6">
                  <c:v>8.0</c:v>
                </c:pt>
                <c:pt idx="7">
                  <c:v>8.0</c:v>
                </c:pt>
                <c:pt idx="8">
                  <c:v>10.0</c:v>
                </c:pt>
                <c:pt idx="9">
                  <c:v>11.0</c:v>
                </c:pt>
                <c:pt idx="10">
                  <c:v>11.0</c:v>
                </c:pt>
                <c:pt idx="11">
                  <c:v>11.0</c:v>
                </c:pt>
                <c:pt idx="12">
                  <c:v>12.0</c:v>
                </c:pt>
                <c:pt idx="13">
                  <c:v>12.0</c:v>
                </c:pt>
                <c:pt idx="14">
                  <c:v>20.0</c:v>
                </c:pt>
                <c:pt idx="15">
                  <c:v>21.0</c:v>
                </c:pt>
                <c:pt idx="16">
                  <c:v>22.0</c:v>
                </c:pt>
                <c:pt idx="17">
                  <c:v>22.0</c:v>
                </c:pt>
              </c:numCache>
            </c:numRef>
          </c:xVal>
          <c:yVal>
            <c:numRef>
              <c:f>Sheet1!$B$2:$B$32</c:f>
              <c:numCache>
                <c:formatCode>General</c:formatCode>
                <c:ptCount val="31"/>
                <c:pt idx="0">
                  <c:v>91.85</c:v>
                </c:pt>
                <c:pt idx="1">
                  <c:v>30.37</c:v>
                </c:pt>
                <c:pt idx="2">
                  <c:v>53.06</c:v>
                </c:pt>
                <c:pt idx="3">
                  <c:v>66.73</c:v>
                </c:pt>
                <c:pt idx="4">
                  <c:v>50.2</c:v>
                </c:pt>
                <c:pt idx="5">
                  <c:v>33.3</c:v>
                </c:pt>
                <c:pt idx="6">
                  <c:v>24.5</c:v>
                </c:pt>
                <c:pt idx="7">
                  <c:v>21.35</c:v>
                </c:pt>
                <c:pt idx="8">
                  <c:v>65.59</c:v>
                </c:pt>
                <c:pt idx="9">
                  <c:v>39.29</c:v>
                </c:pt>
                <c:pt idx="10">
                  <c:v>34.1</c:v>
                </c:pt>
                <c:pt idx="11">
                  <c:v>32.81</c:v>
                </c:pt>
                <c:pt idx="12">
                  <c:v>37.31</c:v>
                </c:pt>
                <c:pt idx="13">
                  <c:v>39.81</c:v>
                </c:pt>
                <c:pt idx="14">
                  <c:v>31.52</c:v>
                </c:pt>
                <c:pt idx="15">
                  <c:v>28.92</c:v>
                </c:pt>
                <c:pt idx="16">
                  <c:v>27.82</c:v>
                </c:pt>
                <c:pt idx="17">
                  <c:v>31.41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BB8-C14F-8BC2-7AA912E907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2132272"/>
        <c:axId val="1072124352"/>
      </c:scatterChart>
      <c:valAx>
        <c:axId val="10721322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Network Size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2124352"/>
        <c:crosses val="autoZero"/>
        <c:crossBetween val="midCat"/>
      </c:valAx>
      <c:valAx>
        <c:axId val="10721243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Speed</a:t>
                </a:r>
                <a:r>
                  <a:rPr lang="en-US" sz="1800" baseline="0" dirty="0"/>
                  <a:t>up</a:t>
                </a:r>
                <a:endParaRPr lang="en-US" sz="18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21322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62" b="0" i="1" u="none" strike="noStrike" baseline="0" dirty="0">
                <a:effectLst/>
              </a:rPr>
              <a:t>bound</a:t>
            </a:r>
            <a:r>
              <a:rPr lang="en-US" sz="1862" b="0" i="0" u="none" strike="noStrike" baseline="0" dirty="0"/>
              <a:t>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Speedup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476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Sheet1!$A$2:$A$35</c:f>
              <c:numCache>
                <c:formatCode>General</c:formatCode>
                <c:ptCount val="34"/>
                <c:pt idx="0">
                  <c:v>2.0</c:v>
                </c:pt>
                <c:pt idx="1">
                  <c:v>2.0</c:v>
                </c:pt>
                <c:pt idx="2">
                  <c:v>2.0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6.0</c:v>
                </c:pt>
                <c:pt idx="7">
                  <c:v>6.0</c:v>
                </c:pt>
                <c:pt idx="8">
                  <c:v>7.0</c:v>
                </c:pt>
                <c:pt idx="9">
                  <c:v>7.0</c:v>
                </c:pt>
                <c:pt idx="10">
                  <c:v>8.0</c:v>
                </c:pt>
                <c:pt idx="11">
                  <c:v>8.0</c:v>
                </c:pt>
                <c:pt idx="12">
                  <c:v>8.0</c:v>
                </c:pt>
                <c:pt idx="13">
                  <c:v>8.0</c:v>
                </c:pt>
                <c:pt idx="14">
                  <c:v>10.0</c:v>
                </c:pt>
                <c:pt idx="15">
                  <c:v>10.0</c:v>
                </c:pt>
                <c:pt idx="16">
                  <c:v>11.0</c:v>
                </c:pt>
                <c:pt idx="17">
                  <c:v>11.0</c:v>
                </c:pt>
                <c:pt idx="18">
                  <c:v>11.0</c:v>
                </c:pt>
                <c:pt idx="19">
                  <c:v>11.0</c:v>
                </c:pt>
                <c:pt idx="20">
                  <c:v>11.0</c:v>
                </c:pt>
                <c:pt idx="21">
                  <c:v>12.0</c:v>
                </c:pt>
                <c:pt idx="22">
                  <c:v>12.0</c:v>
                </c:pt>
                <c:pt idx="23">
                  <c:v>13.0</c:v>
                </c:pt>
                <c:pt idx="24">
                  <c:v>15.0</c:v>
                </c:pt>
                <c:pt idx="25">
                  <c:v>20.0</c:v>
                </c:pt>
                <c:pt idx="26">
                  <c:v>20.0</c:v>
                </c:pt>
                <c:pt idx="27">
                  <c:v>20.0</c:v>
                </c:pt>
                <c:pt idx="28">
                  <c:v>21.0</c:v>
                </c:pt>
                <c:pt idx="29">
                  <c:v>21.0</c:v>
                </c:pt>
                <c:pt idx="30">
                  <c:v>22.0</c:v>
                </c:pt>
                <c:pt idx="31">
                  <c:v>22.0</c:v>
                </c:pt>
                <c:pt idx="32">
                  <c:v>22.0</c:v>
                </c:pt>
                <c:pt idx="33">
                  <c:v>24.0</c:v>
                </c:pt>
              </c:numCache>
            </c:numRef>
          </c:xVal>
          <c:yVal>
            <c:numRef>
              <c:f>Sheet1!$B$2:$B$35</c:f>
              <c:numCache>
                <c:formatCode>General</c:formatCode>
                <c:ptCount val="34"/>
                <c:pt idx="0">
                  <c:v>1.0</c:v>
                </c:pt>
                <c:pt idx="1">
                  <c:v>8.0</c:v>
                </c:pt>
                <c:pt idx="2">
                  <c:v>1.0</c:v>
                </c:pt>
                <c:pt idx="3">
                  <c:v>5.0</c:v>
                </c:pt>
                <c:pt idx="4">
                  <c:v>2.0</c:v>
                </c:pt>
                <c:pt idx="5">
                  <c:v>2.0</c:v>
                </c:pt>
                <c:pt idx="6">
                  <c:v>3.0</c:v>
                </c:pt>
                <c:pt idx="7">
                  <c:v>3.0</c:v>
                </c:pt>
                <c:pt idx="8">
                  <c:v>4.0</c:v>
                </c:pt>
                <c:pt idx="9">
                  <c:v>3.0</c:v>
                </c:pt>
                <c:pt idx="10">
                  <c:v>13.0</c:v>
                </c:pt>
                <c:pt idx="11">
                  <c:v>12.0</c:v>
                </c:pt>
                <c:pt idx="12">
                  <c:v>11.0</c:v>
                </c:pt>
                <c:pt idx="13">
                  <c:v>10.0</c:v>
                </c:pt>
                <c:pt idx="14">
                  <c:v>19.0</c:v>
                </c:pt>
                <c:pt idx="15">
                  <c:v>3.0</c:v>
                </c:pt>
                <c:pt idx="16">
                  <c:v>20.0</c:v>
                </c:pt>
                <c:pt idx="17">
                  <c:v>16.0</c:v>
                </c:pt>
                <c:pt idx="18">
                  <c:v>18.0</c:v>
                </c:pt>
                <c:pt idx="19">
                  <c:v>18.0</c:v>
                </c:pt>
                <c:pt idx="20">
                  <c:v>20.0</c:v>
                </c:pt>
                <c:pt idx="21">
                  <c:v>24.0</c:v>
                </c:pt>
                <c:pt idx="22">
                  <c:v>15.0</c:v>
                </c:pt>
                <c:pt idx="23">
                  <c:v>4.0</c:v>
                </c:pt>
                <c:pt idx="24">
                  <c:v>29.0</c:v>
                </c:pt>
                <c:pt idx="25">
                  <c:v>33.0</c:v>
                </c:pt>
                <c:pt idx="26">
                  <c:v>44.0</c:v>
                </c:pt>
                <c:pt idx="27">
                  <c:v>30.0</c:v>
                </c:pt>
                <c:pt idx="28">
                  <c:v>41.0</c:v>
                </c:pt>
                <c:pt idx="29">
                  <c:v>28.0</c:v>
                </c:pt>
                <c:pt idx="30">
                  <c:v>34.0</c:v>
                </c:pt>
                <c:pt idx="31">
                  <c:v>39.0</c:v>
                </c:pt>
                <c:pt idx="32">
                  <c:v>45.0</c:v>
                </c:pt>
                <c:pt idx="33">
                  <c:v>50.0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123-454C-A48D-2FD1A9E46C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2981600"/>
        <c:axId val="1072697952"/>
      </c:scatterChart>
      <c:valAx>
        <c:axId val="1072981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Network Size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2697952"/>
        <c:crosses val="autoZero"/>
        <c:crossBetween val="midCat"/>
      </c:valAx>
      <c:valAx>
        <c:axId val="10726979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Speed</a:t>
                </a:r>
                <a:r>
                  <a:rPr lang="en-US" sz="1800" baseline="0" dirty="0"/>
                  <a:t>up</a:t>
                </a:r>
                <a:endParaRPr lang="en-US" sz="18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29816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62" b="0" i="1" u="none" strike="noStrike" baseline="0" dirty="0">
                <a:effectLst/>
              </a:rPr>
              <a:t>block</a:t>
            </a:r>
            <a:r>
              <a:rPr lang="en-US" sz="1862" b="0" i="0" u="none" strike="noStrike" baseline="0" dirty="0"/>
              <a:t>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Speedup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476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Sheet1!$A$2:$A$35</c:f>
              <c:numCache>
                <c:formatCode>General</c:formatCode>
                <c:ptCount val="34"/>
                <c:pt idx="0">
                  <c:v>2.0</c:v>
                </c:pt>
                <c:pt idx="1">
                  <c:v>2.0</c:v>
                </c:pt>
                <c:pt idx="2">
                  <c:v>2.0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6.0</c:v>
                </c:pt>
                <c:pt idx="7">
                  <c:v>6.0</c:v>
                </c:pt>
                <c:pt idx="8">
                  <c:v>7.0</c:v>
                </c:pt>
                <c:pt idx="9">
                  <c:v>7.0</c:v>
                </c:pt>
                <c:pt idx="10">
                  <c:v>8.0</c:v>
                </c:pt>
                <c:pt idx="11">
                  <c:v>8.0</c:v>
                </c:pt>
                <c:pt idx="12">
                  <c:v>8.0</c:v>
                </c:pt>
                <c:pt idx="13">
                  <c:v>8.0</c:v>
                </c:pt>
                <c:pt idx="14">
                  <c:v>10.0</c:v>
                </c:pt>
                <c:pt idx="15">
                  <c:v>10.0</c:v>
                </c:pt>
                <c:pt idx="16">
                  <c:v>11.0</c:v>
                </c:pt>
                <c:pt idx="17">
                  <c:v>11.0</c:v>
                </c:pt>
                <c:pt idx="18">
                  <c:v>11.0</c:v>
                </c:pt>
                <c:pt idx="19">
                  <c:v>11.0</c:v>
                </c:pt>
                <c:pt idx="20">
                  <c:v>11.0</c:v>
                </c:pt>
                <c:pt idx="21">
                  <c:v>12.0</c:v>
                </c:pt>
                <c:pt idx="22">
                  <c:v>12.0</c:v>
                </c:pt>
                <c:pt idx="23">
                  <c:v>13.0</c:v>
                </c:pt>
                <c:pt idx="24">
                  <c:v>15.0</c:v>
                </c:pt>
                <c:pt idx="25">
                  <c:v>20.0</c:v>
                </c:pt>
                <c:pt idx="26">
                  <c:v>20.0</c:v>
                </c:pt>
                <c:pt idx="27">
                  <c:v>20.0</c:v>
                </c:pt>
                <c:pt idx="28">
                  <c:v>21.0</c:v>
                </c:pt>
                <c:pt idx="29">
                  <c:v>21.0</c:v>
                </c:pt>
                <c:pt idx="30">
                  <c:v>22.0</c:v>
                </c:pt>
                <c:pt idx="31">
                  <c:v>22.0</c:v>
                </c:pt>
                <c:pt idx="32">
                  <c:v>22.0</c:v>
                </c:pt>
                <c:pt idx="33">
                  <c:v>24.0</c:v>
                </c:pt>
              </c:numCache>
            </c:numRef>
          </c:xVal>
          <c:yVal>
            <c:numRef>
              <c:f>Sheet1!$B$2:$B$35</c:f>
              <c:numCache>
                <c:formatCode>General</c:formatCode>
                <c:ptCount val="34"/>
                <c:pt idx="0">
                  <c:v>20.0</c:v>
                </c:pt>
                <c:pt idx="1">
                  <c:v>84.0</c:v>
                </c:pt>
                <c:pt idx="2">
                  <c:v>10.0</c:v>
                </c:pt>
                <c:pt idx="3">
                  <c:v>55.0</c:v>
                </c:pt>
                <c:pt idx="4">
                  <c:v>25.0</c:v>
                </c:pt>
                <c:pt idx="5">
                  <c:v>22.0</c:v>
                </c:pt>
                <c:pt idx="6">
                  <c:v>34.0</c:v>
                </c:pt>
                <c:pt idx="7">
                  <c:v>40.0</c:v>
                </c:pt>
                <c:pt idx="8">
                  <c:v>30.0</c:v>
                </c:pt>
                <c:pt idx="9">
                  <c:v>30.0</c:v>
                </c:pt>
                <c:pt idx="10">
                  <c:v>115.0</c:v>
                </c:pt>
                <c:pt idx="11">
                  <c:v>138.0</c:v>
                </c:pt>
                <c:pt idx="12">
                  <c:v>134.0</c:v>
                </c:pt>
                <c:pt idx="13">
                  <c:v>114.0</c:v>
                </c:pt>
                <c:pt idx="14">
                  <c:v>218.0</c:v>
                </c:pt>
                <c:pt idx="15">
                  <c:v>33.0</c:v>
                </c:pt>
                <c:pt idx="16">
                  <c:v>271.0</c:v>
                </c:pt>
                <c:pt idx="17">
                  <c:v>201.0</c:v>
                </c:pt>
                <c:pt idx="18">
                  <c:v>218.0</c:v>
                </c:pt>
                <c:pt idx="19">
                  <c:v>191.0</c:v>
                </c:pt>
                <c:pt idx="20">
                  <c:v>141.0</c:v>
                </c:pt>
                <c:pt idx="21">
                  <c:v>206.0</c:v>
                </c:pt>
                <c:pt idx="22">
                  <c:v>267.0</c:v>
                </c:pt>
                <c:pt idx="23">
                  <c:v>35.0</c:v>
                </c:pt>
                <c:pt idx="24">
                  <c:v>285.0</c:v>
                </c:pt>
                <c:pt idx="25">
                  <c:v>529.0</c:v>
                </c:pt>
                <c:pt idx="26">
                  <c:v>629.0</c:v>
                </c:pt>
                <c:pt idx="27">
                  <c:v>401.0</c:v>
                </c:pt>
                <c:pt idx="28">
                  <c:v>590.0</c:v>
                </c:pt>
                <c:pt idx="29">
                  <c:v>630.0</c:v>
                </c:pt>
                <c:pt idx="30">
                  <c:v>456.0</c:v>
                </c:pt>
                <c:pt idx="31">
                  <c:v>688.0</c:v>
                </c:pt>
                <c:pt idx="32">
                  <c:v>383.0</c:v>
                </c:pt>
                <c:pt idx="33">
                  <c:v>590.0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FE6-B441-94F2-2D8CEFBF9A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68977472"/>
        <c:axId val="1068981104"/>
      </c:scatterChart>
      <c:valAx>
        <c:axId val="10689774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Network Size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8981104"/>
        <c:crosses val="autoZero"/>
        <c:crossBetween val="midCat"/>
      </c:valAx>
      <c:valAx>
        <c:axId val="10689811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Speed</a:t>
                </a:r>
                <a:r>
                  <a:rPr lang="en-US" sz="1800" baseline="0" dirty="0"/>
                  <a:t>up</a:t>
                </a:r>
                <a:endParaRPr lang="en-US" sz="18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89774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BC627-2A61-BF47-BD73-4CC3932C0B74}" type="datetimeFigureOut">
              <a:rPr lang="en-US" smtClean="0"/>
              <a:t>5/1/20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F95B4-A1C3-664A-9150-FC5CA20F4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18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Vast networks use control planes that run multiple protocols to satisfy network policies</a:t>
            </a:r>
          </a:p>
          <a:p>
            <a:endParaRPr lang="en-US" dirty="0"/>
          </a:p>
          <a:p>
            <a:r>
              <a:rPr lang="en-US" dirty="0"/>
              <a:t>Protocols compute route that implement policies</a:t>
            </a:r>
          </a:p>
          <a:p>
            <a:endParaRPr lang="en-US" dirty="0"/>
          </a:p>
          <a:p>
            <a:r>
              <a:rPr lang="en-US" dirty="0"/>
              <a:t>Flow adheres the policy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F95B4-A1C3-664A-9150-FC5CA20F4D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40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repeats till the path converge</a:t>
            </a:r>
            <a:r>
              <a:rPr lang="en-US" b="1" dirty="0"/>
              <a:t>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F95B4-A1C3-664A-9150-FC5CA20F4D1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88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a text on that slide about advertisement is opposite to traffic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F95B4-A1C3-664A-9150-FC5CA20F4D1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9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text Can’t use vanilla DFS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F95B4-A1C3-664A-9150-FC5CA20F4D1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00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Reduce to 3 policy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F95B4-A1C3-664A-9150-FC5CA20F4D1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20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Preface it with a question – why does TPVP seem faster?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F95B4-A1C3-664A-9150-FC5CA20F4D1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77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F95B4-A1C3-664A-9150-FC5CA20F4D1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</a:t>
            </a:r>
            <a:r>
              <a:rPr lang="en-US" dirty="0" err="1"/>
              <a:t>thois</a:t>
            </a:r>
            <a:r>
              <a:rPr lang="en-US" dirty="0"/>
              <a:t> text Emphasize minesweeper used general SMT encoding whereas we used property-specific verification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F95B4-A1C3-664A-9150-FC5CA20F4D1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57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74F8-D52C-E941-A235-49010FE157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1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tiramisu with </a:t>
            </a:r>
            <a:r>
              <a:rPr lang="en-US" dirty="0" err="1"/>
              <a:t>animnation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F95B4-A1C3-664A-9150-FC5CA20F4D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83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</a:t>
            </a:r>
            <a:r>
              <a:rPr lang="en-US" dirty="0" err="1"/>
              <a:t>iBGP</a:t>
            </a:r>
            <a:r>
              <a:rPr lang="en-US" dirty="0"/>
              <a:t> examples</a:t>
            </a:r>
          </a:p>
          <a:p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ARC – cannot verify - Cannot model </a:t>
            </a:r>
            <a:r>
              <a:rPr lang="en-US" dirty="0" err="1"/>
              <a:t>iBGP</a:t>
            </a:r>
            <a:r>
              <a:rPr lang="en-US" dirty="0"/>
              <a:t>, community, local-preference, </a:t>
            </a:r>
            <a:r>
              <a:rPr lang="en-US" dirty="0" err="1"/>
              <a:t>etc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\</a:t>
            </a:r>
          </a:p>
          <a:p>
            <a:pPr marL="171450" indent="-171450">
              <a:buFontTx/>
              <a:buChar char="-"/>
            </a:pPr>
            <a:r>
              <a:rPr lang="en-US" dirty="0"/>
              <a:t>Minesweeper – slow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Then Slide 9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Aaron: O(n) for </a:t>
            </a:r>
            <a:r>
              <a:rPr lang="en-US" dirty="0" err="1"/>
              <a:t>dfs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F95B4-A1C3-664A-9150-FC5CA20F4D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Words to say green is </a:t>
            </a:r>
            <a:r>
              <a:rPr lang="en-US" dirty="0" err="1"/>
              <a:t>depenedent</a:t>
            </a:r>
            <a:r>
              <a:rPr lang="en-US" dirty="0"/>
              <a:t> on OSPF/orange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F95B4-A1C3-664A-9150-FC5CA20F4D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5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have used </a:t>
            </a:r>
            <a:r>
              <a:rPr lang="en-US" dirty="0" err="1"/>
              <a:t>iBGP</a:t>
            </a:r>
            <a:r>
              <a:rPr lang="en-US" dirty="0"/>
              <a:t> as e</a:t>
            </a:r>
            <a:r>
              <a:rPr lang="en-US" b="1" dirty="0"/>
              <a:t>xample, this extends to VLANs, etc.</a:t>
            </a:r>
          </a:p>
          <a:p>
            <a:endParaRPr lang="en-US" b="1" dirty="0"/>
          </a:p>
          <a:p>
            <a:r>
              <a:rPr lang="en-US" b="1" dirty="0"/>
              <a:t>Likewise Minesweeper specify poor performance – all policies require full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F95B4-A1C3-664A-9150-FC5CA20F4D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8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Italize</a:t>
            </a:r>
            <a:r>
              <a:rPr lang="en-US" dirty="0"/>
              <a:t> the operators in &lt;&lt;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F95B4-A1C3-664A-9150-FC5CA20F4D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36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Aaron: Intuition could be represented as detailed packet flow animation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F95B4-A1C3-664A-9150-FC5CA20F4D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05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repeats till the path converge</a:t>
            </a:r>
            <a:r>
              <a:rPr lang="en-US" b="1" dirty="0"/>
              <a:t>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F95B4-A1C3-664A-9150-FC5CA20F4D1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62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428CB1-78D9-B947-BD68-526EE4BB6F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5D23848-7693-0248-9F2F-950F938DF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DA563AB-40D3-3B49-89AE-464C94C4C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8449-46F2-6C4C-BE41-84D753CCD3C4}" type="datetime1">
              <a:rPr lang="en-US" smtClean="0"/>
              <a:t>5/1/20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EE5FAB9-2F55-3347-9C4D-5CCB123A2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311C6C-5ABA-8B48-B513-D6403A7BE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268BE-A08D-D147-9EF9-6AC46422B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77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2C0654-BB99-394A-A9AE-1FE97CFAB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4E59AFB-7A7C-FC49-8E81-E9536B507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5F21055-4AD7-FE4C-BC80-8A43FD68E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E906-910D-1746-BF71-8400D21B3E0F}" type="datetime1">
              <a:rPr lang="en-US" smtClean="0"/>
              <a:t>5/1/20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E511736-DFDC-3D43-85BF-EE6856DE6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61A083E-8650-3946-9CCF-5DB236EE3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268BE-A08D-D147-9EF9-6AC46422B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66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5D44584-7B78-B540-86CB-B0B2944E2C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BBC9E3A-EA61-5348-A311-B65B2F532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772DA27-31C6-5249-B8E0-3D34754CE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CB53-4892-8043-AADC-C11413900BB0}" type="datetime1">
              <a:rPr lang="en-US" smtClean="0"/>
              <a:t>5/1/20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BDCE553-670D-9F4C-84B4-FC030355B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2079369-AABF-9746-8E10-00D705D40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268BE-A08D-D147-9EF9-6AC46422B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6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30520C-4929-B44B-925F-7E4908A81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BA26AAC-CD8A-FE4B-8A8F-1F6E303E9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5A45775-E6C1-F64F-9D0D-CFE8698D9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71E5-0C69-F24C-91EF-3D886D51D3C5}" type="datetime1">
              <a:rPr lang="en-US" smtClean="0"/>
              <a:t>5/1/20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0BB6C5-E596-9044-A357-CB25D66A9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59B237D-FA21-A447-93BB-CC19DC8C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268BE-A08D-D147-9EF9-6AC46422B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68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ECFDA7-FBD6-CF4D-B5A7-7BADD9439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EC9FB37-4EDC-2A4C-9CE1-5114069F4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1407BB-60FF-8440-A4B1-07C8D6CF9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CB805-0ED1-4049-881D-FDA465E72C08}" type="datetime1">
              <a:rPr lang="en-US" smtClean="0"/>
              <a:t>5/1/20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772F9FE-44BA-E94B-A988-E8D56D612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2D9D83-C671-6249-BC7A-92FF38FBA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268BE-A08D-D147-9EF9-6AC46422B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02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2006D9-7EBD-6140-A72C-EEE26B486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13046B6-197A-5A4F-9304-F3398C3B1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819CEEA-A532-9C48-8629-1419F1B78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56BD3BE-5374-3A4D-9F49-6CF6ECCCA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34FF-1BC1-4B4C-8631-D6CA607DECE7}" type="datetime1">
              <a:rPr lang="en-US" smtClean="0"/>
              <a:t>5/1/20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1D0C1A4-16B6-944C-AB87-3FAB0C828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2C901F9-72FC-D148-BD7E-095425BD3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268BE-A08D-D147-9EF9-6AC46422B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85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136C78-2AE8-1842-804C-C17FC3CBB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E84E141-87E7-2C42-903A-598574A45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45138CD-75A4-3246-A6E8-780F53DB2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D07B670-36AC-3549-8349-19F17FFE72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295334F-3B0F-6040-8AF9-37543AEAC0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BFA1B7B-0CD3-B34B-9596-107C39762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5FAA5-5CEE-9448-ACDE-3E04524AFAB7}" type="datetime1">
              <a:rPr lang="en-US" smtClean="0"/>
              <a:t>5/1/20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0314A8B-ADD1-B049-BF6E-8F352AF68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31148E6-FA07-A04C-8EE1-CCAD4E9C9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268BE-A08D-D147-9EF9-6AC46422B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82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66BBA1-00C3-234E-98BA-332738D8B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8E18476-88F8-B64A-9241-700ABE35E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F4890-5446-A04B-B187-FB1B215C5A94}" type="datetime1">
              <a:rPr lang="en-US" smtClean="0"/>
              <a:t>5/1/20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313E30-D7D2-B542-A55A-10337C5F3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2566A5C-6E06-BE41-B56C-844377306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268BE-A08D-D147-9EF9-6AC46422B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55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C9E5B65-75C7-D94D-BC88-359BF0A74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7D55-E1C8-6049-8F1D-A076C65450A0}" type="datetime1">
              <a:rPr lang="en-US" smtClean="0"/>
              <a:t>5/1/20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BD6E58C-23DA-4549-A780-FC71E0B2B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07C4BF5-09BA-4746-AD5F-B127AB206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268BE-A08D-D147-9EF9-6AC46422B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34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FA2DF2-AE2D-DA49-9922-7580B1587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7627F0-57EB-B245-91A4-CCDEFA2B2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B6396D0-371F-064B-8532-69306C641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285C2C6-987A-F44F-94F8-D833888F7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0AD9-14F7-274E-8F63-D2DC0B30D644}" type="datetime1">
              <a:rPr lang="en-US" smtClean="0"/>
              <a:t>5/1/20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AE6D7C0-0BFD-4B44-9ED7-4486FABAD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9EB0C97-E3A9-654B-9D4A-9C48EBBC1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268BE-A08D-D147-9EF9-6AC46422B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89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F521E7-6AE1-6246-9C0E-89E5B4673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F966F09-0451-A44A-A994-ED6232C445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035CFB2-3C8C-9D46-BE7D-9D2E2B852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6239400-C735-B04D-BD76-4101CF0FD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DEC2-51F0-4B4D-BAFB-FC183F96E2C6}" type="datetime1">
              <a:rPr lang="en-US" smtClean="0"/>
              <a:t>5/1/20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84A62D6-6C33-084F-BB6E-3BE80CE43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47CFF75-3311-F74D-B875-76B022986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268BE-A08D-D147-9EF9-6AC46422B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32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6F1A615-112A-3942-9706-DFDC5B82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F22A28A-CDC3-D74C-9EF2-8B4D34B19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E604F28-7108-C349-96C3-A30DA44B8F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83DF8-4835-E241-88D7-F6F7D56CDD5F}" type="datetime1">
              <a:rPr lang="en-US" smtClean="0"/>
              <a:t>5/1/20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A12E69A-443D-3D4F-A626-C67C21A13D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6FD0C6-4416-FB42-B3C2-C1F0DCE6AA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268BE-A08D-D147-9EF9-6AC46422B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38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5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chart" Target="../charts/chart6.xml"/><Relationship Id="rId5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tif"/><Relationship Id="rId7" Type="http://schemas.openxmlformats.org/officeDocument/2006/relationships/image" Target="../media/image11.tif"/><Relationship Id="rId8" Type="http://schemas.openxmlformats.org/officeDocument/2006/relationships/image" Target="../media/image12.t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5543" y="1518394"/>
            <a:ext cx="10548257" cy="1747665"/>
          </a:xfrm>
        </p:spPr>
        <p:txBody>
          <a:bodyPr>
            <a:normAutofit/>
          </a:bodyPr>
          <a:lstStyle/>
          <a:p>
            <a:r>
              <a:rPr lang="en-US"/>
              <a:t>Tiramisu: Fast Multilayer Network Verification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57200" y="3591941"/>
            <a:ext cx="13167360" cy="1328884"/>
          </a:xfrm>
        </p:spPr>
        <p:txBody>
          <a:bodyPr>
            <a:noAutofit/>
          </a:bodyPr>
          <a:lstStyle/>
          <a:p>
            <a:pPr marL="47625"/>
            <a:r>
              <a:rPr lang="en-US" sz="2800" u="sng"/>
              <a:t>Anubhavnidhi “Archie” Abhashkumar</a:t>
            </a:r>
            <a:r>
              <a:rPr lang="en-US" sz="2800" baseline="30000"/>
              <a:t>*</a:t>
            </a:r>
            <a:r>
              <a:rPr lang="en-US" sz="2800"/>
              <a:t>, Aaron Gember Jacobson</a:t>
            </a:r>
            <a:r>
              <a:rPr lang="en-US" sz="2800" baseline="30000"/>
              <a:t>#</a:t>
            </a:r>
            <a:r>
              <a:rPr lang="en-US" sz="2800"/>
              <a:t>,</a:t>
            </a:r>
          </a:p>
          <a:p>
            <a:pPr marL="47625"/>
            <a:r>
              <a:rPr lang="en-US" sz="2800"/>
              <a:t> and Aditya Akella</a:t>
            </a:r>
            <a:r>
              <a:rPr lang="en-US" sz="2800" baseline="30000"/>
              <a:t>*</a:t>
            </a:r>
            <a:endParaRPr lang="en-US" sz="2800" baseline="30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DF6C-2701-4767-AEB6-27E9CAED575A}" type="slidenum">
              <a:rPr lang="en-US" smtClean="0"/>
              <a:t>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7942" y="4920825"/>
            <a:ext cx="11698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25" algn="ctr"/>
            <a:r>
              <a:rPr lang="en-US" sz="2800" baseline="30000"/>
              <a:t> *</a:t>
            </a:r>
            <a:r>
              <a:rPr lang="en-US" sz="2800"/>
              <a:t>University of Wisconsin-Madison,</a:t>
            </a:r>
            <a:r>
              <a:rPr lang="en-US" sz="2800" baseline="30000"/>
              <a:t> # </a:t>
            </a:r>
            <a:r>
              <a:rPr lang="en-US" sz="2800"/>
              <a:t>Colgate University</a:t>
            </a:r>
            <a:endParaRPr lang="en-US" sz="2800" dirty="0"/>
          </a:p>
        </p:txBody>
      </p:sp>
      <p:pic>
        <p:nvPicPr>
          <p:cNvPr id="12" name="Picture 11" descr="https://coursera-university-assets.s3.amazonaws.com/c7/0c0e5f00a36b9825b0e02c641b3db6/logo_square_600x60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43714" cy="151839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Picture 12" descr="colgate.png">
            <a:extLst>
              <a:ext uri="{FF2B5EF4-FFF2-40B4-BE49-F238E27FC236}">
                <a16:creationId xmlns="" xmlns:a16="http://schemas.microsoft.com/office/drawing/2014/main" id="{E77C64F0-FBE5-8546-862B-E90C49477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5581" y="91483"/>
            <a:ext cx="1414308" cy="143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636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F67FA9-51A9-9846-9A3B-7A9E2D2B4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Insights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DD6EA2F-4D5F-F542-B447-5F26CE612F4A}"/>
              </a:ext>
            </a:extLst>
          </p:cNvPr>
          <p:cNvGrpSpPr/>
          <p:nvPr/>
        </p:nvGrpSpPr>
        <p:grpSpPr>
          <a:xfrm>
            <a:off x="3858555" y="1183393"/>
            <a:ext cx="1983248" cy="1340701"/>
            <a:chOff x="2657" y="2125748"/>
            <a:chExt cx="2455173" cy="1288872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02DF0C31-F175-A44F-9628-2F2F26D942E9}"/>
                </a:ext>
              </a:extLst>
            </p:cNvPr>
            <p:cNvSpPr txBox="1"/>
            <p:nvPr/>
          </p:nvSpPr>
          <p:spPr>
            <a:xfrm>
              <a:off x="2657" y="2125748"/>
              <a:ext cx="2455173" cy="498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Configurations</a:t>
              </a:r>
            </a:p>
          </p:txBody>
        </p:sp>
        <p:pic>
          <p:nvPicPr>
            <p:cNvPr id="6" name="Content Placeholder 4" descr="format-justify-fill-4.png">
              <a:extLst>
                <a:ext uri="{FF2B5EF4-FFF2-40B4-BE49-F238E27FC236}">
                  <a16:creationId xmlns="" xmlns:a16="http://schemas.microsoft.com/office/drawing/2014/main" id="{6E539A98-02D9-094B-B619-D2E0A7700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4996" y="2576417"/>
              <a:ext cx="638626" cy="638626"/>
            </a:xfrm>
            <a:prstGeom prst="rect">
              <a:avLst/>
            </a:prstGeom>
          </p:spPr>
        </p:pic>
        <p:pic>
          <p:nvPicPr>
            <p:cNvPr id="7" name="Content Placeholder 4" descr="format-justify-fill-4.png">
              <a:extLst>
                <a:ext uri="{FF2B5EF4-FFF2-40B4-BE49-F238E27FC236}">
                  <a16:creationId xmlns="" xmlns:a16="http://schemas.microsoft.com/office/drawing/2014/main" id="{A88C1C71-46CC-0942-AFD8-2351D04E2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0014" y="2692530"/>
              <a:ext cx="638627" cy="638627"/>
            </a:xfrm>
            <a:prstGeom prst="rect">
              <a:avLst/>
            </a:prstGeom>
          </p:spPr>
        </p:pic>
        <p:pic>
          <p:nvPicPr>
            <p:cNvPr id="8" name="Content Placeholder 4" descr="format-justify-fill-4.png">
              <a:extLst>
                <a:ext uri="{FF2B5EF4-FFF2-40B4-BE49-F238E27FC236}">
                  <a16:creationId xmlns="" xmlns:a16="http://schemas.microsoft.com/office/drawing/2014/main" id="{360DBBAB-B98C-9047-AA54-B8816050F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5996" y="2775993"/>
              <a:ext cx="638626" cy="638627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B0670B74-C0A4-C047-91E6-3FAA4B920370}"/>
              </a:ext>
            </a:extLst>
          </p:cNvPr>
          <p:cNvGrpSpPr/>
          <p:nvPr/>
        </p:nvGrpSpPr>
        <p:grpSpPr>
          <a:xfrm>
            <a:off x="3854488" y="1183393"/>
            <a:ext cx="1983248" cy="1340701"/>
            <a:chOff x="2657" y="2125748"/>
            <a:chExt cx="2455175" cy="1288872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4B4CA5B0-DCB5-EF4B-8170-39841C82D85D}"/>
                </a:ext>
              </a:extLst>
            </p:cNvPr>
            <p:cNvSpPr txBox="1"/>
            <p:nvPr/>
          </p:nvSpPr>
          <p:spPr>
            <a:xfrm>
              <a:off x="2657" y="2125748"/>
              <a:ext cx="2455175" cy="498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Configurations</a:t>
              </a:r>
            </a:p>
          </p:txBody>
        </p:sp>
        <p:pic>
          <p:nvPicPr>
            <p:cNvPr id="11" name="Content Placeholder 4" descr="format-justify-fill-4.png">
              <a:extLst>
                <a:ext uri="{FF2B5EF4-FFF2-40B4-BE49-F238E27FC236}">
                  <a16:creationId xmlns="" xmlns:a16="http://schemas.microsoft.com/office/drawing/2014/main" id="{0F668EB8-85C5-9E42-9645-B74F5B65E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4996" y="2576417"/>
              <a:ext cx="638626" cy="638626"/>
            </a:xfrm>
            <a:prstGeom prst="rect">
              <a:avLst/>
            </a:prstGeom>
          </p:spPr>
        </p:pic>
        <p:pic>
          <p:nvPicPr>
            <p:cNvPr id="12" name="Content Placeholder 4" descr="format-justify-fill-4.png">
              <a:extLst>
                <a:ext uri="{FF2B5EF4-FFF2-40B4-BE49-F238E27FC236}">
                  <a16:creationId xmlns="" xmlns:a16="http://schemas.microsoft.com/office/drawing/2014/main" id="{50625744-CBCB-EF42-AD02-680EB02F2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0014" y="2692530"/>
              <a:ext cx="638627" cy="638627"/>
            </a:xfrm>
            <a:prstGeom prst="rect">
              <a:avLst/>
            </a:prstGeom>
          </p:spPr>
        </p:pic>
        <p:pic>
          <p:nvPicPr>
            <p:cNvPr id="13" name="Content Placeholder 4" descr="format-justify-fill-4.png">
              <a:extLst>
                <a:ext uri="{FF2B5EF4-FFF2-40B4-BE49-F238E27FC236}">
                  <a16:creationId xmlns="" xmlns:a16="http://schemas.microsoft.com/office/drawing/2014/main" id="{F3920E3B-A090-5E4F-8B3B-8E6B4EDBA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5996" y="2775993"/>
              <a:ext cx="638626" cy="638627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87E2456C-F103-9444-B253-8FFC39889F3D}"/>
              </a:ext>
            </a:extLst>
          </p:cNvPr>
          <p:cNvGrpSpPr/>
          <p:nvPr/>
        </p:nvGrpSpPr>
        <p:grpSpPr>
          <a:xfrm>
            <a:off x="3858555" y="3479356"/>
            <a:ext cx="1688943" cy="1432557"/>
            <a:chOff x="2079868" y="3683141"/>
            <a:chExt cx="2125362" cy="1650077"/>
          </a:xfrm>
        </p:grpSpPr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147D56EF-292B-9D4F-8430-08F32C6D247C}"/>
                </a:ext>
              </a:extLst>
            </p:cNvPr>
            <p:cNvSpPr/>
            <p:nvPr/>
          </p:nvSpPr>
          <p:spPr>
            <a:xfrm>
              <a:off x="2079868" y="3683141"/>
              <a:ext cx="2125362" cy="8279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NETWORK </a:t>
              </a:r>
            </a:p>
            <a:p>
              <a:pPr algn="ctr"/>
              <a:r>
                <a:rPr lang="en-US" sz="2000" dirty="0"/>
                <a:t>MODEL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A961ED6B-B638-7E42-8E7C-467A1E2A6F21}"/>
                </a:ext>
              </a:extLst>
            </p:cNvPr>
            <p:cNvSpPr/>
            <p:nvPr/>
          </p:nvSpPr>
          <p:spPr>
            <a:xfrm>
              <a:off x="2079868" y="4505314"/>
              <a:ext cx="2125362" cy="8279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VERIFICATION</a:t>
              </a:r>
            </a:p>
            <a:p>
              <a:pPr algn="ctr"/>
              <a:r>
                <a:rPr lang="en-US" sz="2000" dirty="0"/>
                <a:t>ALGORITHMS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86284E66-1BCD-5148-9FA2-B457EC83220A}"/>
              </a:ext>
            </a:extLst>
          </p:cNvPr>
          <p:cNvSpPr/>
          <p:nvPr/>
        </p:nvSpPr>
        <p:spPr>
          <a:xfrm>
            <a:off x="3825690" y="3525118"/>
            <a:ext cx="1688943" cy="7187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NETWORK </a:t>
            </a:r>
          </a:p>
          <a:p>
            <a:pPr algn="ctr"/>
            <a:r>
              <a:rPr lang="en-US" sz="2000" dirty="0"/>
              <a:t>MODEL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3F639C3A-9725-684D-919B-73990D1A9FDA}"/>
              </a:ext>
            </a:extLst>
          </p:cNvPr>
          <p:cNvSpPr/>
          <p:nvPr/>
        </p:nvSpPr>
        <p:spPr>
          <a:xfrm>
            <a:off x="1799182" y="4782605"/>
            <a:ext cx="1688943" cy="7187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VERIFICATION</a:t>
            </a:r>
          </a:p>
          <a:p>
            <a:pPr algn="ctr"/>
            <a:r>
              <a:rPr lang="en-US" sz="2000" dirty="0"/>
              <a:t>ALGORITHM-1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9F9C0CE-4246-EB4D-AD7C-492BC4FF24AE}"/>
              </a:ext>
            </a:extLst>
          </p:cNvPr>
          <p:cNvSpPr/>
          <p:nvPr/>
        </p:nvSpPr>
        <p:spPr>
          <a:xfrm>
            <a:off x="3687240" y="4782605"/>
            <a:ext cx="1688943" cy="7187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VERIFICATION</a:t>
            </a:r>
          </a:p>
          <a:p>
            <a:pPr algn="ctr"/>
            <a:r>
              <a:rPr lang="en-US" sz="2000" dirty="0"/>
              <a:t>ALGORITHM-2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2C787EFF-A506-E14D-80DF-F93105C694F4}"/>
              </a:ext>
            </a:extLst>
          </p:cNvPr>
          <p:cNvSpPr/>
          <p:nvPr/>
        </p:nvSpPr>
        <p:spPr>
          <a:xfrm>
            <a:off x="5867179" y="4790801"/>
            <a:ext cx="1749550" cy="7187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VERIFICATION</a:t>
            </a:r>
          </a:p>
          <a:p>
            <a:pPr algn="ctr"/>
            <a:r>
              <a:rPr lang="en-US" sz="2000" dirty="0"/>
              <a:t>ALGORITHM-N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18EF5DB7-D82D-2945-954A-E3545ADFBE14}"/>
              </a:ext>
            </a:extLst>
          </p:cNvPr>
          <p:cNvSpPr txBox="1"/>
          <p:nvPr/>
        </p:nvSpPr>
        <p:spPr>
          <a:xfrm>
            <a:off x="5448537" y="5044853"/>
            <a:ext cx="425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….</a:t>
            </a:r>
          </a:p>
        </p:txBody>
      </p:sp>
      <p:sp>
        <p:nvSpPr>
          <p:cNvPr id="32" name="Down Arrow 31">
            <a:extLst>
              <a:ext uri="{FF2B5EF4-FFF2-40B4-BE49-F238E27FC236}">
                <a16:creationId xmlns="" xmlns:a16="http://schemas.microsoft.com/office/drawing/2014/main" id="{6EB4D0D2-D53C-0341-B17F-806852DBA81B}"/>
              </a:ext>
            </a:extLst>
          </p:cNvPr>
          <p:cNvSpPr/>
          <p:nvPr/>
        </p:nvSpPr>
        <p:spPr>
          <a:xfrm>
            <a:off x="4389557" y="2790270"/>
            <a:ext cx="460622" cy="5066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>
            <a:extLst>
              <a:ext uri="{FF2B5EF4-FFF2-40B4-BE49-F238E27FC236}">
                <a16:creationId xmlns="" xmlns:a16="http://schemas.microsoft.com/office/drawing/2014/main" id="{A98F3C2D-6F23-3B40-ABC3-6A28411E2836}"/>
              </a:ext>
            </a:extLst>
          </p:cNvPr>
          <p:cNvSpPr/>
          <p:nvPr/>
        </p:nvSpPr>
        <p:spPr>
          <a:xfrm>
            <a:off x="4385024" y="2805427"/>
            <a:ext cx="460622" cy="5066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Group 115">
            <a:extLst>
              <a:ext uri="{FF2B5EF4-FFF2-40B4-BE49-F238E27FC236}">
                <a16:creationId xmlns="" xmlns:a16="http://schemas.microsoft.com/office/drawing/2014/main" id="{3D6A6848-818F-8147-8643-0663823EC0FA}"/>
              </a:ext>
            </a:extLst>
          </p:cNvPr>
          <p:cNvGrpSpPr/>
          <p:nvPr/>
        </p:nvGrpSpPr>
        <p:grpSpPr>
          <a:xfrm>
            <a:off x="3203615" y="4114667"/>
            <a:ext cx="2864432" cy="608229"/>
            <a:chOff x="2891181" y="4525479"/>
            <a:chExt cx="2864432" cy="608229"/>
          </a:xfrm>
        </p:grpSpPr>
        <p:sp>
          <p:nvSpPr>
            <p:cNvPr id="34" name="Down Arrow 33">
              <a:extLst>
                <a:ext uri="{FF2B5EF4-FFF2-40B4-BE49-F238E27FC236}">
                  <a16:creationId xmlns="" xmlns:a16="http://schemas.microsoft.com/office/drawing/2014/main" id="{B211CED6-D2E1-0C43-B01B-C1DAE229C0AF}"/>
                </a:ext>
              </a:extLst>
            </p:cNvPr>
            <p:cNvSpPr/>
            <p:nvPr/>
          </p:nvSpPr>
          <p:spPr>
            <a:xfrm rot="3046500">
              <a:off x="2914184" y="4502476"/>
              <a:ext cx="460622" cy="50662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wn Arrow 34">
              <a:extLst>
                <a:ext uri="{FF2B5EF4-FFF2-40B4-BE49-F238E27FC236}">
                  <a16:creationId xmlns="" xmlns:a16="http://schemas.microsoft.com/office/drawing/2014/main" id="{534460FC-7EE9-EF41-A9C7-19BCCB12ECEB}"/>
                </a:ext>
              </a:extLst>
            </p:cNvPr>
            <p:cNvSpPr/>
            <p:nvPr/>
          </p:nvSpPr>
          <p:spPr>
            <a:xfrm rot="19212858">
              <a:off x="5294991" y="4532573"/>
              <a:ext cx="460622" cy="50662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wn Arrow 35">
              <a:extLst>
                <a:ext uri="{FF2B5EF4-FFF2-40B4-BE49-F238E27FC236}">
                  <a16:creationId xmlns="" xmlns:a16="http://schemas.microsoft.com/office/drawing/2014/main" id="{BEF17944-33BD-0340-ADF1-49C56DC47EE8}"/>
                </a:ext>
              </a:extLst>
            </p:cNvPr>
            <p:cNvSpPr/>
            <p:nvPr/>
          </p:nvSpPr>
          <p:spPr>
            <a:xfrm>
              <a:off x="4100681" y="4753721"/>
              <a:ext cx="460622" cy="37998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Slide Number Placeholder 38">
            <a:extLst>
              <a:ext uri="{FF2B5EF4-FFF2-40B4-BE49-F238E27FC236}">
                <a16:creationId xmlns="" xmlns:a16="http://schemas.microsoft.com/office/drawing/2014/main" id="{36C4FE85-A584-CF40-9970-F52D8D61F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268BE-A08D-D147-9EF9-6AC46422B03E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DFA6BABF-49B4-534C-ABC0-67A36A3F6C6A}"/>
              </a:ext>
            </a:extLst>
          </p:cNvPr>
          <p:cNvGrpSpPr/>
          <p:nvPr/>
        </p:nvGrpSpPr>
        <p:grpSpPr>
          <a:xfrm>
            <a:off x="6933410" y="2817157"/>
            <a:ext cx="4334433" cy="2027116"/>
            <a:chOff x="6444667" y="2817157"/>
            <a:chExt cx="4334433" cy="2027116"/>
          </a:xfrm>
        </p:grpSpPr>
        <p:sp>
          <p:nvSpPr>
            <p:cNvPr id="105" name="CustomShape 6">
              <a:extLst>
                <a:ext uri="{FF2B5EF4-FFF2-40B4-BE49-F238E27FC236}">
                  <a16:creationId xmlns="" xmlns:a16="http://schemas.microsoft.com/office/drawing/2014/main" id="{C89C1C49-598A-8048-9415-BA1485ECD80D}"/>
                </a:ext>
              </a:extLst>
            </p:cNvPr>
            <p:cNvSpPr/>
            <p:nvPr/>
          </p:nvSpPr>
          <p:spPr>
            <a:xfrm>
              <a:off x="10108546" y="4203809"/>
              <a:ext cx="670554" cy="640464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  <a:round/>
            </a:ln>
            <a:effec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en-US" sz="1400" spc="-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B</a:t>
              </a:r>
              <a:endPara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C1F8ADCA-9E84-7D42-9CA9-927935F37354}"/>
                </a:ext>
              </a:extLst>
            </p:cNvPr>
            <p:cNvGrpSpPr/>
            <p:nvPr/>
          </p:nvGrpSpPr>
          <p:grpSpPr>
            <a:xfrm>
              <a:off x="6444667" y="2817157"/>
              <a:ext cx="4331865" cy="1826337"/>
              <a:chOff x="6862036" y="1311309"/>
              <a:chExt cx="4331865" cy="1826337"/>
            </a:xfrm>
          </p:grpSpPr>
          <p:cxnSp>
            <p:nvCxnSpPr>
              <p:cNvPr id="70" name="Straight Arrow Connector 69">
                <a:extLst>
                  <a:ext uri="{FF2B5EF4-FFF2-40B4-BE49-F238E27FC236}">
                    <a16:creationId xmlns="" xmlns:a16="http://schemas.microsoft.com/office/drawing/2014/main" id="{CCD95A56-94DD-1547-9D3D-B9A1B7E3BE22}"/>
                  </a:ext>
                </a:extLst>
              </p:cNvPr>
              <p:cNvCxnSpPr>
                <a:cxnSpLocks/>
                <a:stCxn id="76" idx="4"/>
                <a:endCxn id="105" idx="0"/>
              </p:cNvCxnSpPr>
              <p:nvPr/>
            </p:nvCxnSpPr>
            <p:spPr>
              <a:xfrm>
                <a:off x="10847125" y="1955892"/>
                <a:ext cx="14067" cy="742069"/>
              </a:xfrm>
              <a:prstGeom prst="straightConnector1">
                <a:avLst/>
              </a:prstGeom>
              <a:ln w="28575"/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="" xmlns:a16="http://schemas.microsoft.com/office/drawing/2014/main" id="{A034554F-DCE9-A44F-9958-E8DF3DCB873A}"/>
                  </a:ext>
                </a:extLst>
              </p:cNvPr>
              <p:cNvCxnSpPr>
                <a:cxnSpLocks/>
                <a:stCxn id="80" idx="6"/>
                <a:endCxn id="76" idx="2"/>
              </p:cNvCxnSpPr>
              <p:nvPr/>
            </p:nvCxnSpPr>
            <p:spPr>
              <a:xfrm flipV="1">
                <a:off x="7555589" y="1633601"/>
                <a:ext cx="2944759" cy="1598"/>
              </a:xfrm>
              <a:prstGeom prst="straightConnector1">
                <a:avLst/>
              </a:prstGeom>
              <a:ln w="28575"/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="" xmlns:a16="http://schemas.microsoft.com/office/drawing/2014/main" id="{CCF277F5-8F94-9F4D-A846-B22A7058681F}"/>
                  </a:ext>
                </a:extLst>
              </p:cNvPr>
              <p:cNvCxnSpPr>
                <a:cxnSpLocks/>
                <a:stCxn id="80" idx="5"/>
                <a:endCxn id="105" idx="2"/>
              </p:cNvCxnSpPr>
              <p:nvPr/>
            </p:nvCxnSpPr>
            <p:spPr>
              <a:xfrm>
                <a:off x="7454021" y="1863093"/>
                <a:ext cx="3071894" cy="1155100"/>
              </a:xfrm>
              <a:prstGeom prst="straightConnector1">
                <a:avLst/>
              </a:prstGeom>
              <a:ln w="28575"/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CustomShape 10">
                <a:extLst>
                  <a:ext uri="{FF2B5EF4-FFF2-40B4-BE49-F238E27FC236}">
                    <a16:creationId xmlns="" xmlns:a16="http://schemas.microsoft.com/office/drawing/2014/main" id="{00D790B5-51CF-3E4B-A892-0241BCC7EC03}"/>
                  </a:ext>
                </a:extLst>
              </p:cNvPr>
              <p:cNvSpPr/>
              <p:nvPr/>
            </p:nvSpPr>
            <p:spPr>
              <a:xfrm>
                <a:off x="10500348" y="1311309"/>
                <a:ext cx="693553" cy="644583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  <a:round/>
              </a:ln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  <p:txBody>
              <a:bodyPr lIns="0" tIns="0" rIns="0" bIns="1836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400" spc="-1" dirty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C</a:t>
                </a:r>
                <a:endParaRPr lang="en-US" sz="1400" dirty="0"/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="" xmlns:a16="http://schemas.microsoft.com/office/drawing/2014/main" id="{35271020-1969-C047-BAD3-DE8A782A3CB5}"/>
                  </a:ext>
                </a:extLst>
              </p:cNvPr>
              <p:cNvSpPr txBox="1"/>
              <p:nvPr/>
            </p:nvSpPr>
            <p:spPr>
              <a:xfrm>
                <a:off x="8227707" y="2380170"/>
                <a:ext cx="331744" cy="246221"/>
              </a:xfrm>
              <a:prstGeom prst="rect">
                <a:avLst/>
              </a:prstGeom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accent2"/>
                    </a:solidFill>
                  </a:rPr>
                  <a:t>1</a:t>
                </a:r>
              </a:p>
            </p:txBody>
          </p:sp>
          <p:sp>
            <p:nvSpPr>
              <p:cNvPr id="80" name="CustomShape 10">
                <a:extLst>
                  <a:ext uri="{FF2B5EF4-FFF2-40B4-BE49-F238E27FC236}">
                    <a16:creationId xmlns="" xmlns:a16="http://schemas.microsoft.com/office/drawing/2014/main" id="{C1BB203D-C990-FC4F-9431-6F5A4DECF2B2}"/>
                  </a:ext>
                </a:extLst>
              </p:cNvPr>
              <p:cNvSpPr/>
              <p:nvPr/>
            </p:nvSpPr>
            <p:spPr>
              <a:xfrm>
                <a:off x="6862036" y="1312907"/>
                <a:ext cx="693553" cy="644583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  <a:round/>
              </a:ln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  <p:txBody>
              <a:bodyPr lIns="0" tIns="0" rIns="0" bIns="1836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400" spc="-1" dirty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D</a:t>
                </a:r>
                <a:endParaRPr lang="en-US" sz="1400" dirty="0"/>
              </a:p>
            </p:txBody>
          </p:sp>
          <p:sp>
            <p:nvSpPr>
              <p:cNvPr id="82" name="CustomShape 23">
                <a:extLst>
                  <a:ext uri="{FF2B5EF4-FFF2-40B4-BE49-F238E27FC236}">
                    <a16:creationId xmlns="" xmlns:a16="http://schemas.microsoft.com/office/drawing/2014/main" id="{B11C2924-86C6-DF4D-A25C-FC951F2C08D5}"/>
                  </a:ext>
                </a:extLst>
              </p:cNvPr>
              <p:cNvSpPr/>
              <p:nvPr/>
            </p:nvSpPr>
            <p:spPr>
              <a:xfrm>
                <a:off x="10004309" y="2819817"/>
                <a:ext cx="759674" cy="31782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>
                <a:solidFill>
                  <a:schemeClr val="accent2"/>
                </a:solidFill>
                <a:round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/>
            </p:style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400" b="0" strike="noStrike" spc="-1" dirty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OSPF</a:t>
                </a:r>
                <a:endParaRPr lang="en-US" sz="14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</p:txBody>
          </p:sp>
          <p:sp>
            <p:nvSpPr>
              <p:cNvPr id="83" name="CustomShape 23">
                <a:extLst>
                  <a:ext uri="{FF2B5EF4-FFF2-40B4-BE49-F238E27FC236}">
                    <a16:creationId xmlns="" xmlns:a16="http://schemas.microsoft.com/office/drawing/2014/main" id="{470DB190-79DE-B04B-AD29-ADDD5E0752CD}"/>
                  </a:ext>
                </a:extLst>
              </p:cNvPr>
              <p:cNvSpPr/>
              <p:nvPr/>
            </p:nvSpPr>
            <p:spPr>
              <a:xfrm>
                <a:off x="10152049" y="1776113"/>
                <a:ext cx="759674" cy="31782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>
                <a:solidFill>
                  <a:schemeClr val="accent2"/>
                </a:solidFill>
                <a:round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/>
            </p:style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400" b="0" strike="noStrike" spc="-1" dirty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OSPF</a:t>
                </a:r>
                <a:endParaRPr lang="en-US" sz="14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</p:txBody>
          </p:sp>
          <p:sp>
            <p:nvSpPr>
              <p:cNvPr id="84" name="CustomShape 23">
                <a:extLst>
                  <a:ext uri="{FF2B5EF4-FFF2-40B4-BE49-F238E27FC236}">
                    <a16:creationId xmlns="" xmlns:a16="http://schemas.microsoft.com/office/drawing/2014/main" id="{7985DEF2-E198-1B46-8CA3-CED15DD87172}"/>
                  </a:ext>
                </a:extLst>
              </p:cNvPr>
              <p:cNvSpPr/>
              <p:nvPr/>
            </p:nvSpPr>
            <p:spPr>
              <a:xfrm>
                <a:off x="7168954" y="1777711"/>
                <a:ext cx="759674" cy="31782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>
                <a:solidFill>
                  <a:schemeClr val="accent2"/>
                </a:solidFill>
                <a:round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/>
            </p:style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400" b="0" strike="noStrike" spc="-1" dirty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OSPF</a:t>
                </a:r>
                <a:endParaRPr lang="en-US" sz="14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</p:txBody>
          </p:sp>
          <p:cxnSp>
            <p:nvCxnSpPr>
              <p:cNvPr id="87" name="Straight Arrow Connector 86">
                <a:extLst>
                  <a:ext uri="{FF2B5EF4-FFF2-40B4-BE49-F238E27FC236}">
                    <a16:creationId xmlns="" xmlns:a16="http://schemas.microsoft.com/office/drawing/2014/main" id="{10AA3B0A-5EE2-F14C-A467-BD89841140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28628" y="1945858"/>
                <a:ext cx="2223420" cy="1598"/>
              </a:xfrm>
              <a:prstGeom prst="straightConnector1">
                <a:avLst/>
              </a:prstGeom>
              <a:solidFill>
                <a:schemeClr val="accent2"/>
              </a:solidFill>
              <a:ln w="19050">
                <a:solidFill>
                  <a:schemeClr val="accent2"/>
                </a:solidFill>
                <a:prstDash val="sysDash"/>
                <a:headEnd type="triangle" w="med" len="med"/>
                <a:tailEnd type="triangl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>
                <a:extLst>
                  <a:ext uri="{FF2B5EF4-FFF2-40B4-BE49-F238E27FC236}">
                    <a16:creationId xmlns="" xmlns:a16="http://schemas.microsoft.com/office/drawing/2014/main" id="{D65AB65D-8237-4A41-A751-57157C219CDB}"/>
                  </a:ext>
                </a:extLst>
              </p:cNvPr>
              <p:cNvCxnSpPr>
                <a:cxnSpLocks/>
                <a:stCxn id="83" idx="2"/>
                <a:endCxn id="82" idx="0"/>
              </p:cNvCxnSpPr>
              <p:nvPr/>
            </p:nvCxnSpPr>
            <p:spPr>
              <a:xfrm flipH="1">
                <a:off x="10384146" y="2093942"/>
                <a:ext cx="147740" cy="725875"/>
              </a:xfrm>
              <a:prstGeom prst="straightConnector1">
                <a:avLst/>
              </a:prstGeom>
              <a:ln w="19050">
                <a:solidFill>
                  <a:schemeClr val="accent2"/>
                </a:solidFill>
                <a:prstDash val="sysDash"/>
                <a:headEnd type="triangle" w="med" len="med"/>
                <a:tailEnd type="triangl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88">
                <a:extLst>
                  <a:ext uri="{FF2B5EF4-FFF2-40B4-BE49-F238E27FC236}">
                    <a16:creationId xmlns="" xmlns:a16="http://schemas.microsoft.com/office/drawing/2014/main" id="{ECED249C-E149-7445-820F-6EB021582BD4}"/>
                  </a:ext>
                </a:extLst>
              </p:cNvPr>
              <p:cNvSpPr txBox="1"/>
              <p:nvPr/>
            </p:nvSpPr>
            <p:spPr>
              <a:xfrm>
                <a:off x="10524319" y="2194773"/>
                <a:ext cx="331744" cy="246221"/>
              </a:xfrm>
              <a:prstGeom prst="rect">
                <a:avLst/>
              </a:prstGeom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accent2"/>
                    </a:solidFill>
                  </a:rPr>
                  <a:t>1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="" xmlns:a16="http://schemas.microsoft.com/office/drawing/2014/main" id="{6295A799-A0DC-7F40-95B3-9581D0A9C108}"/>
                  </a:ext>
                </a:extLst>
              </p:cNvPr>
              <p:cNvSpPr txBox="1"/>
              <p:nvPr/>
            </p:nvSpPr>
            <p:spPr>
              <a:xfrm>
                <a:off x="9116531" y="1623311"/>
                <a:ext cx="331744" cy="246221"/>
              </a:xfrm>
              <a:prstGeom prst="rect">
                <a:avLst/>
              </a:prstGeom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accent2"/>
                    </a:solidFill>
                  </a:rPr>
                  <a:t>5</a:t>
                </a:r>
              </a:p>
            </p:txBody>
          </p:sp>
          <p:cxnSp>
            <p:nvCxnSpPr>
              <p:cNvPr id="92" name="Straight Arrow Connector 91">
                <a:extLst>
                  <a:ext uri="{FF2B5EF4-FFF2-40B4-BE49-F238E27FC236}">
                    <a16:creationId xmlns="" xmlns:a16="http://schemas.microsoft.com/office/drawing/2014/main" id="{EA99BD6B-920D-0A4E-933E-F6EC6DDFD603}"/>
                  </a:ext>
                </a:extLst>
              </p:cNvPr>
              <p:cNvCxnSpPr>
                <a:cxnSpLocks/>
                <a:stCxn id="84" idx="2"/>
                <a:endCxn id="82" idx="1"/>
              </p:cNvCxnSpPr>
              <p:nvPr/>
            </p:nvCxnSpPr>
            <p:spPr>
              <a:xfrm>
                <a:off x="7548791" y="2095540"/>
                <a:ext cx="2455518" cy="883192"/>
              </a:xfrm>
              <a:prstGeom prst="straightConnector1">
                <a:avLst/>
              </a:prstGeom>
              <a:solidFill>
                <a:schemeClr val="accent2"/>
              </a:solidFill>
              <a:ln w="19050">
                <a:solidFill>
                  <a:schemeClr val="accent2"/>
                </a:solidFill>
                <a:prstDash val="sysDash"/>
                <a:headEnd type="triangle" w="med" len="med"/>
                <a:tailEnd type="triangl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D70B7CC6-0B13-E04B-9D80-CBC89319FA0E}"/>
                  </a:ext>
                </a:extLst>
              </p:cNvPr>
              <p:cNvSpPr/>
              <p:nvPr/>
            </p:nvSpPr>
            <p:spPr>
              <a:xfrm>
                <a:off x="8554573" y="2091787"/>
                <a:ext cx="90318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S1</a:t>
                </a:r>
              </a:p>
            </p:txBody>
          </p:sp>
        </p:grpSp>
      </p:grpSp>
      <p:sp>
        <p:nvSpPr>
          <p:cNvPr id="104" name="Rounded Rectangle 103">
            <a:extLst>
              <a:ext uri="{FF2B5EF4-FFF2-40B4-BE49-F238E27FC236}">
                <a16:creationId xmlns="" xmlns:a16="http://schemas.microsoft.com/office/drawing/2014/main" id="{00D738D7-A3C4-EB4C-AE2A-6560608DFEC6}"/>
              </a:ext>
            </a:extLst>
          </p:cNvPr>
          <p:cNvSpPr/>
          <p:nvPr/>
        </p:nvSpPr>
        <p:spPr>
          <a:xfrm>
            <a:off x="6566541" y="1231492"/>
            <a:ext cx="5289054" cy="9221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Policy 1: Which path is preferred?</a:t>
            </a:r>
          </a:p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C</a:t>
            </a:r>
            <a:r>
              <a:rPr lang="en-US" sz="2400" dirty="0">
                <a:solidFill>
                  <a:sysClr val="windowText" lastClr="000000"/>
                </a:solidFill>
              </a:rPr>
              <a:t>→</a:t>
            </a:r>
            <a:r>
              <a:rPr lang="en-US" sz="2800" dirty="0">
                <a:solidFill>
                  <a:sysClr val="windowText" lastClr="000000"/>
                </a:solidFill>
                <a:sym typeface="Wingdings" pitchFamily="2" charset="2"/>
              </a:rPr>
              <a:t>B </a:t>
            </a:r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&lt;&lt;</a:t>
            </a:r>
            <a:r>
              <a:rPr lang="en-US" sz="2800" dirty="0">
                <a:solidFill>
                  <a:sysClr val="windowText" lastClr="000000"/>
                </a:solidFill>
                <a:sym typeface="Wingdings" pitchFamily="2" charset="2"/>
              </a:rPr>
              <a:t> </a:t>
            </a:r>
            <a:r>
              <a:rPr lang="en-US" sz="2800" dirty="0">
                <a:solidFill>
                  <a:sysClr val="windowText" lastClr="000000"/>
                </a:solidFill>
              </a:rPr>
              <a:t>C→</a:t>
            </a:r>
            <a:r>
              <a:rPr lang="en-US" sz="2800" dirty="0">
                <a:solidFill>
                  <a:sysClr val="windowText" lastClr="000000"/>
                </a:solidFill>
                <a:sym typeface="Wingdings" pitchFamily="2" charset="2"/>
              </a:rPr>
              <a:t>D</a:t>
            </a:r>
            <a:r>
              <a:rPr lang="en-US" sz="2800" dirty="0">
                <a:solidFill>
                  <a:sysClr val="windowText" lastClr="000000"/>
                </a:solidFill>
              </a:rPr>
              <a:t>→</a:t>
            </a:r>
            <a:r>
              <a:rPr lang="en-US" sz="2800" dirty="0">
                <a:solidFill>
                  <a:sysClr val="windowText" lastClr="000000"/>
                </a:solidFill>
                <a:sym typeface="Wingdings" pitchFamily="2" charset="2"/>
              </a:rPr>
              <a:t>B 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="" xmlns:a16="http://schemas.microsoft.com/office/drawing/2014/main" id="{598077BE-C9A6-1C4D-8C96-34B7C796A97E}"/>
              </a:ext>
            </a:extLst>
          </p:cNvPr>
          <p:cNvSpPr/>
          <p:nvPr/>
        </p:nvSpPr>
        <p:spPr>
          <a:xfrm>
            <a:off x="1726828" y="4782605"/>
            <a:ext cx="1775198" cy="7187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PATH</a:t>
            </a:r>
          </a:p>
          <a:p>
            <a:pPr algn="ctr"/>
            <a:r>
              <a:rPr lang="en-US" sz="2000" dirty="0"/>
              <a:t>ENUMERATION</a:t>
            </a:r>
          </a:p>
        </p:txBody>
      </p:sp>
      <p:sp>
        <p:nvSpPr>
          <p:cNvPr id="107" name="Rounded Rectangle 106">
            <a:extLst>
              <a:ext uri="{FF2B5EF4-FFF2-40B4-BE49-F238E27FC236}">
                <a16:creationId xmlns="" xmlns:a16="http://schemas.microsoft.com/office/drawing/2014/main" id="{3452A658-A874-9844-AE88-0FC8334D94EE}"/>
              </a:ext>
            </a:extLst>
          </p:cNvPr>
          <p:cNvSpPr/>
          <p:nvPr/>
        </p:nvSpPr>
        <p:spPr>
          <a:xfrm>
            <a:off x="6736560" y="1236674"/>
            <a:ext cx="4523575" cy="9221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Policy 2: Can C reach B with 1 link failure?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="" xmlns:a16="http://schemas.microsoft.com/office/drawing/2014/main" id="{84D93C87-F567-1947-8137-2B111B572A78}"/>
              </a:ext>
            </a:extLst>
          </p:cNvPr>
          <p:cNvSpPr/>
          <p:nvPr/>
        </p:nvSpPr>
        <p:spPr>
          <a:xfrm>
            <a:off x="3683173" y="4726333"/>
            <a:ext cx="1864325" cy="8916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QUANTITATIVE GRAPH PROPERTY</a:t>
            </a:r>
          </a:p>
        </p:txBody>
      </p:sp>
      <p:sp>
        <p:nvSpPr>
          <p:cNvPr id="109" name="Rounded Rectangle 108">
            <a:extLst>
              <a:ext uri="{FF2B5EF4-FFF2-40B4-BE49-F238E27FC236}">
                <a16:creationId xmlns="" xmlns:a16="http://schemas.microsoft.com/office/drawing/2014/main" id="{3C8BE96F-6698-1C44-A490-C90188983158}"/>
              </a:ext>
            </a:extLst>
          </p:cNvPr>
          <p:cNvSpPr/>
          <p:nvPr/>
        </p:nvSpPr>
        <p:spPr>
          <a:xfrm>
            <a:off x="6819969" y="1231057"/>
            <a:ext cx="4616037" cy="9221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Policy 3: Is C always unreachable/blocked from B?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="" xmlns:a16="http://schemas.microsoft.com/office/drawing/2014/main" id="{FE4090D7-CD30-794E-BF22-AF9C068A6CF3}"/>
              </a:ext>
            </a:extLst>
          </p:cNvPr>
          <p:cNvSpPr/>
          <p:nvPr/>
        </p:nvSpPr>
        <p:spPr>
          <a:xfrm>
            <a:off x="5833558" y="4702525"/>
            <a:ext cx="1983359" cy="9512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PATH</a:t>
            </a:r>
          </a:p>
          <a:p>
            <a:pPr algn="ctr"/>
            <a:r>
              <a:rPr lang="en-US" sz="2000" dirty="0"/>
              <a:t>EXISTENCE</a:t>
            </a:r>
          </a:p>
          <a:p>
            <a:pPr algn="ctr"/>
            <a:r>
              <a:rPr lang="en-US" sz="2000" dirty="0"/>
              <a:t>(CONNECTIVITY)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="" xmlns:a16="http://schemas.microsoft.com/office/drawing/2014/main" id="{18FFCC19-E7B0-1F40-B322-92A9616AFD18}"/>
              </a:ext>
            </a:extLst>
          </p:cNvPr>
          <p:cNvGrpSpPr/>
          <p:nvPr/>
        </p:nvGrpSpPr>
        <p:grpSpPr>
          <a:xfrm>
            <a:off x="8507328" y="5201613"/>
            <a:ext cx="2429463" cy="946874"/>
            <a:chOff x="8018585" y="5201613"/>
            <a:chExt cx="2429463" cy="946874"/>
          </a:xfrm>
        </p:grpSpPr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8952335C-AB9D-DA45-B019-14D87BB0E631}"/>
                </a:ext>
              </a:extLst>
            </p:cNvPr>
            <p:cNvSpPr/>
            <p:nvPr/>
          </p:nvSpPr>
          <p:spPr>
            <a:xfrm>
              <a:off x="8020909" y="5225157"/>
              <a:ext cx="242713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B0F0"/>
                  </a:solidFill>
                </a:rPr>
                <a:t>C</a:t>
              </a:r>
              <a:r>
                <a:rPr lang="en-US" dirty="0">
                  <a:solidFill>
                    <a:srgbClr val="00B0F0"/>
                  </a:solidFill>
                </a:rPr>
                <a:t>→</a:t>
              </a:r>
              <a:r>
                <a:rPr lang="en-US" b="1" dirty="0">
                  <a:solidFill>
                    <a:srgbClr val="00B0F0"/>
                  </a:solidFill>
                  <a:sym typeface="Wingdings" pitchFamily="2" charset="2"/>
                </a:rPr>
                <a:t>B        : </a:t>
              </a:r>
              <a:r>
                <a:rPr lang="en-US" b="1" dirty="0" err="1">
                  <a:solidFill>
                    <a:srgbClr val="00B0F0"/>
                  </a:solidFill>
                  <a:sym typeface="Wingdings" pitchFamily="2" charset="2"/>
                </a:rPr>
                <a:t>ospf</a:t>
              </a:r>
              <a:r>
                <a:rPr lang="en-US" b="1" dirty="0">
                  <a:solidFill>
                    <a:srgbClr val="00B0F0"/>
                  </a:solidFill>
                  <a:sym typeface="Wingdings" pitchFamily="2" charset="2"/>
                </a:rPr>
                <a:t> cost = 1</a:t>
              </a:r>
            </a:p>
            <a:p>
              <a:r>
                <a:rPr lang="en-US" b="1" dirty="0">
                  <a:solidFill>
                    <a:srgbClr val="FF0000"/>
                  </a:solidFill>
                </a:rPr>
                <a:t>C</a:t>
              </a:r>
              <a:r>
                <a:rPr lang="en-US" dirty="0">
                  <a:solidFill>
                    <a:srgbClr val="FF0000"/>
                  </a:solidFill>
                </a:rPr>
                <a:t>→</a:t>
              </a:r>
              <a:r>
                <a:rPr lang="en-US" b="1" dirty="0">
                  <a:solidFill>
                    <a:srgbClr val="FF0000"/>
                  </a:solidFill>
                  <a:sym typeface="Wingdings" pitchFamily="2" charset="2"/>
                </a:rPr>
                <a:t>D</a:t>
              </a:r>
              <a:r>
                <a:rPr lang="en-US" dirty="0">
                  <a:solidFill>
                    <a:srgbClr val="FF0000"/>
                  </a:solidFill>
                </a:rPr>
                <a:t>→</a:t>
              </a:r>
              <a:r>
                <a:rPr lang="en-US" b="1" dirty="0">
                  <a:solidFill>
                    <a:srgbClr val="FF0000"/>
                  </a:solidFill>
                  <a:sym typeface="Wingdings" pitchFamily="2" charset="2"/>
                </a:rPr>
                <a:t>B : </a:t>
              </a:r>
              <a:r>
                <a:rPr lang="en-US" b="1" dirty="0" err="1">
                  <a:solidFill>
                    <a:srgbClr val="FF0000"/>
                  </a:solidFill>
                  <a:sym typeface="Wingdings" pitchFamily="2" charset="2"/>
                </a:rPr>
                <a:t>ospf</a:t>
              </a:r>
              <a:r>
                <a:rPr lang="en-US" b="1" dirty="0">
                  <a:solidFill>
                    <a:srgbClr val="FF0000"/>
                  </a:solidFill>
                  <a:sym typeface="Wingdings" pitchFamily="2" charset="2"/>
                </a:rPr>
                <a:t> cost = 6</a:t>
              </a:r>
              <a:endParaRPr lang="en-US" b="1" dirty="0">
                <a:solidFill>
                  <a:srgbClr val="FF0000"/>
                </a:solidFill>
              </a:endParaRPr>
            </a:p>
            <a:p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68129282-DE9F-D047-A30B-45A467287798}"/>
                </a:ext>
              </a:extLst>
            </p:cNvPr>
            <p:cNvSpPr/>
            <p:nvPr/>
          </p:nvSpPr>
          <p:spPr>
            <a:xfrm>
              <a:off x="8018585" y="5201613"/>
              <a:ext cx="2411171" cy="65416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Lightning Bolt 113">
            <a:extLst>
              <a:ext uri="{FF2B5EF4-FFF2-40B4-BE49-F238E27FC236}">
                <a16:creationId xmlns="" xmlns:a16="http://schemas.microsoft.com/office/drawing/2014/main" id="{1BB28D44-4128-5B44-95F9-D7D8EA8F5670}"/>
              </a:ext>
            </a:extLst>
          </p:cNvPr>
          <p:cNvSpPr/>
          <p:nvPr/>
        </p:nvSpPr>
        <p:spPr>
          <a:xfrm>
            <a:off x="10438296" y="3413346"/>
            <a:ext cx="689460" cy="684425"/>
          </a:xfrm>
          <a:prstGeom prst="lightningBol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Lightning Bolt 114">
            <a:extLst>
              <a:ext uri="{FF2B5EF4-FFF2-40B4-BE49-F238E27FC236}">
                <a16:creationId xmlns="" xmlns:a16="http://schemas.microsoft.com/office/drawing/2014/main" id="{EA69C532-F2ED-F241-9138-F66D03DE8D0B}"/>
              </a:ext>
            </a:extLst>
          </p:cNvPr>
          <p:cNvSpPr/>
          <p:nvPr/>
        </p:nvSpPr>
        <p:spPr>
          <a:xfrm>
            <a:off x="8521608" y="3523464"/>
            <a:ext cx="689460" cy="684425"/>
          </a:xfrm>
          <a:prstGeom prst="lightningBol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Group 117">
            <a:extLst>
              <a:ext uri="{FF2B5EF4-FFF2-40B4-BE49-F238E27FC236}">
                <a16:creationId xmlns="" xmlns:a16="http://schemas.microsoft.com/office/drawing/2014/main" id="{7D9DFFE7-BE7F-774C-804C-9C62DD5E99D2}"/>
              </a:ext>
            </a:extLst>
          </p:cNvPr>
          <p:cNvGrpSpPr/>
          <p:nvPr/>
        </p:nvGrpSpPr>
        <p:grpSpPr>
          <a:xfrm>
            <a:off x="8998347" y="5321066"/>
            <a:ext cx="1269432" cy="378726"/>
            <a:chOff x="8018585" y="5201613"/>
            <a:chExt cx="2411171" cy="654162"/>
          </a:xfrm>
        </p:grpSpPr>
        <p:sp>
          <p:nvSpPr>
            <p:cNvPr id="119" name="Rectangle 118">
              <a:extLst>
                <a:ext uri="{FF2B5EF4-FFF2-40B4-BE49-F238E27FC236}">
                  <a16:creationId xmlns="" xmlns:a16="http://schemas.microsoft.com/office/drawing/2014/main" id="{EBAD5958-DC17-B44E-88EF-10B66038E7A8}"/>
                </a:ext>
              </a:extLst>
            </p:cNvPr>
            <p:cNvSpPr/>
            <p:nvPr/>
          </p:nvSpPr>
          <p:spPr>
            <a:xfrm>
              <a:off x="8020909" y="5225157"/>
              <a:ext cx="12618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ysClr val="windowText" lastClr="000000"/>
                  </a:solidFill>
                </a:rPr>
                <a:t>Min-cut = 2</a:t>
              </a:r>
              <a:endParaRPr lang="en-US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="" xmlns:a16="http://schemas.microsoft.com/office/drawing/2014/main" id="{E0C8396C-637F-4244-8361-973E013ECEE5}"/>
                </a:ext>
              </a:extLst>
            </p:cNvPr>
            <p:cNvSpPr/>
            <p:nvPr/>
          </p:nvSpPr>
          <p:spPr>
            <a:xfrm>
              <a:off x="8018585" y="5201613"/>
              <a:ext cx="2411171" cy="65416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1" name="Rectangle 120">
            <a:extLst>
              <a:ext uri="{FF2B5EF4-FFF2-40B4-BE49-F238E27FC236}">
                <a16:creationId xmlns="" xmlns:a16="http://schemas.microsoft.com/office/drawing/2014/main" id="{AABAC185-8ED1-2444-82FB-756A08213D9D}"/>
              </a:ext>
            </a:extLst>
          </p:cNvPr>
          <p:cNvSpPr/>
          <p:nvPr/>
        </p:nvSpPr>
        <p:spPr>
          <a:xfrm>
            <a:off x="10982178" y="2995304"/>
            <a:ext cx="275278" cy="196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="" xmlns:a16="http://schemas.microsoft.com/office/drawing/2014/main" id="{2FA32AC3-2BBC-8441-8AB3-7E439DBF159F}"/>
              </a:ext>
            </a:extLst>
          </p:cNvPr>
          <p:cNvSpPr/>
          <p:nvPr/>
        </p:nvSpPr>
        <p:spPr>
          <a:xfrm>
            <a:off x="10641499" y="2995304"/>
            <a:ext cx="275278" cy="196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</a:t>
            </a:r>
          </a:p>
        </p:txBody>
      </p:sp>
      <p:grpSp>
        <p:nvGrpSpPr>
          <p:cNvPr id="129" name="Group 128">
            <a:extLst>
              <a:ext uri="{FF2B5EF4-FFF2-40B4-BE49-F238E27FC236}">
                <a16:creationId xmlns="" xmlns:a16="http://schemas.microsoft.com/office/drawing/2014/main" id="{4BDCD35E-ACD7-A349-89A4-C7F16912B818}"/>
              </a:ext>
            </a:extLst>
          </p:cNvPr>
          <p:cNvGrpSpPr/>
          <p:nvPr/>
        </p:nvGrpSpPr>
        <p:grpSpPr>
          <a:xfrm>
            <a:off x="7637449" y="3479795"/>
            <a:ext cx="2983095" cy="1032874"/>
            <a:chOff x="7283822" y="3604106"/>
            <a:chExt cx="2983095" cy="1032874"/>
          </a:xfrm>
        </p:grpSpPr>
        <p:cxnSp>
          <p:nvCxnSpPr>
            <p:cNvPr id="126" name="Straight Arrow Connector 125">
              <a:extLst>
                <a:ext uri="{FF2B5EF4-FFF2-40B4-BE49-F238E27FC236}">
                  <a16:creationId xmlns="" xmlns:a16="http://schemas.microsoft.com/office/drawing/2014/main" id="{1A54113A-4844-7045-B62C-57BFE4B666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63659" y="3604106"/>
              <a:ext cx="2223420" cy="1598"/>
            </a:xfrm>
            <a:prstGeom prst="straightConnector1">
              <a:avLst/>
            </a:prstGeom>
            <a:solidFill>
              <a:schemeClr val="accent2"/>
            </a:solidFill>
            <a:ln w="57150">
              <a:solidFill>
                <a:srgbClr val="FF0000"/>
              </a:solidFill>
              <a:prstDash val="sysDash"/>
              <a:headEnd type="triangl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="" xmlns:a16="http://schemas.microsoft.com/office/drawing/2014/main" id="{0611B62B-ED98-F443-8D5B-2BD6AB4D00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19177" y="3752190"/>
              <a:ext cx="147740" cy="725875"/>
            </a:xfrm>
            <a:prstGeom prst="straightConnector1">
              <a:avLst/>
            </a:prstGeom>
            <a:ln w="57150">
              <a:solidFill>
                <a:srgbClr val="00B0F0"/>
              </a:solidFill>
              <a:prstDash val="sysDash"/>
              <a:headEnd type="triangl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="" xmlns:a16="http://schemas.microsoft.com/office/drawing/2014/main" id="{B921717A-49CC-4041-8E77-110F63332C42}"/>
                </a:ext>
              </a:extLst>
            </p:cNvPr>
            <p:cNvCxnSpPr>
              <a:cxnSpLocks/>
            </p:cNvCxnSpPr>
            <p:nvPr/>
          </p:nvCxnSpPr>
          <p:spPr>
            <a:xfrm>
              <a:off x="7283822" y="3753788"/>
              <a:ext cx="2455518" cy="883192"/>
            </a:xfrm>
            <a:prstGeom prst="straightConnector1">
              <a:avLst/>
            </a:prstGeom>
            <a:solidFill>
              <a:schemeClr val="accent2"/>
            </a:solidFill>
            <a:ln w="57150">
              <a:solidFill>
                <a:srgbClr val="FF0000"/>
              </a:solidFill>
              <a:prstDash val="sysDash"/>
              <a:headEnd type="triangl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F04BEAB6-777E-DE40-A5E8-FA8F9A0D34F5}"/>
              </a:ext>
            </a:extLst>
          </p:cNvPr>
          <p:cNvSpPr/>
          <p:nvPr/>
        </p:nvSpPr>
        <p:spPr>
          <a:xfrm>
            <a:off x="10603260" y="2979567"/>
            <a:ext cx="275278" cy="196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</a:t>
            </a:r>
          </a:p>
        </p:txBody>
      </p:sp>
      <p:graphicFrame>
        <p:nvGraphicFramePr>
          <p:cNvPr id="69" name="Table 68">
            <a:extLst>
              <a:ext uri="{FF2B5EF4-FFF2-40B4-BE49-F238E27FC236}">
                <a16:creationId xmlns="" xmlns:a16="http://schemas.microsoft.com/office/drawing/2014/main" id="{5D0398C6-209F-F54F-8BFC-852B5BC394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183915"/>
              </p:ext>
            </p:extLst>
          </p:nvPr>
        </p:nvGraphicFramePr>
        <p:xfrm>
          <a:off x="5708863" y="1171078"/>
          <a:ext cx="4240473" cy="127465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50990">
                  <a:extLst>
                    <a:ext uri="{9D8B030D-6E8A-4147-A177-3AD203B41FA5}">
                      <a16:colId xmlns="" xmlns:a16="http://schemas.microsoft.com/office/drawing/2014/main" val="3373951225"/>
                    </a:ext>
                  </a:extLst>
                </a:gridCol>
                <a:gridCol w="1000456">
                  <a:extLst>
                    <a:ext uri="{9D8B030D-6E8A-4147-A177-3AD203B41FA5}">
                      <a16:colId xmlns="" xmlns:a16="http://schemas.microsoft.com/office/drawing/2014/main" val="266779400"/>
                    </a:ext>
                  </a:extLst>
                </a:gridCol>
                <a:gridCol w="1489027">
                  <a:extLst>
                    <a:ext uri="{9D8B030D-6E8A-4147-A177-3AD203B41FA5}">
                      <a16:colId xmlns="" xmlns:a16="http://schemas.microsoft.com/office/drawing/2014/main" val="1021022649"/>
                    </a:ext>
                  </a:extLst>
                </a:gridCol>
              </a:tblGrid>
              <a:tr h="375797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Verification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94010706"/>
                  </a:ext>
                </a:extLst>
              </a:tr>
              <a:tr h="324723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ARC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Graph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Graph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06271547"/>
                  </a:ext>
                </a:extLst>
              </a:tr>
              <a:tr h="4821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Minesweeper</a:t>
                      </a:r>
                      <a:endParaRPr lang="en-US" sz="2000" b="0" spc="-1" baseline="-25000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SMT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SMT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7746380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241CD5E-C001-D34C-B8A8-DE4724AA5A3A}"/>
              </a:ext>
            </a:extLst>
          </p:cNvPr>
          <p:cNvSpPr/>
          <p:nvPr/>
        </p:nvSpPr>
        <p:spPr>
          <a:xfrm>
            <a:off x="5799027" y="1252268"/>
            <a:ext cx="155388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000" dirty="0"/>
              <a:t>low coverage</a:t>
            </a:r>
            <a:endParaRPr lang="en-US" sz="2000" spc="-1" baseline="-25000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D4F8C911-E977-5F48-B451-8608138FDEC3}"/>
              </a:ext>
            </a:extLst>
          </p:cNvPr>
          <p:cNvSpPr/>
          <p:nvPr/>
        </p:nvSpPr>
        <p:spPr>
          <a:xfrm>
            <a:off x="6057175" y="2311972"/>
            <a:ext cx="162704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000" dirty="0"/>
              <a:t>high coverage</a:t>
            </a:r>
            <a:endParaRPr lang="en-US" sz="2000" spc="-1" baseline="-25000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0B459625-E3B7-7949-B984-F736A45DAC17}"/>
              </a:ext>
            </a:extLst>
          </p:cNvPr>
          <p:cNvSpPr/>
          <p:nvPr/>
        </p:nvSpPr>
        <p:spPr>
          <a:xfrm>
            <a:off x="9472284" y="2259724"/>
            <a:ext cx="196880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000" dirty="0"/>
              <a:t>low performance</a:t>
            </a:r>
            <a:endParaRPr lang="en-US" sz="2000" spc="-1" baseline="-25000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7AE9B2E1-91BB-D744-A8F3-DD40195F10C5}"/>
              </a:ext>
            </a:extLst>
          </p:cNvPr>
          <p:cNvSpPr/>
          <p:nvPr/>
        </p:nvSpPr>
        <p:spPr>
          <a:xfrm>
            <a:off x="9777362" y="1350008"/>
            <a:ext cx="204197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000" dirty="0"/>
              <a:t>high performance</a:t>
            </a:r>
            <a:endParaRPr lang="en-US" sz="2000" spc="-1" baseline="-25000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7" name="Left Arrow 76">
            <a:extLst>
              <a:ext uri="{FF2B5EF4-FFF2-40B4-BE49-F238E27FC236}">
                <a16:creationId xmlns="" xmlns:a16="http://schemas.microsoft.com/office/drawing/2014/main" id="{0B63B954-831A-DA46-AEB7-E442D5A9C9BA}"/>
              </a:ext>
            </a:extLst>
          </p:cNvPr>
          <p:cNvSpPr/>
          <p:nvPr/>
        </p:nvSpPr>
        <p:spPr>
          <a:xfrm rot="20132025">
            <a:off x="9618910" y="1596869"/>
            <a:ext cx="197163" cy="21873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Left Arrow 77">
            <a:extLst>
              <a:ext uri="{FF2B5EF4-FFF2-40B4-BE49-F238E27FC236}">
                <a16:creationId xmlns="" xmlns:a16="http://schemas.microsoft.com/office/drawing/2014/main" id="{F36C992C-0D4E-6846-A5CA-E80ACF1CAA54}"/>
              </a:ext>
            </a:extLst>
          </p:cNvPr>
          <p:cNvSpPr/>
          <p:nvPr/>
        </p:nvSpPr>
        <p:spPr>
          <a:xfrm rot="13467221">
            <a:off x="7302675" y="1519903"/>
            <a:ext cx="197163" cy="21873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Left Arrow 80">
            <a:extLst>
              <a:ext uri="{FF2B5EF4-FFF2-40B4-BE49-F238E27FC236}">
                <a16:creationId xmlns="" xmlns:a16="http://schemas.microsoft.com/office/drawing/2014/main" id="{D72DEEA8-C7DB-D84F-B5BB-FF186CC0B50C}"/>
              </a:ext>
            </a:extLst>
          </p:cNvPr>
          <p:cNvSpPr/>
          <p:nvPr/>
        </p:nvSpPr>
        <p:spPr>
          <a:xfrm rot="2424868">
            <a:off x="9472950" y="2147436"/>
            <a:ext cx="197163" cy="21873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Left Arrow 84">
            <a:extLst>
              <a:ext uri="{FF2B5EF4-FFF2-40B4-BE49-F238E27FC236}">
                <a16:creationId xmlns="" xmlns:a16="http://schemas.microsoft.com/office/drawing/2014/main" id="{FAB142B9-FF48-6F4F-AC7F-4B5ECE8A6336}"/>
              </a:ext>
            </a:extLst>
          </p:cNvPr>
          <p:cNvSpPr/>
          <p:nvPr/>
        </p:nvSpPr>
        <p:spPr>
          <a:xfrm rot="7838014">
            <a:off x="7484596" y="2213218"/>
            <a:ext cx="197163" cy="21873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E8083456-936A-604B-983D-068448D6C3D0}"/>
              </a:ext>
            </a:extLst>
          </p:cNvPr>
          <p:cNvSpPr/>
          <p:nvPr/>
        </p:nvSpPr>
        <p:spPr>
          <a:xfrm>
            <a:off x="1122087" y="5893454"/>
            <a:ext cx="1968809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000" dirty="0"/>
              <a:t>low performance</a:t>
            </a:r>
          </a:p>
          <a:p>
            <a:pPr lvl="0" algn="ctr">
              <a:defRPr/>
            </a:pPr>
            <a:r>
              <a:rPr lang="en-US" sz="2000" dirty="0"/>
              <a:t>high fidelity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="" xmlns:a16="http://schemas.microsoft.com/office/drawing/2014/main" id="{1ADE745E-EBBB-8E41-8253-EE41E2F7C9FD}"/>
              </a:ext>
            </a:extLst>
          </p:cNvPr>
          <p:cNvSpPr/>
          <p:nvPr/>
        </p:nvSpPr>
        <p:spPr>
          <a:xfrm>
            <a:off x="6772432" y="5877649"/>
            <a:ext cx="2041969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000" dirty="0"/>
              <a:t>high performance</a:t>
            </a:r>
          </a:p>
          <a:p>
            <a:pPr lvl="0" algn="ctr">
              <a:defRPr/>
            </a:pPr>
            <a:r>
              <a:rPr lang="en-US" sz="2000" dirty="0"/>
              <a:t>low fidelity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12D20EBA-A32C-444C-924E-3FEF0D629EF1}"/>
              </a:ext>
            </a:extLst>
          </p:cNvPr>
          <p:cNvGrpSpPr/>
          <p:nvPr/>
        </p:nvGrpSpPr>
        <p:grpSpPr>
          <a:xfrm>
            <a:off x="1862118" y="5696509"/>
            <a:ext cx="5931299" cy="209264"/>
            <a:chOff x="1105353" y="5696509"/>
            <a:chExt cx="5931299" cy="209264"/>
          </a:xfrm>
        </p:grpSpPr>
        <p:cxnSp>
          <p:nvCxnSpPr>
            <p:cNvPr id="96" name="Straight Arrow Connector 95">
              <a:extLst>
                <a:ext uri="{FF2B5EF4-FFF2-40B4-BE49-F238E27FC236}">
                  <a16:creationId xmlns="" xmlns:a16="http://schemas.microsoft.com/office/drawing/2014/main" id="{B4E0A5EC-9593-7041-A27D-6714056D2C1B}"/>
                </a:ext>
              </a:extLst>
            </p:cNvPr>
            <p:cNvCxnSpPr>
              <a:cxnSpLocks/>
            </p:cNvCxnSpPr>
            <p:nvPr/>
          </p:nvCxnSpPr>
          <p:spPr>
            <a:xfrm>
              <a:off x="1105353" y="5786587"/>
              <a:ext cx="5931299" cy="7957"/>
            </a:xfrm>
            <a:prstGeom prst="straightConnector1">
              <a:avLst/>
            </a:prstGeom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Line">
              <a:extLst>
                <a:ext uri="{FF2B5EF4-FFF2-40B4-BE49-F238E27FC236}">
                  <a16:creationId xmlns="" xmlns:a16="http://schemas.microsoft.com/office/drawing/2014/main" id="{192AEE92-D65E-D345-975A-C362A5BF8A6E}"/>
                </a:ext>
              </a:extLst>
            </p:cNvPr>
            <p:cNvSpPr/>
            <p:nvPr/>
          </p:nvSpPr>
          <p:spPr>
            <a:xfrm flipH="1" flipV="1">
              <a:off x="1122002" y="5699791"/>
              <a:ext cx="0" cy="205982"/>
            </a:xfrm>
            <a:prstGeom prst="line">
              <a:avLst/>
            </a:prstGeom>
            <a:ln w="38100">
              <a:solidFill>
                <a:schemeClr val="tx1"/>
              </a:solidFill>
              <a:miter/>
              <a:tailEnd type="none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101" name="Line">
              <a:extLst>
                <a:ext uri="{FF2B5EF4-FFF2-40B4-BE49-F238E27FC236}">
                  <a16:creationId xmlns="" xmlns:a16="http://schemas.microsoft.com/office/drawing/2014/main" id="{B01DBD61-4FB7-C74B-9415-F62B6584BA24}"/>
                </a:ext>
              </a:extLst>
            </p:cNvPr>
            <p:cNvSpPr/>
            <p:nvPr/>
          </p:nvSpPr>
          <p:spPr>
            <a:xfrm flipH="1" flipV="1">
              <a:off x="3852585" y="5696509"/>
              <a:ext cx="0" cy="205982"/>
            </a:xfrm>
            <a:prstGeom prst="line">
              <a:avLst/>
            </a:prstGeom>
            <a:ln w="38100">
              <a:solidFill>
                <a:schemeClr val="tx1"/>
              </a:solidFill>
              <a:miter/>
              <a:tailEnd type="none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102" name="Line">
              <a:extLst>
                <a:ext uri="{FF2B5EF4-FFF2-40B4-BE49-F238E27FC236}">
                  <a16:creationId xmlns="" xmlns:a16="http://schemas.microsoft.com/office/drawing/2014/main" id="{56FF46EB-AF79-8543-8B9B-A79C63C036A4}"/>
                </a:ext>
              </a:extLst>
            </p:cNvPr>
            <p:cNvSpPr/>
            <p:nvPr/>
          </p:nvSpPr>
          <p:spPr>
            <a:xfrm flipH="1" flipV="1">
              <a:off x="7036652" y="5696509"/>
              <a:ext cx="0" cy="205982"/>
            </a:xfrm>
            <a:prstGeom prst="line">
              <a:avLst/>
            </a:prstGeom>
            <a:ln w="38100">
              <a:solidFill>
                <a:schemeClr val="tx1"/>
              </a:solidFill>
              <a:miter/>
              <a:tailEnd type="none"/>
            </a:ln>
          </p:spPr>
          <p:txBody>
            <a:bodyPr lIns="45719" rIns="45719"/>
            <a:lstStyle/>
            <a:p>
              <a:endParaRPr/>
            </a:p>
          </p:txBody>
        </p:sp>
      </p:grpSp>
      <p:sp>
        <p:nvSpPr>
          <p:cNvPr id="94" name="Content Placeholder 2">
            <a:extLst>
              <a:ext uri="{FF2B5EF4-FFF2-40B4-BE49-F238E27FC236}">
                <a16:creationId xmlns="" xmlns:a16="http://schemas.microsoft.com/office/drawing/2014/main" id="{9342EDC6-C527-2D46-A4C7-7C66ED3A2CB7}"/>
              </a:ext>
            </a:extLst>
          </p:cNvPr>
          <p:cNvSpPr txBox="1">
            <a:spLocks/>
          </p:cNvSpPr>
          <p:nvPr/>
        </p:nvSpPr>
        <p:spPr>
          <a:xfrm>
            <a:off x="426632" y="3462327"/>
            <a:ext cx="3058884" cy="5454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2000" dirty="0"/>
              <a:t>Multilayer graph with </a:t>
            </a:r>
          </a:p>
          <a:p>
            <a:pPr marL="457200" lvl="1" indent="0">
              <a:buNone/>
            </a:pPr>
            <a:r>
              <a:rPr lang="en-US" sz="2000" dirty="0"/>
              <a:t>vector of edge weights</a:t>
            </a:r>
          </a:p>
        </p:txBody>
      </p:sp>
      <p:sp>
        <p:nvSpPr>
          <p:cNvPr id="98" name="Content Placeholder 2">
            <a:extLst>
              <a:ext uri="{FF2B5EF4-FFF2-40B4-BE49-F238E27FC236}">
                <a16:creationId xmlns="" xmlns:a16="http://schemas.microsoft.com/office/drawing/2014/main" id="{C9F1237A-40AB-E946-8034-2C1BFAC46656}"/>
              </a:ext>
            </a:extLst>
          </p:cNvPr>
          <p:cNvSpPr txBox="1">
            <a:spLocks/>
          </p:cNvSpPr>
          <p:nvPr/>
        </p:nvSpPr>
        <p:spPr>
          <a:xfrm>
            <a:off x="-353938" y="4703733"/>
            <a:ext cx="2151946" cy="7204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2000" dirty="0"/>
              <a:t>Categories policies based on fidelity</a:t>
            </a:r>
          </a:p>
        </p:txBody>
      </p:sp>
      <p:sp>
        <p:nvSpPr>
          <p:cNvPr id="117" name="Rounded Rectangle 116">
            <a:extLst>
              <a:ext uri="{FF2B5EF4-FFF2-40B4-BE49-F238E27FC236}">
                <a16:creationId xmlns="" xmlns:a16="http://schemas.microsoft.com/office/drawing/2014/main" id="{B76B2076-3502-6643-A0FB-0A2BA40BBBED}"/>
              </a:ext>
            </a:extLst>
          </p:cNvPr>
          <p:cNvSpPr/>
          <p:nvPr/>
        </p:nvSpPr>
        <p:spPr>
          <a:xfrm>
            <a:off x="1369144" y="3049015"/>
            <a:ext cx="9896131" cy="62758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Insight 1: Decouple network encoding from verification algorithm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="" xmlns:a16="http://schemas.microsoft.com/office/drawing/2014/main" id="{337731D7-5758-B54D-855F-C2770A86BA09}"/>
              </a:ext>
            </a:extLst>
          </p:cNvPr>
          <p:cNvSpPr/>
          <p:nvPr/>
        </p:nvSpPr>
        <p:spPr>
          <a:xfrm>
            <a:off x="1573358" y="2682418"/>
            <a:ext cx="9319782" cy="175104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Insight 2: Different properties require different levels of fidelity modeling of the control plane. Use property-specific algorithm for performance benefits</a:t>
            </a:r>
          </a:p>
        </p:txBody>
      </p:sp>
    </p:spTree>
    <p:extLst>
      <p:ext uri="{BB962C8B-B14F-4D97-AF65-F5344CB8AC3E}">
        <p14:creationId xmlns:p14="http://schemas.microsoft.com/office/powerpoint/2010/main" val="247192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4.16667E-7 0.00023 C -0.02135 0.00417 -0.01823 0.00417 -0.05195 0.00417 C -0.08581 0.00417 -0.11966 0.00278 -0.15352 0.00209 L -0.16628 -2.59259E-6 L -0.18125 -0.00208 C -0.18425 -0.00254 -0.18737 -0.00347 -0.1905 -0.00416 C -0.1931 -0.00486 -0.19583 -0.00578 -0.19857 -0.00625 C -0.20469 -0.00717 -0.21081 -0.00764 -0.21693 -0.0081 L -0.2862 -0.00625 C -0.28737 -0.00602 -0.28854 -0.00463 -0.28971 -0.00416 C -0.29154 -0.00324 -0.29349 -0.00278 -0.29544 -0.00208 C -0.29974 -0.00023 -0.29961 -0.00023 -0.30352 0.00209 C -0.30391 0.00417 -0.30508 0.00625 -0.30469 0.0081 C -0.30352 0.01482 -0.29844 0.02408 -0.29544 0.02871 C -0.29401 0.03102 -0.29245 0.0331 -0.29089 0.03496 C -0.28971 0.03588 -0.28854 0.03635 -0.28737 0.03681 C -0.28659 0.0382 -0.28607 0.04005 -0.28503 0.04097 C -0.28359 0.04236 -0.2819 0.04213 -0.28047 0.04306 C -0.27852 0.04422 -0.27656 0.0456 -0.27474 0.04722 C -0.27266 0.04908 -0.27096 0.05162 -0.26888 0.05324 C -0.26667 0.0551 -0.26419 0.05579 -0.26198 0.05741 C -0.25039 0.06574 -0.26159 0.05834 -0.25156 0.06366 C -0.24922 0.06482 -0.24701 0.06644 -0.24466 0.0676 C -0.24349 0.06829 -0.24245 0.06922 -0.24128 0.06968 C -0.23932 0.07037 -0.23737 0.07084 -0.23542 0.07176 C -0.23346 0.07292 -0.23164 0.07477 -0.22969 0.07593 C -0.22813 0.07685 -0.22656 0.07709 -0.225 0.07801 C -0.22161 0.07986 -0.2181 0.08195 -0.21471 0.08403 C -0.21354 0.08472 -0.21237 0.08588 -0.2112 0.08611 L -0.20313 0.0882 C -0.18672 0.09792 -0.20378 0.0882 -0.19154 0.09445 C -0.1905 0.09491 -0.18932 0.09584 -0.18815 0.09653 C -0.18516 0.09792 -0.18281 0.09838 -0.18008 0.10047 C -0.17852 0.10162 -0.17708 0.10371 -0.17539 0.10463 C -0.17357 0.10579 -0.17161 0.10602 -0.16966 0.10672 C -0.1681 0.10741 -0.16654 0.10787 -0.1651 0.1088 C -0.16159 0.11065 -0.1582 0.11273 -0.15469 0.11482 C -0.15352 0.11551 -0.15234 0.11644 -0.15117 0.1169 C -0.14974 0.1176 -0.14805 0.11806 -0.14661 0.11898 C -0.14505 0.12014 -0.14362 0.12199 -0.14193 0.12315 C -0.14089 0.12385 -0.13958 0.12431 -0.13854 0.12523 C -0.13698 0.12639 -0.13555 0.12801 -0.13385 0.12917 C -0.12734 0.13426 -0.13359 0.12824 -0.12578 0.13334 C -0.12422 0.13449 -0.12279 0.13635 -0.12122 0.1375 C -0.12005 0.1382 -0.11888 0.13866 -0.11771 0.13959 C -0.11654 0.14051 -0.11563 0.1426 -0.11432 0.14352 C -0.11289 0.14468 -0.1112 0.14491 -0.10964 0.1456 C -0.09622 0.16158 -0.10781 0.14954 -0.09935 0.15602 C -0.0931 0.16065 -0.09661 0.15926 -0.09128 0.16204 C -0.08971 0.16297 -0.08815 0.16343 -0.08659 0.16412 C -0.08464 0.16482 -0.08268 0.16528 -0.08086 0.16621 C -0.08086 0.16644 -0.07214 0.1713 -0.07044 0.17246 L -0.06693 0.17431 L -0.06354 0.17639 C -0.05807 0.18287 -0.06133 0.17986 -0.05313 0.18472 L -0.04974 0.18681 L -0.04622 0.18866 C -0.04388 0.19144 -0.04193 0.19537 -0.03932 0.19699 C -0.03815 0.19769 -0.03698 0.19815 -0.03581 0.19908 C -0.02682 0.20695 -0.03763 0.2 -0.02891 0.2051 C -0.02487 0.21227 -0.0276 0.20857 -0.01966 0.21343 C -0.01589 0.21574 -0.01628 0.2132 -0.01628 0.2176 L -0.01628 0.21783 " pathEditMode="relative" rAng="0" ptsTypes="AAAAAAAAAAAAAAAAAAAAAAAAAAAAAAAAAAAAAAAAAAAAAAAAAAAAAAAAAAAAAAAA">
                                      <p:cBhvr>
                                        <p:cTn id="12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8.33333E-7 0.00023 C -0.00039 0.01018 -0.00052 0.02037 -0.00117 0.03055 C -0.0013 0.03287 -0.00208 0.03472 -0.00234 0.0368 C -0.00326 0.04236 -0.00391 0.04768 -0.00469 0.05324 L -0.0069 0.06967 L -0.00807 0.07592 C -0.01198 0.11713 -0.00794 0.07014 -0.01042 0.17014 C -0.01055 0.17361 -0.0112 0.17708 -0.01159 0.18055 C -0.01276 0.19398 -0.01263 0.19074 -0.01263 0.19907 L -0.01263 0.1993 " pathEditMode="relative" rAng="0" ptsTypes="AAAAAAAAAAA">
                                      <p:cBhvr>
                                        <p:cTn id="156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9954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4.58333E-6 0.00023 C -0.02135 0.00416 -0.01822 0.00416 -0.05195 0.00416 C -0.0858 0.00416 -0.11966 0.00278 -0.15351 0.00208 L -0.16627 2.59259E-6 L -0.18125 -0.00209 C -0.18424 -0.00255 -0.18737 -0.00347 -0.19049 -0.00417 C -0.19309 -0.00486 -0.19583 -0.00579 -0.19856 -0.00625 C -0.20468 -0.00718 -0.2108 -0.00764 -0.21692 -0.0081 L -0.28619 -0.00625 C -0.28737 -0.00602 -0.28854 -0.00463 -0.28971 -0.00417 C -0.29153 -0.00324 -0.29348 -0.00278 -0.29544 -0.00209 C -0.29973 -0.00023 -0.2996 -0.00023 -0.30351 0.00208 C -0.3039 0.00416 -0.30507 0.00625 -0.30468 0.0081 C -0.30351 0.01481 -0.29843 0.02407 -0.29544 0.0287 C -0.29401 0.03102 -0.29244 0.0331 -0.29088 0.03495 C -0.28971 0.03588 -0.28854 0.03634 -0.28737 0.0368 C -0.28658 0.03819 -0.28606 0.04004 -0.28502 0.04097 C -0.28359 0.04236 -0.2819 0.04213 -0.28046 0.04305 C -0.27851 0.04421 -0.27656 0.0456 -0.27473 0.04722 C -0.27265 0.04907 -0.27096 0.05162 -0.26888 0.05324 C -0.26666 0.05509 -0.26419 0.05578 -0.26197 0.0574 C -0.25039 0.06574 -0.26158 0.05833 -0.25156 0.06365 C -0.24921 0.06481 -0.247 0.06643 -0.24466 0.06759 C -0.24348 0.06828 -0.24244 0.06921 -0.24127 0.06967 C -0.23932 0.07037 -0.23737 0.07083 -0.23541 0.07176 C -0.23346 0.07291 -0.23164 0.07477 -0.22968 0.07592 C -0.22812 0.07685 -0.22656 0.07708 -0.225 0.07801 C -0.22161 0.07986 -0.21809 0.08194 -0.21471 0.08403 C -0.21354 0.08472 -0.21237 0.08588 -0.21119 0.08611 L -0.20312 0.08819 C -0.18671 0.09791 -0.20377 0.08819 -0.19153 0.09444 C -0.19049 0.0949 -0.18932 0.09583 -0.18815 0.09653 C -0.18515 0.09791 -0.18281 0.09838 -0.18007 0.10046 C -0.17851 0.10162 -0.17708 0.1037 -0.17539 0.10463 C -0.17356 0.10578 -0.17161 0.10602 -0.16966 0.10671 C -0.16809 0.1074 -0.16653 0.10787 -0.1651 0.10879 C -0.16158 0.11065 -0.1582 0.11273 -0.15468 0.11481 C -0.15351 0.11551 -0.15234 0.11643 -0.15117 0.1169 C -0.14973 0.11759 -0.14804 0.11805 -0.14661 0.11898 C -0.14505 0.12014 -0.14362 0.12199 -0.14192 0.12315 C -0.14088 0.12384 -0.13958 0.1243 -0.13854 0.12523 C -0.13697 0.12639 -0.13554 0.12801 -0.13385 0.12916 C -0.12734 0.13426 -0.13359 0.12824 -0.12578 0.13333 C -0.12421 0.13449 -0.12278 0.13634 -0.12122 0.1375 C -0.12005 0.13819 -0.11888 0.13865 -0.1177 0.13958 C -0.11653 0.14051 -0.11562 0.14259 -0.11432 0.14352 C -0.11289 0.14467 -0.11119 0.1449 -0.10963 0.1456 C -0.09622 0.16157 -0.10781 0.14953 -0.09934 0.15602 C -0.09309 0.16065 -0.09661 0.15926 -0.09127 0.16203 C -0.08971 0.16296 -0.08815 0.16342 -0.08658 0.16412 C -0.08463 0.16481 -0.08268 0.16528 -0.08085 0.1662 C -0.08085 0.16643 -0.07213 0.17129 -0.07044 0.17245 L -0.06692 0.1743 L -0.06354 0.17639 C -0.05807 0.18287 -0.06132 0.17986 -0.05312 0.18472 L -0.04973 0.1868 L -0.04622 0.18865 C -0.04388 0.19143 -0.04192 0.19537 -0.03932 0.19699 C -0.03815 0.19768 -0.03697 0.19815 -0.0358 0.19907 C -0.02682 0.20694 -0.03763 0.2 -0.0289 0.20509 C -0.02487 0.21227 -0.0276 0.20856 -0.01966 0.21342 C -0.01588 0.21574 -0.01627 0.21319 -0.01627 0.21759 L -0.01627 0.21782 " pathEditMode="relative" rAng="0" ptsTypes="AAAAAAAAAAAAAAAAAAAAAAAAAAAAAAAAAAAAAAAAAAAAAAAAAAAAAAAAAAAAAAAA">
                                      <p:cBhvr>
                                        <p:cTn id="158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/>
      <p:bldP spid="31" grpId="1"/>
      <p:bldP spid="32" grpId="1" animBg="1"/>
      <p:bldP spid="33" grpId="0" animBg="1"/>
      <p:bldP spid="104" grpId="0" animBg="1"/>
      <p:bldP spid="104" grpId="1" animBg="1"/>
      <p:bldP spid="106" grpId="0" animBg="1"/>
      <p:bldP spid="107" grpId="0" animBg="1"/>
      <p:bldP spid="107" grpId="1" animBg="1"/>
      <p:bldP spid="108" grpId="0" animBg="1"/>
      <p:bldP spid="109" grpId="0" animBg="1"/>
      <p:bldP spid="109" grpId="1" animBg="1"/>
      <p:bldP spid="110" grpId="0" animBg="1"/>
      <p:bldP spid="114" grpId="0" animBg="1"/>
      <p:bldP spid="114" grpId="1" animBg="1"/>
      <p:bldP spid="115" grpId="0" animBg="1"/>
      <p:bldP spid="115" grpId="1" animBg="1"/>
      <p:bldP spid="121" grpId="0" animBg="1"/>
      <p:bldP spid="121" grpId="1" animBg="1"/>
      <p:bldP spid="122" grpId="0" animBg="1"/>
      <p:bldP spid="122" grpId="1" animBg="1"/>
      <p:bldP spid="67" grpId="0" animBg="1"/>
      <p:bldP spid="67" grpId="1" animBg="1"/>
      <p:bldP spid="67" grpId="2" animBg="1"/>
      <p:bldP spid="14" grpId="0" animBg="1"/>
      <p:bldP spid="14" grpId="1" animBg="1"/>
      <p:bldP spid="71" grpId="0" animBg="1"/>
      <p:bldP spid="71" grpId="1" animBg="1"/>
      <p:bldP spid="74" grpId="0" animBg="1"/>
      <p:bldP spid="74" grpId="1" animBg="1"/>
      <p:bldP spid="75" grpId="0" animBg="1"/>
      <p:bldP spid="75" grpId="1" animBg="1"/>
      <p:bldP spid="77" grpId="0" animBg="1"/>
      <p:bldP spid="77" grpId="1" animBg="1"/>
      <p:bldP spid="78" grpId="0" animBg="1"/>
      <p:bldP spid="78" grpId="1" animBg="1"/>
      <p:bldP spid="81" grpId="0" animBg="1"/>
      <p:bldP spid="81" grpId="1" animBg="1"/>
      <p:bldP spid="85" grpId="0" animBg="1"/>
      <p:bldP spid="85" grpId="1" animBg="1"/>
      <p:bldP spid="91" grpId="0" animBg="1"/>
      <p:bldP spid="91" grpId="1" animBg="1"/>
      <p:bldP spid="95" grpId="0" animBg="1"/>
      <p:bldP spid="95" grpId="1" animBg="1"/>
      <p:bldP spid="94" grpId="0"/>
      <p:bldP spid="98" grpId="0"/>
      <p:bldP spid="117" grpId="0" animBg="1"/>
      <p:bldP spid="117" grpId="1" animBg="1"/>
      <p:bldP spid="8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113EDC86-E8F3-7940-907B-D227E893D198}"/>
              </a:ext>
            </a:extLst>
          </p:cNvPr>
          <p:cNvSpPr/>
          <p:nvPr/>
        </p:nvSpPr>
        <p:spPr>
          <a:xfrm>
            <a:off x="0" y="1578249"/>
            <a:ext cx="12192000" cy="31221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E53472AA-AA7B-7543-B6EA-3140F9F62089}"/>
              </a:ext>
            </a:extLst>
          </p:cNvPr>
          <p:cNvSpPr/>
          <p:nvPr/>
        </p:nvSpPr>
        <p:spPr>
          <a:xfrm>
            <a:off x="0" y="4700425"/>
            <a:ext cx="12192000" cy="21575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AC1FAC-5E35-0241-ADD4-2CF9E7AEE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Tiramisu Overview</a:t>
            </a:r>
          </a:p>
        </p:txBody>
      </p:sp>
      <p:sp>
        <p:nvSpPr>
          <p:cNvPr id="10" name="Right Arrow 10">
            <a:extLst>
              <a:ext uri="{FF2B5EF4-FFF2-40B4-BE49-F238E27FC236}">
                <a16:creationId xmlns="" xmlns:a16="http://schemas.microsoft.com/office/drawing/2014/main" id="{E0DA0F38-4A4D-5248-B6DC-8E3AEC712306}"/>
              </a:ext>
            </a:extLst>
          </p:cNvPr>
          <p:cNvSpPr>
            <a:spLocks noChangeAspect="1"/>
          </p:cNvSpPr>
          <p:nvPr/>
        </p:nvSpPr>
        <p:spPr>
          <a:xfrm rot="16200000" flipV="1">
            <a:off x="5891241" y="4598810"/>
            <a:ext cx="502048" cy="27737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0">
            <a:extLst>
              <a:ext uri="{FF2B5EF4-FFF2-40B4-BE49-F238E27FC236}">
                <a16:creationId xmlns="" xmlns:a16="http://schemas.microsoft.com/office/drawing/2014/main" id="{3435F803-7DBB-C347-B879-5279CD09C7D1}"/>
              </a:ext>
            </a:extLst>
          </p:cNvPr>
          <p:cNvSpPr>
            <a:spLocks noChangeAspect="1"/>
          </p:cNvSpPr>
          <p:nvPr/>
        </p:nvSpPr>
        <p:spPr>
          <a:xfrm rot="18694622" flipV="1">
            <a:off x="8052738" y="4589747"/>
            <a:ext cx="810581" cy="313951"/>
          </a:xfrm>
          <a:prstGeom prst="rightArrow">
            <a:avLst>
              <a:gd name="adj1" fmla="val 50000"/>
              <a:gd name="adj2" fmla="val 7067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A3EAE8C8-17C5-1740-AD35-F6C6640C9828}"/>
              </a:ext>
            </a:extLst>
          </p:cNvPr>
          <p:cNvSpPr/>
          <p:nvPr/>
        </p:nvSpPr>
        <p:spPr>
          <a:xfrm>
            <a:off x="4071315" y="5043091"/>
            <a:ext cx="4522087" cy="51806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Traffic Propagation Graph (TPG)</a:t>
            </a:r>
          </a:p>
        </p:txBody>
      </p:sp>
      <p:sp>
        <p:nvSpPr>
          <p:cNvPr id="17" name="Rounded Rectangle 58">
            <a:extLst>
              <a:ext uri="{FF2B5EF4-FFF2-40B4-BE49-F238E27FC236}">
                <a16:creationId xmlns="" xmlns:a16="http://schemas.microsoft.com/office/drawing/2014/main" id="{E653E64F-DC20-4A42-9D2E-F19CEA8DB86E}"/>
              </a:ext>
            </a:extLst>
          </p:cNvPr>
          <p:cNvSpPr/>
          <p:nvPr/>
        </p:nvSpPr>
        <p:spPr>
          <a:xfrm>
            <a:off x="4042864" y="5892444"/>
            <a:ext cx="4715931" cy="50204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Routing Adjacencies Graph (RAG)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7214BA46-17F6-294B-B5F2-D327163AF51D}"/>
              </a:ext>
            </a:extLst>
          </p:cNvPr>
          <p:cNvGrpSpPr/>
          <p:nvPr/>
        </p:nvGrpSpPr>
        <p:grpSpPr>
          <a:xfrm>
            <a:off x="469557" y="5102843"/>
            <a:ext cx="1983248" cy="1340701"/>
            <a:chOff x="2657" y="2125748"/>
            <a:chExt cx="2455175" cy="1288872"/>
          </a:xfrm>
        </p:grpSpPr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F37E25DA-B0B6-BC4D-971B-38F16533A502}"/>
                </a:ext>
              </a:extLst>
            </p:cNvPr>
            <p:cNvSpPr txBox="1"/>
            <p:nvPr/>
          </p:nvSpPr>
          <p:spPr>
            <a:xfrm>
              <a:off x="2657" y="2125748"/>
              <a:ext cx="2455175" cy="498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Configurations</a:t>
              </a:r>
            </a:p>
          </p:txBody>
        </p:sp>
        <p:pic>
          <p:nvPicPr>
            <p:cNvPr id="54" name="Content Placeholder 4" descr="format-justify-fill-4.png">
              <a:extLst>
                <a:ext uri="{FF2B5EF4-FFF2-40B4-BE49-F238E27FC236}">
                  <a16:creationId xmlns="" xmlns:a16="http://schemas.microsoft.com/office/drawing/2014/main" id="{A03C2121-D926-BB46-841C-04373A986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4996" y="2576417"/>
              <a:ext cx="638626" cy="638626"/>
            </a:xfrm>
            <a:prstGeom prst="rect">
              <a:avLst/>
            </a:prstGeom>
          </p:spPr>
        </p:pic>
        <p:pic>
          <p:nvPicPr>
            <p:cNvPr id="55" name="Content Placeholder 4" descr="format-justify-fill-4.png">
              <a:extLst>
                <a:ext uri="{FF2B5EF4-FFF2-40B4-BE49-F238E27FC236}">
                  <a16:creationId xmlns="" xmlns:a16="http://schemas.microsoft.com/office/drawing/2014/main" id="{14636F78-8A38-3148-BB56-C70B6B3F1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0014" y="2692530"/>
              <a:ext cx="638627" cy="638627"/>
            </a:xfrm>
            <a:prstGeom prst="rect">
              <a:avLst/>
            </a:prstGeom>
          </p:spPr>
        </p:pic>
        <p:pic>
          <p:nvPicPr>
            <p:cNvPr id="56" name="Content Placeholder 4" descr="format-justify-fill-4.png">
              <a:extLst>
                <a:ext uri="{FF2B5EF4-FFF2-40B4-BE49-F238E27FC236}">
                  <a16:creationId xmlns="" xmlns:a16="http://schemas.microsoft.com/office/drawing/2014/main" id="{E50A97EB-4D28-7E4C-967D-CD6FA1E07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5996" y="2775993"/>
              <a:ext cx="638626" cy="638627"/>
            </a:xfrm>
            <a:prstGeom prst="rect">
              <a:avLst/>
            </a:prstGeom>
          </p:spPr>
        </p:pic>
      </p:grpSp>
      <p:sp>
        <p:nvSpPr>
          <p:cNvPr id="19" name="Right Arrow 10">
            <a:extLst>
              <a:ext uri="{FF2B5EF4-FFF2-40B4-BE49-F238E27FC236}">
                <a16:creationId xmlns="" xmlns:a16="http://schemas.microsoft.com/office/drawing/2014/main" id="{A9C408C7-54CA-494A-A997-9781CDC4EA1E}"/>
              </a:ext>
            </a:extLst>
          </p:cNvPr>
          <p:cNvSpPr>
            <a:spLocks noChangeAspect="1"/>
          </p:cNvSpPr>
          <p:nvPr/>
        </p:nvSpPr>
        <p:spPr>
          <a:xfrm rot="16200000" flipV="1">
            <a:off x="6017117" y="5592813"/>
            <a:ext cx="296908" cy="26664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0">
            <a:extLst>
              <a:ext uri="{FF2B5EF4-FFF2-40B4-BE49-F238E27FC236}">
                <a16:creationId xmlns="" xmlns:a16="http://schemas.microsoft.com/office/drawing/2014/main" id="{7430534B-B34C-3A44-B58C-9B62751B6DE8}"/>
              </a:ext>
            </a:extLst>
          </p:cNvPr>
          <p:cNvSpPr>
            <a:spLocks noChangeAspect="1"/>
          </p:cNvSpPr>
          <p:nvPr/>
        </p:nvSpPr>
        <p:spPr>
          <a:xfrm flipV="1">
            <a:off x="1765633" y="5957504"/>
            <a:ext cx="2231366" cy="324510"/>
          </a:xfrm>
          <a:prstGeom prst="rightArrow">
            <a:avLst>
              <a:gd name="adj1" fmla="val 50000"/>
              <a:gd name="adj2" fmla="val 10219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874A215A-B5BD-4A40-A3A3-59EFAA8472DA}"/>
              </a:ext>
            </a:extLst>
          </p:cNvPr>
          <p:cNvGrpSpPr/>
          <p:nvPr/>
        </p:nvGrpSpPr>
        <p:grpSpPr>
          <a:xfrm>
            <a:off x="8087305" y="3636407"/>
            <a:ext cx="2063342" cy="771328"/>
            <a:chOff x="1712308" y="2989234"/>
            <a:chExt cx="2868074" cy="759358"/>
          </a:xfrm>
        </p:grpSpPr>
        <p:sp>
          <p:nvSpPr>
            <p:cNvPr id="49" name="Rounded Rectangle 1">
              <a:extLst>
                <a:ext uri="{FF2B5EF4-FFF2-40B4-BE49-F238E27FC236}">
                  <a16:creationId xmlns="" xmlns:a16="http://schemas.microsoft.com/office/drawing/2014/main" id="{28BCC5B3-C351-9F47-B8F3-7B23DDFB38CF}"/>
                </a:ext>
              </a:extLst>
            </p:cNvPr>
            <p:cNvSpPr/>
            <p:nvPr/>
          </p:nvSpPr>
          <p:spPr>
            <a:xfrm>
              <a:off x="2201818" y="2989234"/>
              <a:ext cx="1926194" cy="759358"/>
            </a:xfrm>
            <a:prstGeom prst="roundRect">
              <a:avLst/>
            </a:prstGeom>
            <a:solidFill>
              <a:schemeClr val="accent4"/>
            </a:solidFill>
            <a:ln w="31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="" xmlns:a16="http://schemas.microsoft.com/office/drawing/2014/main" id="{38648840-9B57-454B-8EDC-94363C77D212}"/>
                </a:ext>
              </a:extLst>
            </p:cNvPr>
            <p:cNvSpPr/>
            <p:nvPr/>
          </p:nvSpPr>
          <p:spPr>
            <a:xfrm>
              <a:off x="1712308" y="3150604"/>
              <a:ext cx="2868074" cy="4545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/>
                <a:t>TDFS</a:t>
              </a:r>
              <a:endPara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Rounded Rectangle 95">
            <a:extLst>
              <a:ext uri="{FF2B5EF4-FFF2-40B4-BE49-F238E27FC236}">
                <a16:creationId xmlns="" xmlns:a16="http://schemas.microsoft.com/office/drawing/2014/main" id="{494E7FE0-AB0F-FA47-B990-78D754D66243}"/>
              </a:ext>
            </a:extLst>
          </p:cNvPr>
          <p:cNvSpPr/>
          <p:nvPr/>
        </p:nvSpPr>
        <p:spPr>
          <a:xfrm>
            <a:off x="834949" y="1752664"/>
            <a:ext cx="2176243" cy="928624"/>
          </a:xfrm>
          <a:prstGeom prst="roundRect">
            <a:avLst/>
          </a:prstGeom>
          <a:solidFill>
            <a:schemeClr val="accent4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PATH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ENUMERATION</a:t>
            </a:r>
            <a:endParaRPr 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ounded Rectangle 95">
            <a:extLst>
              <a:ext uri="{FF2B5EF4-FFF2-40B4-BE49-F238E27FC236}">
                <a16:creationId xmlns="" xmlns:a16="http://schemas.microsoft.com/office/drawing/2014/main" id="{FB7B5294-37DE-E245-9B15-067281A5BD84}"/>
              </a:ext>
            </a:extLst>
          </p:cNvPr>
          <p:cNvSpPr/>
          <p:nvPr/>
        </p:nvSpPr>
        <p:spPr>
          <a:xfrm>
            <a:off x="4851744" y="1752665"/>
            <a:ext cx="2520900" cy="859796"/>
          </a:xfrm>
          <a:prstGeom prst="roundRect">
            <a:avLst/>
          </a:prstGeom>
          <a:solidFill>
            <a:schemeClr val="accent4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NUMERIC GRAPH PROPERTY</a:t>
            </a:r>
            <a:endParaRPr 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95">
            <a:extLst>
              <a:ext uri="{FF2B5EF4-FFF2-40B4-BE49-F238E27FC236}">
                <a16:creationId xmlns="" xmlns:a16="http://schemas.microsoft.com/office/drawing/2014/main" id="{DAF6BB52-0F9A-3246-8783-9F1A9FA02CE3}"/>
              </a:ext>
            </a:extLst>
          </p:cNvPr>
          <p:cNvSpPr/>
          <p:nvPr/>
        </p:nvSpPr>
        <p:spPr>
          <a:xfrm>
            <a:off x="8020382" y="1782031"/>
            <a:ext cx="2085965" cy="821345"/>
          </a:xfrm>
          <a:prstGeom prst="roundRect">
            <a:avLst/>
          </a:prstGeom>
          <a:solidFill>
            <a:schemeClr val="accent4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PATH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EXISTENCE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28E97598-A86B-7F4B-ACF1-FD50826113E6}"/>
              </a:ext>
            </a:extLst>
          </p:cNvPr>
          <p:cNvSpPr/>
          <p:nvPr/>
        </p:nvSpPr>
        <p:spPr>
          <a:xfrm>
            <a:off x="10233699" y="4773817"/>
            <a:ext cx="115993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Graph </a:t>
            </a:r>
          </a:p>
          <a:p>
            <a:r>
              <a:rPr lang="en-US" sz="2800" dirty="0"/>
              <a:t>Model</a:t>
            </a:r>
          </a:p>
        </p:txBody>
      </p:sp>
      <p:sp>
        <p:nvSpPr>
          <p:cNvPr id="59" name="Right Arrow 10">
            <a:extLst>
              <a:ext uri="{FF2B5EF4-FFF2-40B4-BE49-F238E27FC236}">
                <a16:creationId xmlns="" xmlns:a16="http://schemas.microsoft.com/office/drawing/2014/main" id="{C9684B2F-9196-A94B-810B-C493E54AFD43}"/>
              </a:ext>
            </a:extLst>
          </p:cNvPr>
          <p:cNvSpPr>
            <a:spLocks noChangeAspect="1"/>
          </p:cNvSpPr>
          <p:nvPr/>
        </p:nvSpPr>
        <p:spPr>
          <a:xfrm rot="20565006" flipV="1">
            <a:off x="1790633" y="5417514"/>
            <a:ext cx="2231366" cy="324510"/>
          </a:xfrm>
          <a:prstGeom prst="rightArrow">
            <a:avLst>
              <a:gd name="adj1" fmla="val 50000"/>
              <a:gd name="adj2" fmla="val 10219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Arrow 10">
            <a:extLst>
              <a:ext uri="{FF2B5EF4-FFF2-40B4-BE49-F238E27FC236}">
                <a16:creationId xmlns="" xmlns:a16="http://schemas.microsoft.com/office/drawing/2014/main" id="{FF1E9FD2-17B9-6B49-B137-F18220299856}"/>
              </a:ext>
            </a:extLst>
          </p:cNvPr>
          <p:cNvSpPr>
            <a:spLocks noChangeAspect="1"/>
          </p:cNvSpPr>
          <p:nvPr/>
        </p:nvSpPr>
        <p:spPr>
          <a:xfrm rot="12649905" flipV="1">
            <a:off x="2773230" y="4634219"/>
            <a:ext cx="1420880" cy="323814"/>
          </a:xfrm>
          <a:prstGeom prst="rightArrow">
            <a:avLst>
              <a:gd name="adj1" fmla="val 50000"/>
              <a:gd name="adj2" fmla="val 7067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E308769F-83E3-DE4B-AA50-F3684EE1A984}"/>
              </a:ext>
            </a:extLst>
          </p:cNvPr>
          <p:cNvSpPr/>
          <p:nvPr/>
        </p:nvSpPr>
        <p:spPr>
          <a:xfrm>
            <a:off x="10125165" y="2159825"/>
            <a:ext cx="1774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Algorithms</a:t>
            </a:r>
          </a:p>
        </p:txBody>
      </p:sp>
      <p:sp>
        <p:nvSpPr>
          <p:cNvPr id="65" name="Right Arrow 10">
            <a:extLst>
              <a:ext uri="{FF2B5EF4-FFF2-40B4-BE49-F238E27FC236}">
                <a16:creationId xmlns="" xmlns:a16="http://schemas.microsoft.com/office/drawing/2014/main" id="{F2D8711E-7EEB-FF4E-9337-DD66F681AFCB}"/>
              </a:ext>
            </a:extLst>
          </p:cNvPr>
          <p:cNvSpPr>
            <a:spLocks noChangeAspect="1"/>
          </p:cNvSpPr>
          <p:nvPr/>
        </p:nvSpPr>
        <p:spPr>
          <a:xfrm rot="16200000" flipV="1">
            <a:off x="5562105" y="2866925"/>
            <a:ext cx="1007983" cy="42970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Arrow 10">
            <a:extLst>
              <a:ext uri="{FF2B5EF4-FFF2-40B4-BE49-F238E27FC236}">
                <a16:creationId xmlns="" xmlns:a16="http://schemas.microsoft.com/office/drawing/2014/main" id="{02D13977-EF68-0641-A096-71C557C401EA}"/>
              </a:ext>
            </a:extLst>
          </p:cNvPr>
          <p:cNvSpPr>
            <a:spLocks noChangeAspect="1"/>
          </p:cNvSpPr>
          <p:nvPr/>
        </p:nvSpPr>
        <p:spPr>
          <a:xfrm rot="16200000" flipV="1">
            <a:off x="1341409" y="2983906"/>
            <a:ext cx="1064058" cy="42970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ight Arrow 10">
            <a:extLst>
              <a:ext uri="{FF2B5EF4-FFF2-40B4-BE49-F238E27FC236}">
                <a16:creationId xmlns="" xmlns:a16="http://schemas.microsoft.com/office/drawing/2014/main" id="{6DCE94D6-CDF3-754C-8DE9-179E05AD3BAF}"/>
              </a:ext>
            </a:extLst>
          </p:cNvPr>
          <p:cNvSpPr>
            <a:spLocks noChangeAspect="1"/>
          </p:cNvSpPr>
          <p:nvPr/>
        </p:nvSpPr>
        <p:spPr>
          <a:xfrm rot="16200000" flipV="1">
            <a:off x="8545565" y="2895710"/>
            <a:ext cx="1065557" cy="42970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lide Number Placeholder 72">
            <a:extLst>
              <a:ext uri="{FF2B5EF4-FFF2-40B4-BE49-F238E27FC236}">
                <a16:creationId xmlns="" xmlns:a16="http://schemas.microsoft.com/office/drawing/2014/main" id="{14779583-5200-BD49-BFF8-4970B7E34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268BE-A08D-D147-9EF9-6AC46422B03E}" type="slidenum">
              <a:rPr lang="en-US" smtClean="0"/>
              <a:t>11</a:t>
            </a:fld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43E45276-3167-C743-9EB0-68F03271F315}"/>
              </a:ext>
            </a:extLst>
          </p:cNvPr>
          <p:cNvGrpSpPr/>
          <p:nvPr/>
        </p:nvGrpSpPr>
        <p:grpSpPr>
          <a:xfrm>
            <a:off x="5161363" y="3499562"/>
            <a:ext cx="1974562" cy="974329"/>
            <a:chOff x="-1768223" y="3254853"/>
            <a:chExt cx="2085886" cy="1399340"/>
          </a:xfrm>
        </p:grpSpPr>
        <p:sp>
          <p:nvSpPr>
            <p:cNvPr id="51" name="Rounded Rectangle 1">
              <a:extLst>
                <a:ext uri="{FF2B5EF4-FFF2-40B4-BE49-F238E27FC236}">
                  <a16:creationId xmlns="" xmlns:a16="http://schemas.microsoft.com/office/drawing/2014/main" id="{85DB6E56-09C3-AF43-92CA-7D8FD7F56787}"/>
                </a:ext>
              </a:extLst>
            </p:cNvPr>
            <p:cNvSpPr/>
            <p:nvPr/>
          </p:nvSpPr>
          <p:spPr>
            <a:xfrm>
              <a:off x="-1701924" y="3254853"/>
              <a:ext cx="1878129" cy="1399340"/>
            </a:xfrm>
            <a:prstGeom prst="roundRect">
              <a:avLst/>
            </a:prstGeom>
            <a:solidFill>
              <a:schemeClr val="accent4"/>
            </a:solidFill>
            <a:ln w="31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="" xmlns:a16="http://schemas.microsoft.com/office/drawing/2014/main" id="{421E7340-5C35-5E48-93A8-94D49FF1B62D}"/>
                </a:ext>
              </a:extLst>
            </p:cNvPr>
            <p:cNvSpPr/>
            <p:nvPr/>
          </p:nvSpPr>
          <p:spPr>
            <a:xfrm>
              <a:off x="-1768223" y="3706052"/>
              <a:ext cx="2085886" cy="663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/>
                <a:t>ILP</a:t>
              </a:r>
              <a:endPara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9AB29902-F67F-954D-9E0E-135D48BA50C4}"/>
              </a:ext>
            </a:extLst>
          </p:cNvPr>
          <p:cNvGrpSpPr/>
          <p:nvPr/>
        </p:nvGrpSpPr>
        <p:grpSpPr>
          <a:xfrm>
            <a:off x="968215" y="3477537"/>
            <a:ext cx="1930588" cy="974329"/>
            <a:chOff x="-1611415" y="4534128"/>
            <a:chExt cx="2134958" cy="645783"/>
          </a:xfrm>
        </p:grpSpPr>
        <p:sp>
          <p:nvSpPr>
            <p:cNvPr id="47" name="Rounded Rectangle 1">
              <a:extLst>
                <a:ext uri="{FF2B5EF4-FFF2-40B4-BE49-F238E27FC236}">
                  <a16:creationId xmlns="" xmlns:a16="http://schemas.microsoft.com/office/drawing/2014/main" id="{6C4EE75E-94CC-AC45-A821-68623043001E}"/>
                </a:ext>
              </a:extLst>
            </p:cNvPr>
            <p:cNvSpPr/>
            <p:nvPr/>
          </p:nvSpPr>
          <p:spPr>
            <a:xfrm>
              <a:off x="-1611415" y="4534128"/>
              <a:ext cx="2134958" cy="645783"/>
            </a:xfrm>
            <a:prstGeom prst="roundRect">
              <a:avLst/>
            </a:prstGeom>
            <a:solidFill>
              <a:schemeClr val="accent4"/>
            </a:solidFill>
            <a:ln w="31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588658A7-ABEF-9F4F-8FED-4A2204BA0512}"/>
                </a:ext>
              </a:extLst>
            </p:cNvPr>
            <p:cNvSpPr/>
            <p:nvPr/>
          </p:nvSpPr>
          <p:spPr>
            <a:xfrm>
              <a:off x="-918050" y="4688390"/>
              <a:ext cx="709368" cy="4131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/>
                <a:t>TPVP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456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58" grpId="0" animBg="1"/>
      <p:bldP spid="10" grpId="0" animBg="1"/>
      <p:bldP spid="13" grpId="0" animBg="1"/>
      <p:bldP spid="16" grpId="0" animBg="1"/>
      <p:bldP spid="17" grpId="0" animBg="1"/>
      <p:bldP spid="19" grpId="0" animBg="1"/>
      <p:bldP spid="20" grpId="0" animBg="1"/>
      <p:bldP spid="29" grpId="0" animBg="1"/>
      <p:bldP spid="38" grpId="0" animBg="1"/>
      <p:bldP spid="41" grpId="0" animBg="1"/>
      <p:bldP spid="57" grpId="0"/>
      <p:bldP spid="59" grpId="0" animBg="1"/>
      <p:bldP spid="60" grpId="0" animBg="1"/>
      <p:bldP spid="62" grpId="0"/>
      <p:bldP spid="65" grpId="0" animBg="1"/>
      <p:bldP spid="64" grpId="0" animBg="1"/>
      <p:bldP spid="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E53472AA-AA7B-7543-B6EA-3140F9F62089}"/>
              </a:ext>
            </a:extLst>
          </p:cNvPr>
          <p:cNvSpPr/>
          <p:nvPr/>
        </p:nvSpPr>
        <p:spPr>
          <a:xfrm>
            <a:off x="0" y="4700425"/>
            <a:ext cx="12192000" cy="21575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AC1FAC-5E35-0241-ADD4-2CF9E7AEE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Tiramisu Overview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A3EAE8C8-17C5-1740-AD35-F6C6640C9828}"/>
              </a:ext>
            </a:extLst>
          </p:cNvPr>
          <p:cNvSpPr/>
          <p:nvPr/>
        </p:nvSpPr>
        <p:spPr>
          <a:xfrm>
            <a:off x="4071315" y="5043091"/>
            <a:ext cx="4522087" cy="51806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Traffic Propagation Graph (TPG)</a:t>
            </a:r>
          </a:p>
        </p:txBody>
      </p:sp>
      <p:sp>
        <p:nvSpPr>
          <p:cNvPr id="17" name="Rounded Rectangle 58">
            <a:extLst>
              <a:ext uri="{FF2B5EF4-FFF2-40B4-BE49-F238E27FC236}">
                <a16:creationId xmlns="" xmlns:a16="http://schemas.microsoft.com/office/drawing/2014/main" id="{E653E64F-DC20-4A42-9D2E-F19CEA8DB86E}"/>
              </a:ext>
            </a:extLst>
          </p:cNvPr>
          <p:cNvSpPr/>
          <p:nvPr/>
        </p:nvSpPr>
        <p:spPr>
          <a:xfrm>
            <a:off x="4042864" y="5892444"/>
            <a:ext cx="4715931" cy="50204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Routing Adjacencies Graph (RAG)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7214BA46-17F6-294B-B5F2-D327163AF51D}"/>
              </a:ext>
            </a:extLst>
          </p:cNvPr>
          <p:cNvGrpSpPr/>
          <p:nvPr/>
        </p:nvGrpSpPr>
        <p:grpSpPr>
          <a:xfrm>
            <a:off x="469557" y="5102843"/>
            <a:ext cx="1983248" cy="1340701"/>
            <a:chOff x="2657" y="2125748"/>
            <a:chExt cx="2455175" cy="1288872"/>
          </a:xfrm>
        </p:grpSpPr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F37E25DA-B0B6-BC4D-971B-38F16533A502}"/>
                </a:ext>
              </a:extLst>
            </p:cNvPr>
            <p:cNvSpPr txBox="1"/>
            <p:nvPr/>
          </p:nvSpPr>
          <p:spPr>
            <a:xfrm>
              <a:off x="2657" y="2125748"/>
              <a:ext cx="2455175" cy="498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Configurations</a:t>
              </a:r>
            </a:p>
          </p:txBody>
        </p:sp>
        <p:pic>
          <p:nvPicPr>
            <p:cNvPr id="54" name="Content Placeholder 4" descr="format-justify-fill-4.png">
              <a:extLst>
                <a:ext uri="{FF2B5EF4-FFF2-40B4-BE49-F238E27FC236}">
                  <a16:creationId xmlns="" xmlns:a16="http://schemas.microsoft.com/office/drawing/2014/main" id="{A03C2121-D926-BB46-841C-04373A986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4996" y="2576417"/>
              <a:ext cx="638626" cy="638626"/>
            </a:xfrm>
            <a:prstGeom prst="rect">
              <a:avLst/>
            </a:prstGeom>
          </p:spPr>
        </p:pic>
        <p:pic>
          <p:nvPicPr>
            <p:cNvPr id="55" name="Content Placeholder 4" descr="format-justify-fill-4.png">
              <a:extLst>
                <a:ext uri="{FF2B5EF4-FFF2-40B4-BE49-F238E27FC236}">
                  <a16:creationId xmlns="" xmlns:a16="http://schemas.microsoft.com/office/drawing/2014/main" id="{14636F78-8A38-3148-BB56-C70B6B3F1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0014" y="2692530"/>
              <a:ext cx="638627" cy="638627"/>
            </a:xfrm>
            <a:prstGeom prst="rect">
              <a:avLst/>
            </a:prstGeom>
          </p:spPr>
        </p:pic>
        <p:pic>
          <p:nvPicPr>
            <p:cNvPr id="56" name="Content Placeholder 4" descr="format-justify-fill-4.png">
              <a:extLst>
                <a:ext uri="{FF2B5EF4-FFF2-40B4-BE49-F238E27FC236}">
                  <a16:creationId xmlns="" xmlns:a16="http://schemas.microsoft.com/office/drawing/2014/main" id="{E50A97EB-4D28-7E4C-967D-CD6FA1E07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5996" y="2775993"/>
              <a:ext cx="638626" cy="638627"/>
            </a:xfrm>
            <a:prstGeom prst="rect">
              <a:avLst/>
            </a:prstGeom>
          </p:spPr>
        </p:pic>
      </p:grpSp>
      <p:sp>
        <p:nvSpPr>
          <p:cNvPr id="19" name="Right Arrow 10">
            <a:extLst>
              <a:ext uri="{FF2B5EF4-FFF2-40B4-BE49-F238E27FC236}">
                <a16:creationId xmlns="" xmlns:a16="http://schemas.microsoft.com/office/drawing/2014/main" id="{A9C408C7-54CA-494A-A997-9781CDC4EA1E}"/>
              </a:ext>
            </a:extLst>
          </p:cNvPr>
          <p:cNvSpPr>
            <a:spLocks noChangeAspect="1"/>
          </p:cNvSpPr>
          <p:nvPr/>
        </p:nvSpPr>
        <p:spPr>
          <a:xfrm rot="16200000" flipV="1">
            <a:off x="6017117" y="5592813"/>
            <a:ext cx="296908" cy="26664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0">
            <a:extLst>
              <a:ext uri="{FF2B5EF4-FFF2-40B4-BE49-F238E27FC236}">
                <a16:creationId xmlns="" xmlns:a16="http://schemas.microsoft.com/office/drawing/2014/main" id="{7430534B-B34C-3A44-B58C-9B62751B6DE8}"/>
              </a:ext>
            </a:extLst>
          </p:cNvPr>
          <p:cNvSpPr>
            <a:spLocks noChangeAspect="1"/>
          </p:cNvSpPr>
          <p:nvPr/>
        </p:nvSpPr>
        <p:spPr>
          <a:xfrm flipV="1">
            <a:off x="1765633" y="5957504"/>
            <a:ext cx="2231366" cy="324510"/>
          </a:xfrm>
          <a:prstGeom prst="rightArrow">
            <a:avLst>
              <a:gd name="adj1" fmla="val 50000"/>
              <a:gd name="adj2" fmla="val 10219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28E97598-A86B-7F4B-ACF1-FD50826113E6}"/>
              </a:ext>
            </a:extLst>
          </p:cNvPr>
          <p:cNvSpPr/>
          <p:nvPr/>
        </p:nvSpPr>
        <p:spPr>
          <a:xfrm>
            <a:off x="10233699" y="4773817"/>
            <a:ext cx="115993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Graph </a:t>
            </a:r>
          </a:p>
          <a:p>
            <a:r>
              <a:rPr lang="en-US" sz="2800" dirty="0"/>
              <a:t>Model</a:t>
            </a:r>
          </a:p>
        </p:txBody>
      </p:sp>
      <p:sp>
        <p:nvSpPr>
          <p:cNvPr id="59" name="Right Arrow 10">
            <a:extLst>
              <a:ext uri="{FF2B5EF4-FFF2-40B4-BE49-F238E27FC236}">
                <a16:creationId xmlns="" xmlns:a16="http://schemas.microsoft.com/office/drawing/2014/main" id="{C9684B2F-9196-A94B-810B-C493E54AFD43}"/>
              </a:ext>
            </a:extLst>
          </p:cNvPr>
          <p:cNvSpPr>
            <a:spLocks noChangeAspect="1"/>
          </p:cNvSpPr>
          <p:nvPr/>
        </p:nvSpPr>
        <p:spPr>
          <a:xfrm rot="20565006" flipV="1">
            <a:off x="1790633" y="5417514"/>
            <a:ext cx="2231366" cy="324510"/>
          </a:xfrm>
          <a:prstGeom prst="rightArrow">
            <a:avLst>
              <a:gd name="adj1" fmla="val 50000"/>
              <a:gd name="adj2" fmla="val 10219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lide Number Placeholder 72">
            <a:extLst>
              <a:ext uri="{FF2B5EF4-FFF2-40B4-BE49-F238E27FC236}">
                <a16:creationId xmlns="" xmlns:a16="http://schemas.microsoft.com/office/drawing/2014/main" id="{14779583-5200-BD49-BFF8-4970B7E34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268BE-A08D-D147-9EF9-6AC46422B0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62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9421D4-9610-6543-B281-B8635D4D6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Propagation Graph (TPG)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A2BCDD3-33DC-7741-B6D4-FA649979C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268BE-A08D-D147-9EF9-6AC46422B03E}" type="slidenum">
              <a:rPr lang="en-US" smtClean="0"/>
              <a:t>13</a:t>
            </a:fld>
            <a:endParaRPr lang="en-US"/>
          </a:p>
        </p:txBody>
      </p:sp>
      <p:sp>
        <p:nvSpPr>
          <p:cNvPr id="125" name="Content Placeholder 2">
            <a:extLst>
              <a:ext uri="{FF2B5EF4-FFF2-40B4-BE49-F238E27FC236}">
                <a16:creationId xmlns="" xmlns:a16="http://schemas.microsoft.com/office/drawing/2014/main" id="{C315356D-993D-4444-82C1-7052D1E3C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51" y="5027461"/>
            <a:ext cx="11312434" cy="1617909"/>
          </a:xfrm>
        </p:spPr>
        <p:txBody>
          <a:bodyPr>
            <a:normAutofit fontScale="92500"/>
          </a:bodyPr>
          <a:lstStyle/>
          <a:p>
            <a:r>
              <a:rPr lang="en-US" sz="2800" b="1" dirty="0"/>
              <a:t>Vertices</a:t>
            </a:r>
            <a:r>
              <a:rPr lang="en-US" sz="2800" dirty="0"/>
              <a:t>: RIB of a routing processes and ingress/egress point of a switch/router</a:t>
            </a:r>
          </a:p>
          <a:p>
            <a:r>
              <a:rPr lang="en-US" sz="2800" b="1" dirty="0"/>
              <a:t>Edges</a:t>
            </a:r>
            <a:r>
              <a:rPr lang="en-US" sz="2800" dirty="0"/>
              <a:t>: establish route dependency and traffic flow</a:t>
            </a:r>
          </a:p>
          <a:p>
            <a:r>
              <a:rPr lang="en-US" b="1" dirty="0"/>
              <a:t>Vector of edge weights: </a:t>
            </a:r>
            <a:r>
              <a:rPr lang="en-US" dirty="0"/>
              <a:t>multiple route metrics</a:t>
            </a:r>
            <a:endParaRPr lang="en-US" sz="2800" b="1" dirty="0"/>
          </a:p>
        </p:txBody>
      </p:sp>
      <p:cxnSp>
        <p:nvCxnSpPr>
          <p:cNvPr id="59" name="Straight Arrow Connector 211">
            <a:extLst>
              <a:ext uri="{FF2B5EF4-FFF2-40B4-BE49-F238E27FC236}">
                <a16:creationId xmlns="" xmlns:a16="http://schemas.microsoft.com/office/drawing/2014/main" id="{AB1B0AEB-3891-C548-B580-7F6DE42D4375}"/>
              </a:ext>
            </a:extLst>
          </p:cNvPr>
          <p:cNvCxnSpPr>
            <a:cxnSpLocks/>
          </p:cNvCxnSpPr>
          <p:nvPr/>
        </p:nvCxnSpPr>
        <p:spPr>
          <a:xfrm flipV="1">
            <a:off x="1694338" y="3920301"/>
            <a:ext cx="239452" cy="490254"/>
          </a:xfrm>
          <a:prstGeom prst="straightConnector1">
            <a:avLst/>
          </a:prstGeom>
          <a:ln w="19050">
            <a:solidFill>
              <a:schemeClr val="accent5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211">
            <a:extLst>
              <a:ext uri="{FF2B5EF4-FFF2-40B4-BE49-F238E27FC236}">
                <a16:creationId xmlns="" xmlns:a16="http://schemas.microsoft.com/office/drawing/2014/main" id="{4A12BECD-D68A-BB45-A833-FC7261D76394}"/>
              </a:ext>
            </a:extLst>
          </p:cNvPr>
          <p:cNvCxnSpPr>
            <a:cxnSpLocks/>
          </p:cNvCxnSpPr>
          <p:nvPr/>
        </p:nvCxnSpPr>
        <p:spPr>
          <a:xfrm flipH="1" flipV="1">
            <a:off x="5365134" y="3964453"/>
            <a:ext cx="515070" cy="501469"/>
          </a:xfrm>
          <a:prstGeom prst="straightConnector1">
            <a:avLst/>
          </a:prstGeom>
          <a:ln w="19050">
            <a:solidFill>
              <a:schemeClr val="accent5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280">
            <a:extLst>
              <a:ext uri="{FF2B5EF4-FFF2-40B4-BE49-F238E27FC236}">
                <a16:creationId xmlns="" xmlns:a16="http://schemas.microsoft.com/office/drawing/2014/main" id="{A110D478-0791-4D4E-85EA-E4B9400FDDD7}"/>
              </a:ext>
            </a:extLst>
          </p:cNvPr>
          <p:cNvSpPr/>
          <p:nvPr/>
        </p:nvSpPr>
        <p:spPr>
          <a:xfrm>
            <a:off x="4545516" y="4101724"/>
            <a:ext cx="962331" cy="434454"/>
          </a:xfrm>
          <a:prstGeom prst="roundRect">
            <a:avLst/>
          </a:prstGeom>
          <a:solidFill>
            <a:schemeClr val="accent5"/>
          </a:solidFill>
          <a:ln w="28575">
            <a:noFill/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0" tIns="0" rIns="0" bIns="0" anchor="t" anchorCtr="1"/>
          <a:lstStyle/>
          <a:p>
            <a:pPr algn="ctr"/>
            <a:r>
              <a:rPr lang="en-US" sz="2000" spc="-1" dirty="0" err="1">
                <a:uFill>
                  <a:solidFill>
                    <a:srgbClr val="FFFFFF"/>
                  </a:solidFill>
                </a:uFill>
              </a:rPr>
              <a:t>B</a:t>
            </a:r>
            <a:r>
              <a:rPr lang="en-US" sz="2000" spc="-1" baseline="-25000" dirty="0" err="1">
                <a:uFill>
                  <a:solidFill>
                    <a:srgbClr val="FFFFFF"/>
                  </a:solidFill>
                </a:uFill>
              </a:rPr>
              <a:t>vlan:BC:in</a:t>
            </a:r>
            <a:endParaRPr lang="en-US" sz="2000" spc="-1" baseline="-25000" dirty="0" err="1">
              <a:solidFill>
                <a:schemeClr val="tx1"/>
              </a:solidFill>
              <a:uFill>
                <a:solidFill>
                  <a:srgbClr val="FFFFFF"/>
                </a:solidFill>
              </a:uFill>
            </a:endParaRPr>
          </a:p>
        </p:txBody>
      </p:sp>
      <p:cxnSp>
        <p:nvCxnSpPr>
          <p:cNvPr id="62" name="Straight Arrow Connector 211">
            <a:extLst>
              <a:ext uri="{FF2B5EF4-FFF2-40B4-BE49-F238E27FC236}">
                <a16:creationId xmlns="" xmlns:a16="http://schemas.microsoft.com/office/drawing/2014/main" id="{D8C93B7F-481B-7D46-8F7E-43634139246A}"/>
              </a:ext>
            </a:extLst>
          </p:cNvPr>
          <p:cNvCxnSpPr>
            <a:cxnSpLocks/>
          </p:cNvCxnSpPr>
          <p:nvPr/>
        </p:nvCxnSpPr>
        <p:spPr>
          <a:xfrm flipV="1">
            <a:off x="5502639" y="3777486"/>
            <a:ext cx="584369" cy="734151"/>
          </a:xfrm>
          <a:prstGeom prst="straightConnector1">
            <a:avLst/>
          </a:prstGeom>
          <a:ln w="19050">
            <a:solidFill>
              <a:schemeClr val="accent5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324ACB68-4CE0-6340-AE9A-8C59CB5299B7}"/>
              </a:ext>
            </a:extLst>
          </p:cNvPr>
          <p:cNvSpPr/>
          <p:nvPr/>
        </p:nvSpPr>
        <p:spPr>
          <a:xfrm>
            <a:off x="1933637" y="2943110"/>
            <a:ext cx="280848" cy="43391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Z</a:t>
            </a:r>
          </a:p>
        </p:txBody>
      </p:sp>
      <p:cxnSp>
        <p:nvCxnSpPr>
          <p:cNvPr id="64" name="Elbow Connector 63">
            <a:extLst>
              <a:ext uri="{FF2B5EF4-FFF2-40B4-BE49-F238E27FC236}">
                <a16:creationId xmlns="" xmlns:a16="http://schemas.microsoft.com/office/drawing/2014/main" id="{EADBB8E5-8864-5E4F-9C59-4FF251458AB5}"/>
              </a:ext>
            </a:extLst>
          </p:cNvPr>
          <p:cNvCxnSpPr>
            <a:cxnSpLocks/>
          </p:cNvCxnSpPr>
          <p:nvPr/>
        </p:nvCxnSpPr>
        <p:spPr>
          <a:xfrm flipV="1">
            <a:off x="1562282" y="3160069"/>
            <a:ext cx="356683" cy="1192968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Elbow Connector 64">
            <a:extLst>
              <a:ext uri="{FF2B5EF4-FFF2-40B4-BE49-F238E27FC236}">
                <a16:creationId xmlns="" xmlns:a16="http://schemas.microsoft.com/office/drawing/2014/main" id="{3618C245-97A6-544C-8A5E-1325308E549A}"/>
              </a:ext>
            </a:extLst>
          </p:cNvPr>
          <p:cNvCxnSpPr>
            <a:cxnSpLocks/>
          </p:cNvCxnSpPr>
          <p:nvPr/>
        </p:nvCxnSpPr>
        <p:spPr>
          <a:xfrm flipV="1">
            <a:off x="1415550" y="2531604"/>
            <a:ext cx="250211" cy="1802260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Rounded Rectangle 280">
            <a:extLst>
              <a:ext uri="{FF2B5EF4-FFF2-40B4-BE49-F238E27FC236}">
                <a16:creationId xmlns="" xmlns:a16="http://schemas.microsoft.com/office/drawing/2014/main" id="{0401E37F-0185-7E46-A07A-F0294773F00A}"/>
              </a:ext>
            </a:extLst>
          </p:cNvPr>
          <p:cNvSpPr/>
          <p:nvPr/>
        </p:nvSpPr>
        <p:spPr>
          <a:xfrm>
            <a:off x="3153083" y="4133803"/>
            <a:ext cx="962331" cy="434454"/>
          </a:xfrm>
          <a:prstGeom prst="roundRect">
            <a:avLst/>
          </a:prstGeom>
          <a:solidFill>
            <a:schemeClr val="accent5"/>
          </a:solidFill>
          <a:ln w="28575">
            <a:noFill/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0" tIns="0" rIns="0" bIns="0" anchor="t" anchorCtr="1"/>
          <a:lstStyle/>
          <a:p>
            <a:pPr algn="ctr"/>
            <a:r>
              <a:rPr lang="en-US" sz="2000" spc="-1" dirty="0" err="1">
                <a:uFill>
                  <a:solidFill>
                    <a:srgbClr val="FFFFFF"/>
                  </a:solidFill>
                </a:uFill>
              </a:rPr>
              <a:t>B</a:t>
            </a:r>
            <a:r>
              <a:rPr lang="en-US" sz="2000" spc="-1" baseline="-25000" dirty="0" err="1">
                <a:uFill>
                  <a:solidFill>
                    <a:srgbClr val="FFFFFF"/>
                  </a:solidFill>
                </a:uFill>
              </a:rPr>
              <a:t>vlan:BD:in</a:t>
            </a:r>
            <a:endParaRPr lang="en-US" sz="2000" spc="-1" baseline="-25000" dirty="0">
              <a:solidFill>
                <a:schemeClr val="tx1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0" name="Rounded Rectangle 69">
            <a:extLst>
              <a:ext uri="{FF2B5EF4-FFF2-40B4-BE49-F238E27FC236}">
                <a16:creationId xmlns="" xmlns:a16="http://schemas.microsoft.com/office/drawing/2014/main" id="{3DBE17F2-2C5C-A246-95B4-77FD1E9056B0}"/>
              </a:ext>
            </a:extLst>
          </p:cNvPr>
          <p:cNvSpPr/>
          <p:nvPr/>
        </p:nvSpPr>
        <p:spPr>
          <a:xfrm>
            <a:off x="776026" y="4135810"/>
            <a:ext cx="962331" cy="434454"/>
          </a:xfrm>
          <a:prstGeom prst="roundRect">
            <a:avLst/>
          </a:prstGeom>
          <a:solidFill>
            <a:schemeClr val="accent5"/>
          </a:solidFill>
          <a:ln w="28575">
            <a:noFill/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0" tIns="0" rIns="0" bIns="0" anchor="t" anchorCtr="1"/>
          <a:lstStyle/>
          <a:p>
            <a:pPr algn="ctr"/>
            <a:r>
              <a:rPr lang="en-US" sz="2000" spc="-1" dirty="0" err="1">
                <a:uFill>
                  <a:solidFill>
                    <a:srgbClr val="FFFFFF"/>
                  </a:solidFill>
                </a:uFill>
              </a:rPr>
              <a:t>E</a:t>
            </a:r>
            <a:r>
              <a:rPr lang="en-US" sz="2000" spc="-1" baseline="-25000" dirty="0" err="1">
                <a:uFill>
                  <a:solidFill>
                    <a:srgbClr val="FFFFFF"/>
                  </a:solidFill>
                </a:uFill>
              </a:rPr>
              <a:t>vlan:BE:in</a:t>
            </a:r>
            <a:endParaRPr lang="en-US" sz="2000" spc="-1" baseline="-25000" dirty="0">
              <a:solidFill>
                <a:schemeClr val="tx1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1" name="Rounded Rectangle 70">
            <a:extLst>
              <a:ext uri="{FF2B5EF4-FFF2-40B4-BE49-F238E27FC236}">
                <a16:creationId xmlns="" xmlns:a16="http://schemas.microsoft.com/office/drawing/2014/main" id="{82E1FD42-5595-DF4F-85C8-26A048651728}"/>
              </a:ext>
            </a:extLst>
          </p:cNvPr>
          <p:cNvSpPr/>
          <p:nvPr/>
        </p:nvSpPr>
        <p:spPr>
          <a:xfrm>
            <a:off x="3882836" y="2973843"/>
            <a:ext cx="775333" cy="418166"/>
          </a:xfrm>
          <a:prstGeom prst="roundRect">
            <a:avLst/>
          </a:prstGeom>
          <a:solidFill>
            <a:schemeClr val="accent2"/>
          </a:solidFill>
          <a:ln w="28575">
            <a:noFill/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0" tIns="0" rIns="0" bIns="0" anchor="t" anchorCtr="1"/>
          <a:lstStyle/>
          <a:p>
            <a:pPr algn="ctr"/>
            <a:r>
              <a:rPr lang="en-US" sz="2000" spc="-1" dirty="0">
                <a:uFill>
                  <a:solidFill>
                    <a:srgbClr val="FFFFFF"/>
                  </a:solidFill>
                </a:uFill>
              </a:rPr>
              <a:t>B</a:t>
            </a:r>
            <a:r>
              <a:rPr lang="en-US" sz="2000" spc="-1" baseline="-25000" dirty="0">
                <a:uFill>
                  <a:solidFill>
                    <a:srgbClr val="FFFFFF"/>
                  </a:solidFill>
                </a:uFill>
              </a:rPr>
              <a:t>ospf</a:t>
            </a:r>
            <a:endParaRPr lang="en-US" sz="2000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2" name="Rounded Rectangle 71">
            <a:extLst>
              <a:ext uri="{FF2B5EF4-FFF2-40B4-BE49-F238E27FC236}">
                <a16:creationId xmlns="" xmlns:a16="http://schemas.microsoft.com/office/drawing/2014/main" id="{49856163-873F-F849-ABF4-4FD240246F07}"/>
              </a:ext>
            </a:extLst>
          </p:cNvPr>
          <p:cNvSpPr/>
          <p:nvPr/>
        </p:nvSpPr>
        <p:spPr>
          <a:xfrm>
            <a:off x="6698363" y="2973841"/>
            <a:ext cx="775333" cy="418166"/>
          </a:xfrm>
          <a:prstGeom prst="roundRect">
            <a:avLst/>
          </a:prstGeom>
          <a:solidFill>
            <a:schemeClr val="accent2"/>
          </a:solidFill>
          <a:ln w="28575">
            <a:noFill/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0" tIns="0" rIns="0" bIns="0" anchor="t" anchorCtr="1"/>
          <a:lstStyle/>
          <a:p>
            <a:pPr algn="ctr"/>
            <a:r>
              <a:rPr lang="en-US" sz="2000" spc="-1" err="1">
                <a:uFill>
                  <a:solidFill>
                    <a:srgbClr val="FFFFFF"/>
                  </a:solidFill>
                </a:uFill>
              </a:rPr>
              <a:t>C</a:t>
            </a:r>
            <a:r>
              <a:rPr lang="en-US" sz="2000" spc="-1" baseline="-25000" err="1">
                <a:uFill>
                  <a:solidFill>
                    <a:srgbClr val="FFFFFF"/>
                  </a:solidFill>
                </a:uFill>
              </a:rPr>
              <a:t>ospf</a:t>
            </a:r>
            <a:endParaRPr lang="en-US" sz="2000" spc="-1">
              <a:solidFill>
                <a:schemeClr val="tx1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3" name="Rounded Rectangle 72">
            <a:extLst>
              <a:ext uri="{FF2B5EF4-FFF2-40B4-BE49-F238E27FC236}">
                <a16:creationId xmlns="" xmlns:a16="http://schemas.microsoft.com/office/drawing/2014/main" id="{64B57147-29C8-B042-9BB2-1F9903206F17}"/>
              </a:ext>
            </a:extLst>
          </p:cNvPr>
          <p:cNvSpPr/>
          <p:nvPr/>
        </p:nvSpPr>
        <p:spPr>
          <a:xfrm>
            <a:off x="9548986" y="2973839"/>
            <a:ext cx="775333" cy="418166"/>
          </a:xfrm>
          <a:prstGeom prst="roundRect">
            <a:avLst/>
          </a:prstGeom>
          <a:solidFill>
            <a:schemeClr val="accent2"/>
          </a:solidFill>
          <a:ln w="28575">
            <a:noFill/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0" tIns="0" rIns="0" bIns="0" anchor="t" anchorCtr="1"/>
          <a:lstStyle/>
          <a:p>
            <a:pPr algn="ctr"/>
            <a:r>
              <a:rPr lang="en-US" sz="2000" spc="-1">
                <a:uFill>
                  <a:solidFill>
                    <a:srgbClr val="FFFFFF"/>
                  </a:solidFill>
                </a:uFill>
              </a:rPr>
              <a:t>D</a:t>
            </a:r>
            <a:r>
              <a:rPr lang="en-US" sz="2000" spc="-1" baseline="-25000">
                <a:uFill>
                  <a:solidFill>
                    <a:srgbClr val="FFFFFF"/>
                  </a:solidFill>
                </a:uFill>
              </a:rPr>
              <a:t>ospf</a:t>
            </a:r>
            <a:endParaRPr lang="en-US" sz="2000" spc="-1">
              <a:solidFill>
                <a:schemeClr val="tx1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4" name="Rounded Rectangle 73">
            <a:extLst>
              <a:ext uri="{FF2B5EF4-FFF2-40B4-BE49-F238E27FC236}">
                <a16:creationId xmlns="" xmlns:a16="http://schemas.microsoft.com/office/drawing/2014/main" id="{0CF85053-A163-7C4F-96C9-BD1913F35008}"/>
              </a:ext>
            </a:extLst>
          </p:cNvPr>
          <p:cNvSpPr/>
          <p:nvPr/>
        </p:nvSpPr>
        <p:spPr>
          <a:xfrm>
            <a:off x="1600900" y="2132611"/>
            <a:ext cx="775333" cy="418166"/>
          </a:xfrm>
          <a:prstGeom prst="roundRect">
            <a:avLst/>
          </a:prstGeom>
          <a:solidFill>
            <a:schemeClr val="accent6"/>
          </a:solidFill>
          <a:ln w="28575">
            <a:noFill/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0" tIns="0" rIns="0" bIns="0" anchor="t" anchorCtr="1"/>
          <a:lstStyle/>
          <a:p>
            <a:pPr algn="ctr"/>
            <a:r>
              <a:rPr lang="en-US" sz="2000" spc="-1" dirty="0">
                <a:uFill>
                  <a:solidFill>
                    <a:srgbClr val="FFFFFF"/>
                  </a:solidFill>
                </a:uFill>
              </a:rPr>
              <a:t>E</a:t>
            </a:r>
            <a:r>
              <a:rPr lang="en-US" sz="2000" spc="-1" baseline="-25000" dirty="0">
                <a:uFill>
                  <a:solidFill>
                    <a:srgbClr val="FFFFFF"/>
                  </a:solidFill>
                </a:uFill>
              </a:rPr>
              <a:t>bgp</a:t>
            </a:r>
            <a:endParaRPr lang="en-US" sz="2000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5" name="Rounded Rectangle 74">
            <a:extLst>
              <a:ext uri="{FF2B5EF4-FFF2-40B4-BE49-F238E27FC236}">
                <a16:creationId xmlns="" xmlns:a16="http://schemas.microsoft.com/office/drawing/2014/main" id="{57769190-0A4F-694B-A6EF-A419AAFC4738}"/>
              </a:ext>
            </a:extLst>
          </p:cNvPr>
          <p:cNvSpPr/>
          <p:nvPr/>
        </p:nvSpPr>
        <p:spPr>
          <a:xfrm>
            <a:off x="3876763" y="2114993"/>
            <a:ext cx="775333" cy="418166"/>
          </a:xfrm>
          <a:prstGeom prst="roundRect">
            <a:avLst/>
          </a:prstGeom>
          <a:solidFill>
            <a:schemeClr val="accent6"/>
          </a:solidFill>
          <a:ln w="28575">
            <a:noFill/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0" tIns="0" rIns="0" bIns="0" anchor="t" anchorCtr="1"/>
          <a:lstStyle/>
          <a:p>
            <a:pPr algn="ctr"/>
            <a:r>
              <a:rPr lang="en-US" sz="2000" spc="-1" dirty="0" err="1">
                <a:uFill>
                  <a:solidFill>
                    <a:srgbClr val="FFFFFF"/>
                  </a:solidFill>
                </a:uFill>
              </a:rPr>
              <a:t>B</a:t>
            </a:r>
            <a:r>
              <a:rPr lang="en-US" sz="2000" spc="-1" baseline="-25000" dirty="0" err="1">
                <a:uFill>
                  <a:solidFill>
                    <a:srgbClr val="FFFFFF"/>
                  </a:solidFill>
                </a:uFill>
              </a:rPr>
              <a:t>bgp</a:t>
            </a:r>
            <a:endParaRPr lang="en-US" sz="2000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6" name="Rounded Rectangle 75">
            <a:extLst>
              <a:ext uri="{FF2B5EF4-FFF2-40B4-BE49-F238E27FC236}">
                <a16:creationId xmlns="" xmlns:a16="http://schemas.microsoft.com/office/drawing/2014/main" id="{BD91A6D1-FF5B-1848-A107-B4E0546111E0}"/>
              </a:ext>
            </a:extLst>
          </p:cNvPr>
          <p:cNvSpPr/>
          <p:nvPr/>
        </p:nvSpPr>
        <p:spPr>
          <a:xfrm>
            <a:off x="6699051" y="2114993"/>
            <a:ext cx="775333" cy="418166"/>
          </a:xfrm>
          <a:prstGeom prst="roundRect">
            <a:avLst/>
          </a:prstGeom>
          <a:solidFill>
            <a:schemeClr val="accent6"/>
          </a:solidFill>
          <a:ln w="28575">
            <a:noFill/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0" tIns="0" rIns="0" bIns="0" anchor="t" anchorCtr="1"/>
          <a:lstStyle/>
          <a:p>
            <a:pPr algn="ctr"/>
            <a:r>
              <a:rPr lang="en-US" sz="2000" spc="-1" err="1">
                <a:uFill>
                  <a:solidFill>
                    <a:srgbClr val="FFFFFF"/>
                  </a:solidFill>
                </a:uFill>
              </a:rPr>
              <a:t>C</a:t>
            </a:r>
            <a:r>
              <a:rPr lang="en-US" sz="2000" spc="-1" baseline="-25000" err="1">
                <a:uFill>
                  <a:solidFill>
                    <a:srgbClr val="FFFFFF"/>
                  </a:solidFill>
                </a:uFill>
              </a:rPr>
              <a:t>bgp</a:t>
            </a:r>
            <a:endParaRPr lang="en-US" sz="2000" spc="-1" err="1">
              <a:solidFill>
                <a:schemeClr val="tx1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7" name="Rounded Rectangle 76">
            <a:extLst>
              <a:ext uri="{FF2B5EF4-FFF2-40B4-BE49-F238E27FC236}">
                <a16:creationId xmlns="" xmlns:a16="http://schemas.microsoft.com/office/drawing/2014/main" id="{5F1BB26C-8105-EA48-A210-F13CA61201FB}"/>
              </a:ext>
            </a:extLst>
          </p:cNvPr>
          <p:cNvSpPr/>
          <p:nvPr/>
        </p:nvSpPr>
        <p:spPr>
          <a:xfrm>
            <a:off x="9548873" y="2114991"/>
            <a:ext cx="775333" cy="418166"/>
          </a:xfrm>
          <a:prstGeom prst="roundRect">
            <a:avLst/>
          </a:prstGeom>
          <a:solidFill>
            <a:schemeClr val="accent6"/>
          </a:solidFill>
          <a:ln w="28575">
            <a:noFill/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0" tIns="0" rIns="0" bIns="0" anchor="t" anchorCtr="1"/>
          <a:lstStyle/>
          <a:p>
            <a:pPr algn="ctr"/>
            <a:r>
              <a:rPr lang="en-US" sz="2000" spc="-1" err="1">
                <a:uFill>
                  <a:solidFill>
                    <a:srgbClr val="FFFFFF"/>
                  </a:solidFill>
                </a:uFill>
              </a:rPr>
              <a:t>D</a:t>
            </a:r>
            <a:r>
              <a:rPr lang="en-US" sz="2000" spc="-1" baseline="-25000" err="1">
                <a:uFill>
                  <a:solidFill>
                    <a:srgbClr val="FFFFFF"/>
                  </a:solidFill>
                </a:uFill>
              </a:rPr>
              <a:t>bgp</a:t>
            </a:r>
            <a:endParaRPr lang="en-US" sz="2000" spc="-1" err="1">
              <a:solidFill>
                <a:schemeClr val="tx1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E6B07824-8CB3-C740-A7F2-D75DB4DCA529}"/>
              </a:ext>
            </a:extLst>
          </p:cNvPr>
          <p:cNvSpPr/>
          <p:nvPr/>
        </p:nvSpPr>
        <p:spPr>
          <a:xfrm>
            <a:off x="6255773" y="2570466"/>
            <a:ext cx="280848" cy="40337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Y</a:t>
            </a:r>
          </a:p>
        </p:txBody>
      </p:sp>
      <p:sp>
        <p:nvSpPr>
          <p:cNvPr id="80" name="Rounded Rectangle 280">
            <a:extLst>
              <a:ext uri="{FF2B5EF4-FFF2-40B4-BE49-F238E27FC236}">
                <a16:creationId xmlns="" xmlns:a16="http://schemas.microsoft.com/office/drawing/2014/main" id="{6BCDCED3-624D-F146-8E9E-E5D9B2AD137C}"/>
              </a:ext>
            </a:extLst>
          </p:cNvPr>
          <p:cNvSpPr/>
          <p:nvPr/>
        </p:nvSpPr>
        <p:spPr>
          <a:xfrm>
            <a:off x="513956" y="3766909"/>
            <a:ext cx="1054636" cy="431049"/>
          </a:xfrm>
          <a:prstGeom prst="roundRect">
            <a:avLst/>
          </a:prstGeom>
          <a:solidFill>
            <a:schemeClr val="accent5"/>
          </a:solidFill>
          <a:ln w="28575">
            <a:noFill/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0" tIns="0" rIns="0" bIns="0" anchor="t" anchorCtr="1"/>
          <a:lstStyle/>
          <a:p>
            <a:pPr algn="ctr"/>
            <a:r>
              <a:rPr lang="en-US" sz="2000" spc="-1" dirty="0" err="1">
                <a:uFill>
                  <a:solidFill>
                    <a:srgbClr val="FFFFFF"/>
                  </a:solidFill>
                </a:uFill>
              </a:rPr>
              <a:t>E</a:t>
            </a:r>
            <a:r>
              <a:rPr lang="en-US" sz="2000" spc="-1" baseline="-25000" dirty="0" err="1">
                <a:uFill>
                  <a:solidFill>
                    <a:srgbClr val="FFFFFF"/>
                  </a:solidFill>
                </a:uFill>
              </a:rPr>
              <a:t>vlan:BE:out</a:t>
            </a:r>
            <a:endParaRPr lang="en-US" sz="2000" spc="-1" baseline="-25000" dirty="0">
              <a:solidFill>
                <a:schemeClr val="tx1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1" name="Rounded Rectangle 280">
            <a:extLst>
              <a:ext uri="{FF2B5EF4-FFF2-40B4-BE49-F238E27FC236}">
                <a16:creationId xmlns="" xmlns:a16="http://schemas.microsoft.com/office/drawing/2014/main" id="{BDC9AC20-34A4-0042-95FE-28BA09E2E4B5}"/>
              </a:ext>
            </a:extLst>
          </p:cNvPr>
          <p:cNvSpPr/>
          <p:nvPr/>
        </p:nvSpPr>
        <p:spPr>
          <a:xfrm>
            <a:off x="3259751" y="3796982"/>
            <a:ext cx="1011020" cy="434454"/>
          </a:xfrm>
          <a:prstGeom prst="roundRect">
            <a:avLst/>
          </a:prstGeom>
          <a:solidFill>
            <a:schemeClr val="accent5"/>
          </a:solidFill>
          <a:ln w="28575">
            <a:noFill/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0" tIns="0" rIns="0" bIns="0" anchor="t" anchorCtr="1"/>
          <a:lstStyle/>
          <a:p>
            <a:pPr algn="ctr"/>
            <a:r>
              <a:rPr lang="en-US" sz="2000" spc="-1" dirty="0" err="1">
                <a:uFill>
                  <a:solidFill>
                    <a:srgbClr val="FFFFFF"/>
                  </a:solidFill>
                </a:uFill>
              </a:rPr>
              <a:t>B</a:t>
            </a:r>
            <a:r>
              <a:rPr lang="en-US" sz="2000" spc="-1" baseline="-25000" dirty="0" err="1">
                <a:uFill>
                  <a:solidFill>
                    <a:srgbClr val="FFFFFF"/>
                  </a:solidFill>
                </a:uFill>
              </a:rPr>
              <a:t>vlan:BD:out</a:t>
            </a:r>
            <a:endParaRPr lang="en-US" sz="2000" spc="-1" baseline="-25000" dirty="0">
              <a:solidFill>
                <a:schemeClr val="tx1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2" name="Rounded Rectangle 280">
            <a:extLst>
              <a:ext uri="{FF2B5EF4-FFF2-40B4-BE49-F238E27FC236}">
                <a16:creationId xmlns="" xmlns:a16="http://schemas.microsoft.com/office/drawing/2014/main" id="{FDBD621C-A01A-334A-B97E-4478E7ACABE1}"/>
              </a:ext>
            </a:extLst>
          </p:cNvPr>
          <p:cNvSpPr/>
          <p:nvPr/>
        </p:nvSpPr>
        <p:spPr>
          <a:xfrm>
            <a:off x="2000428" y="4136060"/>
            <a:ext cx="962331" cy="434454"/>
          </a:xfrm>
          <a:prstGeom prst="roundRect">
            <a:avLst/>
          </a:prstGeom>
          <a:solidFill>
            <a:schemeClr val="accent5"/>
          </a:solidFill>
          <a:ln w="28575">
            <a:noFill/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0" tIns="0" rIns="0" bIns="0" anchor="t" anchorCtr="1"/>
          <a:lstStyle/>
          <a:p>
            <a:pPr algn="ctr"/>
            <a:r>
              <a:rPr lang="en-US" sz="2000" spc="-1" dirty="0" err="1">
                <a:uFill>
                  <a:solidFill>
                    <a:srgbClr val="FFFFFF"/>
                  </a:solidFill>
                </a:uFill>
              </a:rPr>
              <a:t>B</a:t>
            </a:r>
            <a:r>
              <a:rPr lang="en-US" sz="2000" spc="-1" baseline="-25000" dirty="0" err="1">
                <a:uFill>
                  <a:solidFill>
                    <a:srgbClr val="FFFFFF"/>
                  </a:solidFill>
                </a:uFill>
              </a:rPr>
              <a:t>vlan:BE:in</a:t>
            </a:r>
            <a:endParaRPr lang="en-US" sz="2000" spc="-1" baseline="-25000" dirty="0">
              <a:solidFill>
                <a:schemeClr val="tx1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3" name="Rounded Rectangle 280">
            <a:extLst>
              <a:ext uri="{FF2B5EF4-FFF2-40B4-BE49-F238E27FC236}">
                <a16:creationId xmlns="" xmlns:a16="http://schemas.microsoft.com/office/drawing/2014/main" id="{CE795D4C-2666-9348-8C11-7F4AA743B88F}"/>
              </a:ext>
            </a:extLst>
          </p:cNvPr>
          <p:cNvSpPr/>
          <p:nvPr/>
        </p:nvSpPr>
        <p:spPr>
          <a:xfrm>
            <a:off x="5872730" y="4114007"/>
            <a:ext cx="962331" cy="434454"/>
          </a:xfrm>
          <a:prstGeom prst="roundRect">
            <a:avLst/>
          </a:prstGeom>
          <a:solidFill>
            <a:schemeClr val="accent5"/>
          </a:solidFill>
          <a:ln w="28575">
            <a:noFill/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0" tIns="0" rIns="0" bIns="0" anchor="t" anchorCtr="1"/>
          <a:lstStyle/>
          <a:p>
            <a:pPr algn="ctr"/>
            <a:r>
              <a:rPr lang="en-US" sz="2000" spc="-1" dirty="0" err="1">
                <a:uFill>
                  <a:solidFill>
                    <a:srgbClr val="FFFFFF"/>
                  </a:solidFill>
                </a:uFill>
              </a:rPr>
              <a:t>C</a:t>
            </a:r>
            <a:r>
              <a:rPr lang="en-US" sz="2000" spc="-1" baseline="-25000" dirty="0" err="1">
                <a:uFill>
                  <a:solidFill>
                    <a:srgbClr val="FFFFFF"/>
                  </a:solidFill>
                </a:uFill>
              </a:rPr>
              <a:t>vlan:BC:in</a:t>
            </a:r>
            <a:endParaRPr lang="en-US" sz="2000" spc="-1" baseline="-25000" dirty="0" err="1">
              <a:solidFill>
                <a:schemeClr val="tx1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4" name="Rounded Rectangle 280">
            <a:extLst>
              <a:ext uri="{FF2B5EF4-FFF2-40B4-BE49-F238E27FC236}">
                <a16:creationId xmlns="" xmlns:a16="http://schemas.microsoft.com/office/drawing/2014/main" id="{CDD0E457-88E1-AE4C-B73B-93C45833B508}"/>
              </a:ext>
            </a:extLst>
          </p:cNvPr>
          <p:cNvSpPr/>
          <p:nvPr/>
        </p:nvSpPr>
        <p:spPr>
          <a:xfrm>
            <a:off x="5988763" y="3774051"/>
            <a:ext cx="1063959" cy="434454"/>
          </a:xfrm>
          <a:prstGeom prst="roundRect">
            <a:avLst/>
          </a:prstGeom>
          <a:solidFill>
            <a:schemeClr val="accent5"/>
          </a:solidFill>
          <a:ln w="28575">
            <a:noFill/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0" tIns="0" rIns="0" bIns="0" anchor="t" anchorCtr="1"/>
          <a:lstStyle/>
          <a:p>
            <a:pPr algn="ctr"/>
            <a:r>
              <a:rPr lang="en-US" sz="2000" spc="-1" dirty="0" err="1">
                <a:uFill>
                  <a:solidFill>
                    <a:srgbClr val="FFFFFF"/>
                  </a:solidFill>
                </a:uFill>
              </a:rPr>
              <a:t>C</a:t>
            </a:r>
            <a:r>
              <a:rPr lang="en-US" sz="2000" spc="-1" baseline="-25000" dirty="0" err="1">
                <a:uFill>
                  <a:solidFill>
                    <a:srgbClr val="FFFFFF"/>
                  </a:solidFill>
                </a:uFill>
              </a:rPr>
              <a:t>vlan:BC:out</a:t>
            </a:r>
            <a:endParaRPr lang="en-US" sz="2000" spc="-1" baseline="-25000" dirty="0" err="1">
              <a:solidFill>
                <a:schemeClr val="tx1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5" name="Rounded Rectangle 280">
            <a:extLst>
              <a:ext uri="{FF2B5EF4-FFF2-40B4-BE49-F238E27FC236}">
                <a16:creationId xmlns="" xmlns:a16="http://schemas.microsoft.com/office/drawing/2014/main" id="{2FCC3E28-FE4E-0F40-AA2C-BE49BB30A76D}"/>
              </a:ext>
            </a:extLst>
          </p:cNvPr>
          <p:cNvSpPr/>
          <p:nvPr/>
        </p:nvSpPr>
        <p:spPr>
          <a:xfrm>
            <a:off x="7176931" y="4101978"/>
            <a:ext cx="962331" cy="434454"/>
          </a:xfrm>
          <a:prstGeom prst="roundRect">
            <a:avLst/>
          </a:prstGeom>
          <a:solidFill>
            <a:schemeClr val="accent5"/>
          </a:solidFill>
          <a:ln w="28575">
            <a:noFill/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0" tIns="0" rIns="0" bIns="0" anchor="t" anchorCtr="1"/>
          <a:lstStyle/>
          <a:p>
            <a:pPr algn="ctr"/>
            <a:r>
              <a:rPr lang="en-US" sz="2000" spc="-1" dirty="0" err="1">
                <a:uFill>
                  <a:solidFill>
                    <a:srgbClr val="FFFFFF"/>
                  </a:solidFill>
                </a:uFill>
              </a:rPr>
              <a:t>C</a:t>
            </a:r>
            <a:r>
              <a:rPr lang="en-US" sz="2000" spc="-1" baseline="-25000" dirty="0" err="1">
                <a:uFill>
                  <a:solidFill>
                    <a:srgbClr val="FFFFFF"/>
                  </a:solidFill>
                </a:uFill>
              </a:rPr>
              <a:t>vlan:CD:in</a:t>
            </a:r>
            <a:endParaRPr lang="en-US" sz="2000" spc="-1" baseline="-25000" dirty="0" err="1">
              <a:solidFill>
                <a:schemeClr val="tx1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6" name="Rounded Rectangle 280">
            <a:extLst>
              <a:ext uri="{FF2B5EF4-FFF2-40B4-BE49-F238E27FC236}">
                <a16:creationId xmlns="" xmlns:a16="http://schemas.microsoft.com/office/drawing/2014/main" id="{D3D5AB71-C1B6-3249-9689-DD8FF1D193D2}"/>
              </a:ext>
            </a:extLst>
          </p:cNvPr>
          <p:cNvSpPr/>
          <p:nvPr/>
        </p:nvSpPr>
        <p:spPr>
          <a:xfrm>
            <a:off x="7255991" y="3784497"/>
            <a:ext cx="1036132" cy="368107"/>
          </a:xfrm>
          <a:prstGeom prst="roundRect">
            <a:avLst/>
          </a:prstGeom>
          <a:solidFill>
            <a:schemeClr val="accent5"/>
          </a:solidFill>
          <a:ln w="28575">
            <a:noFill/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0" tIns="0" rIns="0" bIns="0" anchor="t" anchorCtr="1"/>
          <a:lstStyle/>
          <a:p>
            <a:pPr algn="ctr"/>
            <a:r>
              <a:rPr lang="en-US" sz="2000" spc="-1" dirty="0" err="1">
                <a:uFill>
                  <a:solidFill>
                    <a:srgbClr val="FFFFFF"/>
                  </a:solidFill>
                </a:uFill>
              </a:rPr>
              <a:t>C</a:t>
            </a:r>
            <a:r>
              <a:rPr lang="en-US" sz="2000" spc="-1" baseline="-25000" dirty="0" err="1">
                <a:uFill>
                  <a:solidFill>
                    <a:srgbClr val="FFFFFF"/>
                  </a:solidFill>
                </a:uFill>
              </a:rPr>
              <a:t>vlan:CD:out</a:t>
            </a:r>
            <a:endParaRPr lang="en-US" sz="2000" spc="-1" baseline="-25000" dirty="0" err="1">
              <a:solidFill>
                <a:schemeClr val="tx1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7" name="Rounded Rectangle 280">
            <a:extLst>
              <a:ext uri="{FF2B5EF4-FFF2-40B4-BE49-F238E27FC236}">
                <a16:creationId xmlns="" xmlns:a16="http://schemas.microsoft.com/office/drawing/2014/main" id="{223FB033-BBA2-8848-A409-708DC07339F3}"/>
              </a:ext>
            </a:extLst>
          </p:cNvPr>
          <p:cNvSpPr/>
          <p:nvPr/>
        </p:nvSpPr>
        <p:spPr>
          <a:xfrm>
            <a:off x="8579330" y="4163876"/>
            <a:ext cx="962331" cy="434454"/>
          </a:xfrm>
          <a:prstGeom prst="roundRect">
            <a:avLst/>
          </a:prstGeom>
          <a:solidFill>
            <a:schemeClr val="accent5"/>
          </a:solidFill>
          <a:ln w="28575">
            <a:noFill/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0" tIns="0" rIns="0" bIns="0" anchor="t" anchorCtr="1"/>
          <a:lstStyle/>
          <a:p>
            <a:pPr algn="ctr"/>
            <a:r>
              <a:rPr lang="en-US" sz="2000" spc="-1" dirty="0" err="1">
                <a:uFill>
                  <a:solidFill>
                    <a:srgbClr val="FFFFFF"/>
                  </a:solidFill>
                </a:uFill>
              </a:rPr>
              <a:t>D</a:t>
            </a:r>
            <a:r>
              <a:rPr lang="en-US" sz="2000" spc="-1" baseline="-25000" dirty="0" err="1">
                <a:uFill>
                  <a:solidFill>
                    <a:srgbClr val="FFFFFF"/>
                  </a:solidFill>
                </a:uFill>
              </a:rPr>
              <a:t>vlan:CD:in</a:t>
            </a:r>
            <a:endParaRPr lang="en-US" sz="2000" spc="-1" baseline="-25000" dirty="0" err="1">
              <a:solidFill>
                <a:schemeClr val="tx1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8" name="Rounded Rectangle 280">
            <a:extLst>
              <a:ext uri="{FF2B5EF4-FFF2-40B4-BE49-F238E27FC236}">
                <a16:creationId xmlns="" xmlns:a16="http://schemas.microsoft.com/office/drawing/2014/main" id="{02E88720-BC7F-5A4D-8314-25F6F395C059}"/>
              </a:ext>
            </a:extLst>
          </p:cNvPr>
          <p:cNvSpPr/>
          <p:nvPr/>
        </p:nvSpPr>
        <p:spPr>
          <a:xfrm>
            <a:off x="8670817" y="3769162"/>
            <a:ext cx="1106356" cy="462272"/>
          </a:xfrm>
          <a:prstGeom prst="roundRect">
            <a:avLst/>
          </a:prstGeom>
          <a:solidFill>
            <a:schemeClr val="accent5"/>
          </a:solidFill>
          <a:ln w="28575">
            <a:noFill/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0" tIns="0" rIns="0" bIns="0" anchor="t" anchorCtr="1"/>
          <a:lstStyle/>
          <a:p>
            <a:pPr algn="ctr"/>
            <a:r>
              <a:rPr lang="en-US" sz="2000" spc="-1" dirty="0" err="1">
                <a:uFill>
                  <a:solidFill>
                    <a:srgbClr val="FFFFFF"/>
                  </a:solidFill>
                </a:uFill>
              </a:rPr>
              <a:t>D</a:t>
            </a:r>
            <a:r>
              <a:rPr lang="en-US" sz="2000" spc="-1" baseline="-25000" dirty="0" err="1">
                <a:uFill>
                  <a:solidFill>
                    <a:srgbClr val="FFFFFF"/>
                  </a:solidFill>
                </a:uFill>
              </a:rPr>
              <a:t>vlan:CD:out</a:t>
            </a:r>
            <a:endParaRPr lang="en-US" sz="2000" spc="-1" baseline="-25000" dirty="0" err="1">
              <a:solidFill>
                <a:schemeClr val="tx1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9" name="Rounded Rectangle 280">
            <a:extLst>
              <a:ext uri="{FF2B5EF4-FFF2-40B4-BE49-F238E27FC236}">
                <a16:creationId xmlns="" xmlns:a16="http://schemas.microsoft.com/office/drawing/2014/main" id="{47B96291-08B7-7041-9727-2C468744901A}"/>
              </a:ext>
            </a:extLst>
          </p:cNvPr>
          <p:cNvSpPr/>
          <p:nvPr/>
        </p:nvSpPr>
        <p:spPr>
          <a:xfrm>
            <a:off x="9838652" y="4197958"/>
            <a:ext cx="962331" cy="434454"/>
          </a:xfrm>
          <a:prstGeom prst="roundRect">
            <a:avLst/>
          </a:prstGeom>
          <a:solidFill>
            <a:schemeClr val="accent5"/>
          </a:solidFill>
          <a:ln w="28575">
            <a:noFill/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0" tIns="0" rIns="0" bIns="0" anchor="t" anchorCtr="1"/>
          <a:lstStyle/>
          <a:p>
            <a:pPr algn="ctr"/>
            <a:r>
              <a:rPr lang="en-US" sz="2000" spc="-1" dirty="0" err="1">
                <a:uFill>
                  <a:solidFill>
                    <a:srgbClr val="FFFFFF"/>
                  </a:solidFill>
                </a:uFill>
              </a:rPr>
              <a:t>D</a:t>
            </a:r>
            <a:r>
              <a:rPr lang="en-US" sz="2000" spc="-1" baseline="-25000" dirty="0" err="1">
                <a:uFill>
                  <a:solidFill>
                    <a:srgbClr val="FFFFFF"/>
                  </a:solidFill>
                </a:uFill>
              </a:rPr>
              <a:t>vlan:BD:in</a:t>
            </a:r>
            <a:endParaRPr lang="en-US" sz="2000" spc="-1" baseline="-25000" dirty="0">
              <a:solidFill>
                <a:schemeClr val="tx1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1" name="Rounded Rectangle 280">
            <a:extLst>
              <a:ext uri="{FF2B5EF4-FFF2-40B4-BE49-F238E27FC236}">
                <a16:creationId xmlns="" xmlns:a16="http://schemas.microsoft.com/office/drawing/2014/main" id="{D889BE65-867A-A649-829E-67DD51F851A8}"/>
              </a:ext>
            </a:extLst>
          </p:cNvPr>
          <p:cNvSpPr/>
          <p:nvPr/>
        </p:nvSpPr>
        <p:spPr>
          <a:xfrm>
            <a:off x="4440675" y="3759415"/>
            <a:ext cx="1053357" cy="411365"/>
          </a:xfrm>
          <a:prstGeom prst="roundRect">
            <a:avLst/>
          </a:prstGeom>
          <a:solidFill>
            <a:schemeClr val="accent5"/>
          </a:solidFill>
          <a:ln w="28575">
            <a:noFill/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0" tIns="0" rIns="0" bIns="0" anchor="t" anchorCtr="1"/>
          <a:lstStyle/>
          <a:p>
            <a:pPr algn="ctr"/>
            <a:r>
              <a:rPr lang="en-US" sz="2000" spc="-1" dirty="0" err="1">
                <a:uFill>
                  <a:solidFill>
                    <a:srgbClr val="FFFFFF"/>
                  </a:solidFill>
                </a:uFill>
              </a:rPr>
              <a:t>B</a:t>
            </a:r>
            <a:r>
              <a:rPr lang="en-US" sz="2000" spc="-1" baseline="-25000" dirty="0" err="1">
                <a:uFill>
                  <a:solidFill>
                    <a:srgbClr val="FFFFFF"/>
                  </a:solidFill>
                </a:uFill>
              </a:rPr>
              <a:t>vlan:BC:out</a:t>
            </a:r>
            <a:endParaRPr lang="en-US" sz="2000" spc="-1" baseline="-25000" dirty="0" err="1">
              <a:solidFill>
                <a:schemeClr val="tx1"/>
              </a:solidFill>
              <a:uFill>
                <a:solidFill>
                  <a:srgbClr val="FFFFFF"/>
                </a:solidFill>
              </a:uFill>
            </a:endParaRPr>
          </a:p>
        </p:txBody>
      </p:sp>
      <p:cxnSp>
        <p:nvCxnSpPr>
          <p:cNvPr id="93" name="Straight Arrow Connector 211">
            <a:extLst>
              <a:ext uri="{FF2B5EF4-FFF2-40B4-BE49-F238E27FC236}">
                <a16:creationId xmlns="" xmlns:a16="http://schemas.microsoft.com/office/drawing/2014/main" id="{69976BE0-5B9C-5745-92AC-72520258BE05}"/>
              </a:ext>
            </a:extLst>
          </p:cNvPr>
          <p:cNvCxnSpPr>
            <a:cxnSpLocks/>
            <a:stCxn id="73" idx="0"/>
            <a:endCxn id="77" idx="2"/>
          </p:cNvCxnSpPr>
          <p:nvPr/>
        </p:nvCxnSpPr>
        <p:spPr>
          <a:xfrm flipH="1" flipV="1">
            <a:off x="9936540" y="2533157"/>
            <a:ext cx="113" cy="440682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211">
            <a:extLst>
              <a:ext uri="{FF2B5EF4-FFF2-40B4-BE49-F238E27FC236}">
                <a16:creationId xmlns="" xmlns:a16="http://schemas.microsoft.com/office/drawing/2014/main" id="{73432DFD-F223-EE46-8C48-940A39542173}"/>
              </a:ext>
            </a:extLst>
          </p:cNvPr>
          <p:cNvCxnSpPr>
            <a:cxnSpLocks/>
            <a:stCxn id="123" idx="0"/>
            <a:endCxn id="73" idx="2"/>
          </p:cNvCxnSpPr>
          <p:nvPr/>
        </p:nvCxnSpPr>
        <p:spPr>
          <a:xfrm flipH="1" flipV="1">
            <a:off x="9936653" y="3392005"/>
            <a:ext cx="585483" cy="388934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211">
            <a:extLst>
              <a:ext uri="{FF2B5EF4-FFF2-40B4-BE49-F238E27FC236}">
                <a16:creationId xmlns="" xmlns:a16="http://schemas.microsoft.com/office/drawing/2014/main" id="{C0459FB3-46F4-C940-B5A4-6E02824771BF}"/>
              </a:ext>
            </a:extLst>
          </p:cNvPr>
          <p:cNvCxnSpPr>
            <a:cxnSpLocks/>
            <a:stCxn id="88" idx="0"/>
            <a:endCxn id="73" idx="2"/>
          </p:cNvCxnSpPr>
          <p:nvPr/>
        </p:nvCxnSpPr>
        <p:spPr>
          <a:xfrm flipV="1">
            <a:off x="9223995" y="3392005"/>
            <a:ext cx="712659" cy="377157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211">
            <a:extLst>
              <a:ext uri="{FF2B5EF4-FFF2-40B4-BE49-F238E27FC236}">
                <a16:creationId xmlns="" xmlns:a16="http://schemas.microsoft.com/office/drawing/2014/main" id="{BF29AF8B-302E-9B44-807C-1985CA698B3C}"/>
              </a:ext>
            </a:extLst>
          </p:cNvPr>
          <p:cNvCxnSpPr>
            <a:cxnSpLocks/>
            <a:stCxn id="72" idx="0"/>
            <a:endCxn id="76" idx="2"/>
          </p:cNvCxnSpPr>
          <p:nvPr/>
        </p:nvCxnSpPr>
        <p:spPr>
          <a:xfrm flipV="1">
            <a:off x="7086030" y="2533159"/>
            <a:ext cx="688" cy="440682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211">
            <a:extLst>
              <a:ext uri="{FF2B5EF4-FFF2-40B4-BE49-F238E27FC236}">
                <a16:creationId xmlns="" xmlns:a16="http://schemas.microsoft.com/office/drawing/2014/main" id="{069A40D0-E5D3-5944-A237-551C5105DC6A}"/>
              </a:ext>
            </a:extLst>
          </p:cNvPr>
          <p:cNvCxnSpPr>
            <a:cxnSpLocks/>
            <a:stCxn id="84" idx="0"/>
            <a:endCxn id="72" idx="2"/>
          </p:cNvCxnSpPr>
          <p:nvPr/>
        </p:nvCxnSpPr>
        <p:spPr>
          <a:xfrm flipV="1">
            <a:off x="6520742" y="3392007"/>
            <a:ext cx="565288" cy="382044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211">
            <a:extLst>
              <a:ext uri="{FF2B5EF4-FFF2-40B4-BE49-F238E27FC236}">
                <a16:creationId xmlns="" xmlns:a16="http://schemas.microsoft.com/office/drawing/2014/main" id="{48A9DD70-460E-C64A-A25D-5C1F8D3626CC}"/>
              </a:ext>
            </a:extLst>
          </p:cNvPr>
          <p:cNvCxnSpPr>
            <a:cxnSpLocks/>
            <a:stCxn id="86" idx="0"/>
            <a:endCxn id="72" idx="2"/>
          </p:cNvCxnSpPr>
          <p:nvPr/>
        </p:nvCxnSpPr>
        <p:spPr>
          <a:xfrm flipH="1" flipV="1">
            <a:off x="7086030" y="3392007"/>
            <a:ext cx="688027" cy="39249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211">
            <a:extLst>
              <a:ext uri="{FF2B5EF4-FFF2-40B4-BE49-F238E27FC236}">
                <a16:creationId xmlns="" xmlns:a16="http://schemas.microsoft.com/office/drawing/2014/main" id="{4002A37F-B0A8-DF41-B219-C6205788DFA7}"/>
              </a:ext>
            </a:extLst>
          </p:cNvPr>
          <p:cNvCxnSpPr>
            <a:cxnSpLocks/>
            <a:stCxn id="81" idx="0"/>
            <a:endCxn id="71" idx="2"/>
          </p:cNvCxnSpPr>
          <p:nvPr/>
        </p:nvCxnSpPr>
        <p:spPr>
          <a:xfrm flipV="1">
            <a:off x="3765261" y="3392009"/>
            <a:ext cx="505242" cy="404973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211">
            <a:extLst>
              <a:ext uri="{FF2B5EF4-FFF2-40B4-BE49-F238E27FC236}">
                <a16:creationId xmlns="" xmlns:a16="http://schemas.microsoft.com/office/drawing/2014/main" id="{973F76E3-F3E0-0440-9878-88A512C191FF}"/>
              </a:ext>
            </a:extLst>
          </p:cNvPr>
          <p:cNvCxnSpPr>
            <a:cxnSpLocks/>
            <a:stCxn id="91" idx="0"/>
            <a:endCxn id="71" idx="2"/>
          </p:cNvCxnSpPr>
          <p:nvPr/>
        </p:nvCxnSpPr>
        <p:spPr>
          <a:xfrm flipH="1" flipV="1">
            <a:off x="4270503" y="3392009"/>
            <a:ext cx="696851" cy="367407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211">
            <a:extLst>
              <a:ext uri="{FF2B5EF4-FFF2-40B4-BE49-F238E27FC236}">
                <a16:creationId xmlns="" xmlns:a16="http://schemas.microsoft.com/office/drawing/2014/main" id="{69238808-F519-4548-8264-4C83E735503F}"/>
              </a:ext>
            </a:extLst>
          </p:cNvPr>
          <p:cNvCxnSpPr>
            <a:cxnSpLocks/>
            <a:stCxn id="71" idx="0"/>
            <a:endCxn id="75" idx="2"/>
          </p:cNvCxnSpPr>
          <p:nvPr/>
        </p:nvCxnSpPr>
        <p:spPr>
          <a:xfrm flipH="1" flipV="1">
            <a:off x="4264430" y="2533159"/>
            <a:ext cx="6073" cy="440684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lbow Connector 101">
            <a:extLst>
              <a:ext uri="{FF2B5EF4-FFF2-40B4-BE49-F238E27FC236}">
                <a16:creationId xmlns="" xmlns:a16="http://schemas.microsoft.com/office/drawing/2014/main" id="{C2C8CABA-2506-194F-8E7F-34A652A511C6}"/>
              </a:ext>
            </a:extLst>
          </p:cNvPr>
          <p:cNvCxnSpPr>
            <a:cxnSpLocks/>
            <a:endCxn id="76" idx="1"/>
          </p:cNvCxnSpPr>
          <p:nvPr/>
        </p:nvCxnSpPr>
        <p:spPr>
          <a:xfrm rot="5400000" flipH="1" flipV="1">
            <a:off x="5412414" y="2815089"/>
            <a:ext cx="1777648" cy="795624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Elbow Connector 102">
            <a:extLst>
              <a:ext uri="{FF2B5EF4-FFF2-40B4-BE49-F238E27FC236}">
                <a16:creationId xmlns="" xmlns:a16="http://schemas.microsoft.com/office/drawing/2014/main" id="{D9271EB7-CE88-974D-8D98-6619A157E1F2}"/>
              </a:ext>
            </a:extLst>
          </p:cNvPr>
          <p:cNvCxnSpPr>
            <a:cxnSpLocks/>
          </p:cNvCxnSpPr>
          <p:nvPr/>
        </p:nvCxnSpPr>
        <p:spPr>
          <a:xfrm flipH="1" flipV="1">
            <a:off x="7425961" y="2218662"/>
            <a:ext cx="664878" cy="1995128"/>
          </a:xfrm>
          <a:prstGeom prst="bentConnector3">
            <a:avLst>
              <a:gd name="adj1" fmla="val -36966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Elbow Connector 103">
            <a:extLst>
              <a:ext uri="{FF2B5EF4-FFF2-40B4-BE49-F238E27FC236}">
                <a16:creationId xmlns="" xmlns:a16="http://schemas.microsoft.com/office/drawing/2014/main" id="{A7D68E58-4A14-154C-A4C8-63E0EA13669A}"/>
              </a:ext>
            </a:extLst>
          </p:cNvPr>
          <p:cNvCxnSpPr>
            <a:cxnSpLocks/>
            <a:stCxn id="82" idx="3"/>
            <a:endCxn id="75" idx="1"/>
          </p:cNvCxnSpPr>
          <p:nvPr/>
        </p:nvCxnSpPr>
        <p:spPr>
          <a:xfrm flipV="1">
            <a:off x="2962759" y="2324077"/>
            <a:ext cx="914004" cy="2029210"/>
          </a:xfrm>
          <a:prstGeom prst="bentConnector3">
            <a:avLst>
              <a:gd name="adj1" fmla="val 5049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Elbow Connector 104">
            <a:extLst>
              <a:ext uri="{FF2B5EF4-FFF2-40B4-BE49-F238E27FC236}">
                <a16:creationId xmlns="" xmlns:a16="http://schemas.microsoft.com/office/drawing/2014/main" id="{DC467AAC-9C8A-7A4D-A2EF-F52754617395}"/>
              </a:ext>
            </a:extLst>
          </p:cNvPr>
          <p:cNvCxnSpPr>
            <a:cxnSpLocks/>
          </p:cNvCxnSpPr>
          <p:nvPr/>
        </p:nvCxnSpPr>
        <p:spPr>
          <a:xfrm rot="10800000" flipH="1">
            <a:off x="3153083" y="2477458"/>
            <a:ext cx="723679" cy="2026954"/>
          </a:xfrm>
          <a:prstGeom prst="bentConnector3">
            <a:avLst>
              <a:gd name="adj1" fmla="val -5576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Elbow Connector 105">
            <a:extLst>
              <a:ext uri="{FF2B5EF4-FFF2-40B4-BE49-F238E27FC236}">
                <a16:creationId xmlns="" xmlns:a16="http://schemas.microsoft.com/office/drawing/2014/main" id="{B8A610D0-D0C2-204A-B1D7-46B0C41D48F0}"/>
              </a:ext>
            </a:extLst>
          </p:cNvPr>
          <p:cNvCxnSpPr>
            <a:cxnSpLocks/>
            <a:stCxn id="61" idx="3"/>
            <a:endCxn id="75" idx="3"/>
          </p:cNvCxnSpPr>
          <p:nvPr/>
        </p:nvCxnSpPr>
        <p:spPr>
          <a:xfrm flipH="1" flipV="1">
            <a:off x="4652096" y="2324077"/>
            <a:ext cx="855751" cy="1994875"/>
          </a:xfrm>
          <a:prstGeom prst="bentConnector3">
            <a:avLst>
              <a:gd name="adj1" fmla="val -8144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Elbow Connector 106">
            <a:extLst>
              <a:ext uri="{FF2B5EF4-FFF2-40B4-BE49-F238E27FC236}">
                <a16:creationId xmlns="" xmlns:a16="http://schemas.microsoft.com/office/drawing/2014/main" id="{36B2210F-59A0-384F-B506-8CE12634242D}"/>
              </a:ext>
            </a:extLst>
          </p:cNvPr>
          <p:cNvCxnSpPr>
            <a:cxnSpLocks/>
          </p:cNvCxnSpPr>
          <p:nvPr/>
        </p:nvCxnSpPr>
        <p:spPr>
          <a:xfrm rot="10800000" flipV="1">
            <a:off x="2863777" y="2132349"/>
            <a:ext cx="1012985" cy="1676350"/>
          </a:xfrm>
          <a:prstGeom prst="bentConnector3">
            <a:avLst>
              <a:gd name="adj1" fmla="val 100698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Elbow Connector 107">
            <a:extLst>
              <a:ext uri="{FF2B5EF4-FFF2-40B4-BE49-F238E27FC236}">
                <a16:creationId xmlns="" xmlns:a16="http://schemas.microsoft.com/office/drawing/2014/main" id="{3781242A-6E95-3849-84C1-F792D8E8CC91}"/>
              </a:ext>
            </a:extLst>
          </p:cNvPr>
          <p:cNvCxnSpPr>
            <a:cxnSpLocks/>
            <a:stCxn id="74" idx="1"/>
            <a:endCxn id="80" idx="0"/>
          </p:cNvCxnSpPr>
          <p:nvPr/>
        </p:nvCxnSpPr>
        <p:spPr>
          <a:xfrm rot="10800000" flipV="1">
            <a:off x="1041275" y="2341695"/>
            <a:ext cx="559626" cy="1425214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211">
            <a:extLst>
              <a:ext uri="{FF2B5EF4-FFF2-40B4-BE49-F238E27FC236}">
                <a16:creationId xmlns="" xmlns:a16="http://schemas.microsoft.com/office/drawing/2014/main" id="{2F187A27-4FDF-8546-9FDF-5C89D3ADC9F5}"/>
              </a:ext>
            </a:extLst>
          </p:cNvPr>
          <p:cNvCxnSpPr>
            <a:cxnSpLocks/>
            <a:endCxn id="78" idx="3"/>
          </p:cNvCxnSpPr>
          <p:nvPr/>
        </p:nvCxnSpPr>
        <p:spPr>
          <a:xfrm flipH="1">
            <a:off x="6536622" y="2523483"/>
            <a:ext cx="276109" cy="24867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211">
            <a:extLst>
              <a:ext uri="{FF2B5EF4-FFF2-40B4-BE49-F238E27FC236}">
                <a16:creationId xmlns="" xmlns:a16="http://schemas.microsoft.com/office/drawing/2014/main" id="{68AC1EFB-7ED4-544C-AA2C-FF56B36B910F}"/>
              </a:ext>
            </a:extLst>
          </p:cNvPr>
          <p:cNvCxnSpPr>
            <a:cxnSpLocks/>
            <a:stCxn id="72" idx="1"/>
            <a:endCxn id="78" idx="3"/>
          </p:cNvCxnSpPr>
          <p:nvPr/>
        </p:nvCxnSpPr>
        <p:spPr>
          <a:xfrm flipH="1" flipV="1">
            <a:off x="6536622" y="2772152"/>
            <a:ext cx="161741" cy="410772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7D322AD4-178C-5D43-A2AF-F8C0BD08DDDE}"/>
              </a:ext>
            </a:extLst>
          </p:cNvPr>
          <p:cNvSpPr txBox="1"/>
          <p:nvPr/>
        </p:nvSpPr>
        <p:spPr>
          <a:xfrm>
            <a:off x="4001581" y="3363370"/>
            <a:ext cx="1014836" cy="307776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/>
              <a:t>&lt;ospf:1&gt;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04D6BB82-98DA-2A4E-9ADD-1673B1B00AC0}"/>
              </a:ext>
            </a:extLst>
          </p:cNvPr>
          <p:cNvSpPr txBox="1"/>
          <p:nvPr/>
        </p:nvSpPr>
        <p:spPr>
          <a:xfrm>
            <a:off x="6111568" y="3394088"/>
            <a:ext cx="1014836" cy="307776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dirty="0"/>
              <a:t>&lt;ospf:1&gt;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C072DC08-0DB7-3B4D-B68C-9894D9638971}"/>
              </a:ext>
            </a:extLst>
          </p:cNvPr>
          <p:cNvSpPr txBox="1"/>
          <p:nvPr/>
        </p:nvSpPr>
        <p:spPr>
          <a:xfrm>
            <a:off x="6793414" y="2549673"/>
            <a:ext cx="924074" cy="307776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/>
              <a:t>&lt;len:0&gt;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BD1327FD-C1E2-8A4F-8E32-BE89CE985A2D}"/>
              </a:ext>
            </a:extLst>
          </p:cNvPr>
          <p:cNvSpPr txBox="1"/>
          <p:nvPr/>
        </p:nvSpPr>
        <p:spPr>
          <a:xfrm>
            <a:off x="3916928" y="2549673"/>
            <a:ext cx="918860" cy="307776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/>
              <a:t>&lt;len:0&gt;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B2BD6613-B0DE-6D47-B388-5B09C1A53B17}"/>
              </a:ext>
            </a:extLst>
          </p:cNvPr>
          <p:cNvSpPr txBox="1"/>
          <p:nvPr/>
        </p:nvSpPr>
        <p:spPr>
          <a:xfrm>
            <a:off x="7182167" y="3410658"/>
            <a:ext cx="1014836" cy="307776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dirty="0"/>
              <a:t>&lt;ospf:5&gt;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3AB2CB3A-BF3E-494A-B59E-3C0090FEC2A5}"/>
              </a:ext>
            </a:extLst>
          </p:cNvPr>
          <p:cNvSpPr txBox="1"/>
          <p:nvPr/>
        </p:nvSpPr>
        <p:spPr>
          <a:xfrm>
            <a:off x="9633148" y="2562675"/>
            <a:ext cx="994762" cy="307776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/>
              <a:t>&lt;len:0&gt;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="" xmlns:a16="http://schemas.microsoft.com/office/drawing/2014/main" id="{DF1BDB1C-2C7E-8C47-8986-E69242C94DD3}"/>
              </a:ext>
            </a:extLst>
          </p:cNvPr>
          <p:cNvSpPr txBox="1"/>
          <p:nvPr/>
        </p:nvSpPr>
        <p:spPr>
          <a:xfrm>
            <a:off x="513956" y="2716233"/>
            <a:ext cx="911587" cy="307776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/>
              <a:t>&lt;len:1&gt;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5F1B79F7-FCCF-B742-8023-E4FE50D3E6D5}"/>
              </a:ext>
            </a:extLst>
          </p:cNvPr>
          <p:cNvSpPr txBox="1"/>
          <p:nvPr/>
        </p:nvSpPr>
        <p:spPr>
          <a:xfrm>
            <a:off x="9083413" y="3394088"/>
            <a:ext cx="1014836" cy="307776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dirty="0"/>
              <a:t>&lt;ospf:5&gt;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23FD993A-6513-5C4B-AD5D-EFA6CDF4ED59}"/>
              </a:ext>
            </a:extLst>
          </p:cNvPr>
          <p:cNvSpPr txBox="1"/>
          <p:nvPr/>
        </p:nvSpPr>
        <p:spPr>
          <a:xfrm>
            <a:off x="10014719" y="3405864"/>
            <a:ext cx="1014836" cy="307776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dirty="0"/>
              <a:t>&lt;ospf:1&gt;</a:t>
            </a:r>
          </a:p>
        </p:txBody>
      </p:sp>
      <p:cxnSp>
        <p:nvCxnSpPr>
          <p:cNvPr id="120" name="Straight Arrow Connector 211">
            <a:extLst>
              <a:ext uri="{FF2B5EF4-FFF2-40B4-BE49-F238E27FC236}">
                <a16:creationId xmlns="" xmlns:a16="http://schemas.microsoft.com/office/drawing/2014/main" id="{7EF6F33B-671C-1F4F-8982-DBC8164A1A98}"/>
              </a:ext>
            </a:extLst>
          </p:cNvPr>
          <p:cNvCxnSpPr>
            <a:cxnSpLocks/>
          </p:cNvCxnSpPr>
          <p:nvPr/>
        </p:nvCxnSpPr>
        <p:spPr>
          <a:xfrm flipV="1">
            <a:off x="8130677" y="3985665"/>
            <a:ext cx="556939" cy="528172"/>
          </a:xfrm>
          <a:prstGeom prst="straightConnector1">
            <a:avLst/>
          </a:prstGeom>
          <a:ln w="19050">
            <a:solidFill>
              <a:schemeClr val="accent5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211">
            <a:extLst>
              <a:ext uri="{FF2B5EF4-FFF2-40B4-BE49-F238E27FC236}">
                <a16:creationId xmlns="" xmlns:a16="http://schemas.microsoft.com/office/drawing/2014/main" id="{0F9501C8-3895-C346-A44F-7A6BEA970B29}"/>
              </a:ext>
            </a:extLst>
          </p:cNvPr>
          <p:cNvCxnSpPr>
            <a:cxnSpLocks/>
            <a:stCxn id="87" idx="1"/>
            <a:endCxn id="86" idx="3"/>
          </p:cNvCxnSpPr>
          <p:nvPr/>
        </p:nvCxnSpPr>
        <p:spPr>
          <a:xfrm flipH="1" flipV="1">
            <a:off x="8292124" y="3968550"/>
            <a:ext cx="287206" cy="412553"/>
          </a:xfrm>
          <a:prstGeom prst="straightConnector1">
            <a:avLst/>
          </a:prstGeom>
          <a:ln w="19050">
            <a:solidFill>
              <a:schemeClr val="accent5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211">
            <a:extLst>
              <a:ext uri="{FF2B5EF4-FFF2-40B4-BE49-F238E27FC236}">
                <a16:creationId xmlns="" xmlns:a16="http://schemas.microsoft.com/office/drawing/2014/main" id="{79801A84-4FDD-9443-A9A8-50DFF99A84D7}"/>
              </a:ext>
            </a:extLst>
          </p:cNvPr>
          <p:cNvCxnSpPr>
            <a:cxnSpLocks/>
            <a:stCxn id="82" idx="1"/>
          </p:cNvCxnSpPr>
          <p:nvPr/>
        </p:nvCxnSpPr>
        <p:spPr>
          <a:xfrm flipH="1" flipV="1">
            <a:off x="1568386" y="3900382"/>
            <a:ext cx="432042" cy="452905"/>
          </a:xfrm>
          <a:prstGeom prst="straightConnector1">
            <a:avLst/>
          </a:prstGeom>
          <a:ln w="19050">
            <a:solidFill>
              <a:schemeClr val="accent5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ounded Rectangle 280">
            <a:extLst>
              <a:ext uri="{FF2B5EF4-FFF2-40B4-BE49-F238E27FC236}">
                <a16:creationId xmlns="" xmlns:a16="http://schemas.microsoft.com/office/drawing/2014/main" id="{DF504D6D-E627-D842-BED5-9862B9A92CA3}"/>
              </a:ext>
            </a:extLst>
          </p:cNvPr>
          <p:cNvSpPr/>
          <p:nvPr/>
        </p:nvSpPr>
        <p:spPr>
          <a:xfrm>
            <a:off x="10014719" y="3780939"/>
            <a:ext cx="1014836" cy="434454"/>
          </a:xfrm>
          <a:prstGeom prst="roundRect">
            <a:avLst/>
          </a:prstGeom>
          <a:solidFill>
            <a:schemeClr val="accent5"/>
          </a:solidFill>
          <a:ln w="28575">
            <a:noFill/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0" tIns="0" rIns="0" bIns="0" anchor="t" anchorCtr="1"/>
          <a:lstStyle/>
          <a:p>
            <a:pPr algn="ctr"/>
            <a:r>
              <a:rPr lang="en-US" sz="2000" spc="-1" dirty="0" err="1">
                <a:uFill>
                  <a:solidFill>
                    <a:srgbClr val="FFFFFF"/>
                  </a:solidFill>
                </a:uFill>
              </a:rPr>
              <a:t>D</a:t>
            </a:r>
            <a:r>
              <a:rPr lang="en-US" sz="2000" spc="-1" baseline="-25000" dirty="0" err="1">
                <a:uFill>
                  <a:solidFill>
                    <a:srgbClr val="FFFFFF"/>
                  </a:solidFill>
                </a:uFill>
              </a:rPr>
              <a:t>vlan:BD:out</a:t>
            </a:r>
            <a:endParaRPr lang="en-US" sz="2000" spc="-1" baseline="-25000" dirty="0">
              <a:solidFill>
                <a:schemeClr val="tx1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4" name="Rounded Rectangle 280">
            <a:extLst>
              <a:ext uri="{FF2B5EF4-FFF2-40B4-BE49-F238E27FC236}">
                <a16:creationId xmlns="" xmlns:a16="http://schemas.microsoft.com/office/drawing/2014/main" id="{0844CD25-1820-2D46-ADA3-5055F2535ECD}"/>
              </a:ext>
            </a:extLst>
          </p:cNvPr>
          <p:cNvSpPr/>
          <p:nvPr/>
        </p:nvSpPr>
        <p:spPr>
          <a:xfrm>
            <a:off x="1930792" y="3783199"/>
            <a:ext cx="1037445" cy="414758"/>
          </a:xfrm>
          <a:prstGeom prst="roundRect">
            <a:avLst/>
          </a:prstGeom>
          <a:solidFill>
            <a:schemeClr val="accent5"/>
          </a:solidFill>
          <a:ln w="28575">
            <a:noFill/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0" tIns="0" rIns="0" bIns="0" anchor="t" anchorCtr="1"/>
          <a:lstStyle/>
          <a:p>
            <a:pPr algn="ctr"/>
            <a:r>
              <a:rPr lang="en-US" sz="2000" spc="-1" dirty="0" err="1">
                <a:uFill>
                  <a:solidFill>
                    <a:srgbClr val="FFFFFF"/>
                  </a:solidFill>
                </a:uFill>
              </a:rPr>
              <a:t>B</a:t>
            </a:r>
            <a:r>
              <a:rPr lang="en-US" sz="2000" spc="-1" baseline="-25000" dirty="0" err="1">
                <a:uFill>
                  <a:solidFill>
                    <a:srgbClr val="FFFFFF"/>
                  </a:solidFill>
                </a:uFill>
              </a:rPr>
              <a:t>vlan:BE:out</a:t>
            </a:r>
            <a:endParaRPr lang="en-US" sz="2000" spc="-1" baseline="-25000" dirty="0">
              <a:solidFill>
                <a:schemeClr val="tx1"/>
              </a:solidFill>
              <a:uFill>
                <a:solidFill>
                  <a:srgbClr val="FFFFFF"/>
                </a:solidFill>
              </a:uFill>
            </a:endParaRPr>
          </a:p>
        </p:txBody>
      </p:sp>
      <p:cxnSp>
        <p:nvCxnSpPr>
          <p:cNvPr id="129" name="Elbow Connector 128">
            <a:extLst>
              <a:ext uri="{FF2B5EF4-FFF2-40B4-BE49-F238E27FC236}">
                <a16:creationId xmlns="" xmlns:a16="http://schemas.microsoft.com/office/drawing/2014/main" id="{D96A1D2A-0AB0-7646-AE56-AF9D60AB91AA}"/>
              </a:ext>
            </a:extLst>
          </p:cNvPr>
          <p:cNvCxnSpPr>
            <a:stCxn id="81" idx="3"/>
            <a:endCxn id="89" idx="2"/>
          </p:cNvCxnSpPr>
          <p:nvPr/>
        </p:nvCxnSpPr>
        <p:spPr>
          <a:xfrm>
            <a:off x="4270771" y="4014209"/>
            <a:ext cx="6049047" cy="618203"/>
          </a:xfrm>
          <a:prstGeom prst="bentConnector4">
            <a:avLst>
              <a:gd name="adj1" fmla="val 863"/>
              <a:gd name="adj2" fmla="val 122187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Elbow Connector 131">
            <a:extLst>
              <a:ext uri="{FF2B5EF4-FFF2-40B4-BE49-F238E27FC236}">
                <a16:creationId xmlns="" xmlns:a16="http://schemas.microsoft.com/office/drawing/2014/main" id="{FB03CAD2-0621-9A48-98C0-18F234C4B4B5}"/>
              </a:ext>
            </a:extLst>
          </p:cNvPr>
          <p:cNvCxnSpPr>
            <a:cxnSpLocks/>
            <a:stCxn id="123" idx="3"/>
            <a:endCxn id="69" idx="2"/>
          </p:cNvCxnSpPr>
          <p:nvPr/>
        </p:nvCxnSpPr>
        <p:spPr>
          <a:xfrm flipH="1">
            <a:off x="3634249" y="3998166"/>
            <a:ext cx="7395306" cy="570091"/>
          </a:xfrm>
          <a:prstGeom prst="bentConnector4">
            <a:avLst>
              <a:gd name="adj1" fmla="val -3091"/>
              <a:gd name="adj2" fmla="val 160148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="" xmlns:a16="http://schemas.microsoft.com/office/drawing/2014/main" id="{5768A774-64FF-5E4E-9131-EA870452D973}"/>
              </a:ext>
            </a:extLst>
          </p:cNvPr>
          <p:cNvGrpSpPr/>
          <p:nvPr/>
        </p:nvGrpSpPr>
        <p:grpSpPr>
          <a:xfrm>
            <a:off x="8381383" y="195731"/>
            <a:ext cx="3289283" cy="1711067"/>
            <a:chOff x="3219612" y="3356798"/>
            <a:chExt cx="4922022" cy="2528992"/>
          </a:xfrm>
        </p:grpSpPr>
        <p:cxnSp>
          <p:nvCxnSpPr>
            <p:cNvPr id="68" name="Straight Arrow Connector 67">
              <a:extLst>
                <a:ext uri="{FF2B5EF4-FFF2-40B4-BE49-F238E27FC236}">
                  <a16:creationId xmlns="" xmlns:a16="http://schemas.microsoft.com/office/drawing/2014/main" id="{D9AACC3C-3C6E-534D-BBF4-2A9282D82B99}"/>
                </a:ext>
              </a:extLst>
            </p:cNvPr>
            <p:cNvCxnSpPr>
              <a:cxnSpLocks/>
              <a:stCxn id="152" idx="2"/>
              <a:endCxn id="130" idx="7"/>
            </p:cNvCxnSpPr>
            <p:nvPr/>
          </p:nvCxnSpPr>
          <p:spPr>
            <a:xfrm flipH="1">
              <a:off x="3816095" y="4974371"/>
              <a:ext cx="119773" cy="198194"/>
            </a:xfrm>
            <a:prstGeom prst="straightConnector1">
              <a:avLst/>
            </a:prstGeom>
            <a:ln w="28575"/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="" xmlns:a16="http://schemas.microsoft.com/office/drawing/2014/main" id="{714DFCD6-3BE3-7D47-B93B-A2D3AB4E94B0}"/>
                </a:ext>
              </a:extLst>
            </p:cNvPr>
            <p:cNvCxnSpPr>
              <a:cxnSpLocks/>
              <a:stCxn id="131" idx="5"/>
              <a:endCxn id="151" idx="0"/>
            </p:cNvCxnSpPr>
            <p:nvPr/>
          </p:nvCxnSpPr>
          <p:spPr>
            <a:xfrm>
              <a:off x="7472612" y="4067670"/>
              <a:ext cx="4473" cy="312319"/>
            </a:xfrm>
            <a:prstGeom prst="straightConnector1">
              <a:avLst/>
            </a:prstGeom>
            <a:ln w="28575"/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="" xmlns:a16="http://schemas.microsoft.com/office/drawing/2014/main" id="{3E9F6959-3E74-BB40-8A68-CC27C9B19FE3}"/>
                </a:ext>
              </a:extLst>
            </p:cNvPr>
            <p:cNvCxnSpPr>
              <a:cxnSpLocks/>
              <a:stCxn id="131" idx="4"/>
              <a:endCxn id="128" idx="0"/>
            </p:cNvCxnSpPr>
            <p:nvPr/>
          </p:nvCxnSpPr>
          <p:spPr>
            <a:xfrm>
              <a:off x="7227404" y="4162067"/>
              <a:ext cx="6167" cy="911138"/>
            </a:xfrm>
            <a:prstGeom prst="straightConnector1">
              <a:avLst/>
            </a:prstGeom>
            <a:ln w="28575"/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="" xmlns:a16="http://schemas.microsoft.com/office/drawing/2014/main" id="{1F0850FA-3C7B-9B46-A2F3-67EFB081753D}"/>
                </a:ext>
              </a:extLst>
            </p:cNvPr>
            <p:cNvCxnSpPr>
              <a:cxnSpLocks/>
              <a:stCxn id="130" idx="6"/>
              <a:endCxn id="128" idx="2"/>
            </p:cNvCxnSpPr>
            <p:nvPr/>
          </p:nvCxnSpPr>
          <p:spPr>
            <a:xfrm flipV="1">
              <a:off x="3914295" y="5393437"/>
              <a:ext cx="2983999" cy="5566"/>
            </a:xfrm>
            <a:prstGeom prst="straightConnector1">
              <a:avLst/>
            </a:prstGeom>
            <a:ln w="28575"/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="" xmlns:a16="http://schemas.microsoft.com/office/drawing/2014/main" id="{FB54E070-B56F-DB45-9C72-804BD23303AA}"/>
                </a:ext>
              </a:extLst>
            </p:cNvPr>
            <p:cNvCxnSpPr>
              <a:cxnSpLocks/>
              <a:stCxn id="138" idx="6"/>
              <a:endCxn id="131" idx="2"/>
            </p:cNvCxnSpPr>
            <p:nvPr/>
          </p:nvCxnSpPr>
          <p:spPr>
            <a:xfrm flipV="1">
              <a:off x="3935868" y="3839776"/>
              <a:ext cx="2944759" cy="1598"/>
            </a:xfrm>
            <a:prstGeom prst="straightConnector1">
              <a:avLst/>
            </a:prstGeom>
            <a:ln w="28575"/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="" xmlns:a16="http://schemas.microsoft.com/office/drawing/2014/main" id="{C14FFEB2-D404-C74C-96E2-D180354D2161}"/>
                </a:ext>
              </a:extLst>
            </p:cNvPr>
            <p:cNvCxnSpPr>
              <a:cxnSpLocks/>
              <a:stCxn id="138" idx="5"/>
              <a:endCxn id="128" idx="1"/>
            </p:cNvCxnSpPr>
            <p:nvPr/>
          </p:nvCxnSpPr>
          <p:spPr>
            <a:xfrm>
              <a:off x="3834299" y="4069268"/>
              <a:ext cx="3162194" cy="1097730"/>
            </a:xfrm>
            <a:prstGeom prst="straightConnector1">
              <a:avLst/>
            </a:prstGeom>
            <a:ln w="28575"/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CustomShape 6">
              <a:extLst>
                <a:ext uri="{FF2B5EF4-FFF2-40B4-BE49-F238E27FC236}">
                  <a16:creationId xmlns="" xmlns:a16="http://schemas.microsoft.com/office/drawing/2014/main" id="{7F54EF10-9E4B-4B4D-B547-5CA756A2A18C}"/>
                </a:ext>
              </a:extLst>
            </p:cNvPr>
            <p:cNvSpPr/>
            <p:nvPr/>
          </p:nvSpPr>
          <p:spPr>
            <a:xfrm>
              <a:off x="6898294" y="5073205"/>
              <a:ext cx="670554" cy="640464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  <a:round/>
            </a:ln>
            <a:effec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en-US" sz="1400" spc="-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B</a:t>
              </a:r>
              <a:endPara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130" name="CustomShape 9">
              <a:extLst>
                <a:ext uri="{FF2B5EF4-FFF2-40B4-BE49-F238E27FC236}">
                  <a16:creationId xmlns="" xmlns:a16="http://schemas.microsoft.com/office/drawing/2014/main" id="{FE7343BE-45ED-7747-A546-155500DE1108}"/>
                </a:ext>
              </a:extLst>
            </p:cNvPr>
            <p:cNvSpPr/>
            <p:nvPr/>
          </p:nvSpPr>
          <p:spPr>
            <a:xfrm>
              <a:off x="3243741" y="5078771"/>
              <a:ext cx="670554" cy="640464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  <a:round/>
            </a:ln>
            <a:effec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en-US" sz="1400" spc="-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E</a:t>
              </a:r>
              <a:endPara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131" name="CustomShape 10">
              <a:extLst>
                <a:ext uri="{FF2B5EF4-FFF2-40B4-BE49-F238E27FC236}">
                  <a16:creationId xmlns="" xmlns:a16="http://schemas.microsoft.com/office/drawing/2014/main" id="{0D23F376-8251-AC40-95CD-9E0FC31096C7}"/>
                </a:ext>
              </a:extLst>
            </p:cNvPr>
            <p:cNvSpPr/>
            <p:nvPr/>
          </p:nvSpPr>
          <p:spPr>
            <a:xfrm>
              <a:off x="6880627" y="3517484"/>
              <a:ext cx="693553" cy="644583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  <a:round/>
            </a:ln>
            <a:effec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0" tIns="0" rIns="0" bIns="18360" anchor="ctr"/>
            <a:lstStyle/>
            <a:p>
              <a:pPr algn="ctr">
                <a:lnSpc>
                  <a:spcPct val="100000"/>
                </a:lnSpc>
              </a:pPr>
              <a:r>
                <a:rPr lang="en-US" sz="1400" spc="-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C</a:t>
              </a:r>
              <a:endParaRPr lang="en-US" sz="1400" dirty="0"/>
            </a:p>
          </p:txBody>
        </p:sp>
        <p:sp>
          <p:nvSpPr>
            <p:cNvPr id="133" name="CustomShape 23">
              <a:extLst>
                <a:ext uri="{FF2B5EF4-FFF2-40B4-BE49-F238E27FC236}">
                  <a16:creationId xmlns="" xmlns:a16="http://schemas.microsoft.com/office/drawing/2014/main" id="{6DC8B746-C1D7-FF43-8E7B-95C8CA29D4A1}"/>
                </a:ext>
              </a:extLst>
            </p:cNvPr>
            <p:cNvSpPr/>
            <p:nvPr/>
          </p:nvSpPr>
          <p:spPr>
            <a:xfrm>
              <a:off x="7381960" y="3356798"/>
              <a:ext cx="759674" cy="317829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  <a:round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/>
          </p:style>
          <p:txBody>
            <a:bodyPr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en-US" sz="1400" spc="-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iBGP</a:t>
              </a:r>
              <a:endPara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134" name="CustomShape 23">
              <a:extLst>
                <a:ext uri="{FF2B5EF4-FFF2-40B4-BE49-F238E27FC236}">
                  <a16:creationId xmlns="" xmlns:a16="http://schemas.microsoft.com/office/drawing/2014/main" id="{4DB6FF16-0FF6-E04E-A874-D0F6BD541C49}"/>
                </a:ext>
              </a:extLst>
            </p:cNvPr>
            <p:cNvSpPr/>
            <p:nvPr/>
          </p:nvSpPr>
          <p:spPr>
            <a:xfrm>
              <a:off x="7381960" y="5254076"/>
              <a:ext cx="759674" cy="317829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  <a:round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/>
          </p:style>
          <p:txBody>
            <a:bodyPr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en-US" sz="1400" spc="-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iBGP</a:t>
              </a:r>
              <a:endPara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135" name="CustomShape 23">
              <a:extLst>
                <a:ext uri="{FF2B5EF4-FFF2-40B4-BE49-F238E27FC236}">
                  <a16:creationId xmlns="" xmlns:a16="http://schemas.microsoft.com/office/drawing/2014/main" id="{81BFA8A0-6D5C-8A44-A1C5-A1274C538C6A}"/>
                </a:ext>
              </a:extLst>
            </p:cNvPr>
            <p:cNvSpPr/>
            <p:nvPr/>
          </p:nvSpPr>
          <p:spPr>
            <a:xfrm>
              <a:off x="3219612" y="5567961"/>
              <a:ext cx="759674" cy="317829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  <a:round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/>
          </p:style>
          <p:txBody>
            <a:bodyPr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en-US" sz="1400" spc="-1" dirty="0" err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eBGP</a:t>
              </a:r>
              <a:endPara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136" name="CustomShape 23">
              <a:extLst>
                <a:ext uri="{FF2B5EF4-FFF2-40B4-BE49-F238E27FC236}">
                  <a16:creationId xmlns="" xmlns:a16="http://schemas.microsoft.com/office/drawing/2014/main" id="{98606645-C1EE-3242-B4BE-FD63005CF566}"/>
                </a:ext>
              </a:extLst>
            </p:cNvPr>
            <p:cNvSpPr/>
            <p:nvPr/>
          </p:nvSpPr>
          <p:spPr>
            <a:xfrm>
              <a:off x="6847567" y="5567961"/>
              <a:ext cx="759674" cy="317829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  <a:round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/>
          </p:style>
          <p:txBody>
            <a:bodyPr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en-US" sz="1400" spc="-1" dirty="0" err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eBGP</a:t>
              </a:r>
              <a:endPara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="" xmlns:a16="http://schemas.microsoft.com/office/drawing/2014/main" id="{25FC2F3E-379E-F342-94AF-F8F8C92ABDEF}"/>
                </a:ext>
              </a:extLst>
            </p:cNvPr>
            <p:cNvSpPr txBox="1"/>
            <p:nvPr/>
          </p:nvSpPr>
          <p:spPr>
            <a:xfrm>
              <a:off x="4607986" y="4586345"/>
              <a:ext cx="331744" cy="246221"/>
            </a:xfrm>
            <a:prstGeom prst="rect">
              <a:avLst/>
            </a:prstGeom>
            <a:ln>
              <a:noFill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138" name="CustomShape 10">
              <a:extLst>
                <a:ext uri="{FF2B5EF4-FFF2-40B4-BE49-F238E27FC236}">
                  <a16:creationId xmlns="" xmlns:a16="http://schemas.microsoft.com/office/drawing/2014/main" id="{6A89BFBA-813E-B946-8A3D-1C1700F1D204}"/>
                </a:ext>
              </a:extLst>
            </p:cNvPr>
            <p:cNvSpPr/>
            <p:nvPr/>
          </p:nvSpPr>
          <p:spPr>
            <a:xfrm>
              <a:off x="3242315" y="3519082"/>
              <a:ext cx="693553" cy="644583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  <a:round/>
            </a:ln>
            <a:effec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0" tIns="0" rIns="0" bIns="18360" anchor="ctr"/>
            <a:lstStyle/>
            <a:p>
              <a:pPr algn="ctr">
                <a:lnSpc>
                  <a:spcPct val="100000"/>
                </a:lnSpc>
              </a:pPr>
              <a:r>
                <a:rPr lang="en-US" sz="1400" spc="-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D</a:t>
              </a:r>
              <a:endParaRPr lang="en-US" sz="1400" dirty="0"/>
            </a:p>
          </p:txBody>
        </p:sp>
        <p:sp>
          <p:nvSpPr>
            <p:cNvPr id="139" name="CustomShape 23">
              <a:extLst>
                <a:ext uri="{FF2B5EF4-FFF2-40B4-BE49-F238E27FC236}">
                  <a16:creationId xmlns="" xmlns:a16="http://schemas.microsoft.com/office/drawing/2014/main" id="{79F2AADC-7A00-7E40-A423-35EE2C244336}"/>
                </a:ext>
              </a:extLst>
            </p:cNvPr>
            <p:cNvSpPr/>
            <p:nvPr/>
          </p:nvSpPr>
          <p:spPr>
            <a:xfrm>
              <a:off x="3219612" y="3356798"/>
              <a:ext cx="759674" cy="317829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  <a:round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/>
          </p:style>
          <p:txBody>
            <a:bodyPr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en-US" sz="1400" spc="-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iBGP</a:t>
              </a:r>
              <a:endPara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140" name="CustomShape 23">
              <a:extLst>
                <a:ext uri="{FF2B5EF4-FFF2-40B4-BE49-F238E27FC236}">
                  <a16:creationId xmlns="" xmlns:a16="http://schemas.microsoft.com/office/drawing/2014/main" id="{15E3DEA3-8267-0F4A-AD88-2F405F06F499}"/>
                </a:ext>
              </a:extLst>
            </p:cNvPr>
            <p:cNvSpPr/>
            <p:nvPr/>
          </p:nvSpPr>
          <p:spPr>
            <a:xfrm>
              <a:off x="6541579" y="4898782"/>
              <a:ext cx="759674" cy="317829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  <a:round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/>
          </p:style>
          <p:txBody>
            <a:bodyPr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en-US" sz="1400" b="0" strike="noStrike" spc="-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OSPF</a:t>
              </a:r>
              <a:endPara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141" name="CustomShape 23">
              <a:extLst>
                <a:ext uri="{FF2B5EF4-FFF2-40B4-BE49-F238E27FC236}">
                  <a16:creationId xmlns="" xmlns:a16="http://schemas.microsoft.com/office/drawing/2014/main" id="{CCCBE3C7-289F-2044-9B15-BF6C12679721}"/>
                </a:ext>
              </a:extLst>
            </p:cNvPr>
            <p:cNvSpPr/>
            <p:nvPr/>
          </p:nvSpPr>
          <p:spPr>
            <a:xfrm>
              <a:off x="6532328" y="3982288"/>
              <a:ext cx="759674" cy="317829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  <a:round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/>
          </p:style>
          <p:txBody>
            <a:bodyPr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en-US" sz="1400" b="0" strike="noStrike" spc="-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OSPF</a:t>
              </a:r>
              <a:endPara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142" name="CustomShape 23">
              <a:extLst>
                <a:ext uri="{FF2B5EF4-FFF2-40B4-BE49-F238E27FC236}">
                  <a16:creationId xmlns="" xmlns:a16="http://schemas.microsoft.com/office/drawing/2014/main" id="{0516F749-EBC5-DE46-B3E9-50519F7E19D9}"/>
                </a:ext>
              </a:extLst>
            </p:cNvPr>
            <p:cNvSpPr/>
            <p:nvPr/>
          </p:nvSpPr>
          <p:spPr>
            <a:xfrm>
              <a:off x="3549233" y="3983886"/>
              <a:ext cx="759674" cy="317829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  <a:round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/>
          </p:style>
          <p:txBody>
            <a:bodyPr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en-US" sz="1400" b="0" strike="noStrike" spc="-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OSPF</a:t>
              </a:r>
              <a:endPara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cxnSp>
          <p:nvCxnSpPr>
            <p:cNvPr id="143" name="Straight Arrow Connector 142">
              <a:extLst>
                <a:ext uri="{FF2B5EF4-FFF2-40B4-BE49-F238E27FC236}">
                  <a16:creationId xmlns="" xmlns:a16="http://schemas.microsoft.com/office/drawing/2014/main" id="{FC2F4C2B-AA63-1241-9F22-5D41285E17A6}"/>
                </a:ext>
              </a:extLst>
            </p:cNvPr>
            <p:cNvCxnSpPr>
              <a:cxnSpLocks/>
              <a:stCxn id="139" idx="3"/>
              <a:endCxn id="133" idx="1"/>
            </p:cNvCxnSpPr>
            <p:nvPr/>
          </p:nvCxnSpPr>
          <p:spPr>
            <a:xfrm>
              <a:off x="3979286" y="3515713"/>
              <a:ext cx="3402674" cy="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  <a:headEnd type="triangl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="" xmlns:a16="http://schemas.microsoft.com/office/drawing/2014/main" id="{26F373CB-9552-1545-A266-AF7BB01EC2C1}"/>
                </a:ext>
              </a:extLst>
            </p:cNvPr>
            <p:cNvCxnSpPr>
              <a:cxnSpLocks/>
              <a:stCxn id="134" idx="0"/>
              <a:endCxn id="133" idx="2"/>
            </p:cNvCxnSpPr>
            <p:nvPr/>
          </p:nvCxnSpPr>
          <p:spPr>
            <a:xfrm flipV="1">
              <a:off x="7761797" y="3674627"/>
              <a:ext cx="0" cy="1579449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  <a:headEnd type="triangl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>
              <a:extLst>
                <a:ext uri="{FF2B5EF4-FFF2-40B4-BE49-F238E27FC236}">
                  <a16:creationId xmlns="" xmlns:a16="http://schemas.microsoft.com/office/drawing/2014/main" id="{A3C7E34F-AE2A-7342-A1C3-1A6349A12D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907" y="4152033"/>
              <a:ext cx="2223420" cy="1598"/>
            </a:xfrm>
            <a:prstGeom prst="straightConnector1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prstDash val="sysDash"/>
              <a:headEnd type="triangl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>
              <a:extLst>
                <a:ext uri="{FF2B5EF4-FFF2-40B4-BE49-F238E27FC236}">
                  <a16:creationId xmlns="" xmlns:a16="http://schemas.microsoft.com/office/drawing/2014/main" id="{AEE8D61E-04DC-424C-B357-680C87E4F3A1}"/>
                </a:ext>
              </a:extLst>
            </p:cNvPr>
            <p:cNvCxnSpPr>
              <a:cxnSpLocks/>
              <a:stCxn id="141" idx="2"/>
              <a:endCxn id="140" idx="0"/>
            </p:cNvCxnSpPr>
            <p:nvPr/>
          </p:nvCxnSpPr>
          <p:spPr>
            <a:xfrm>
              <a:off x="6912165" y="4300117"/>
              <a:ext cx="9251" cy="598665"/>
            </a:xfrm>
            <a:prstGeom prst="straightConnector1">
              <a:avLst/>
            </a:prstGeom>
            <a:ln w="19050">
              <a:solidFill>
                <a:schemeClr val="accent2"/>
              </a:solidFill>
              <a:prstDash val="sysDash"/>
              <a:headEnd type="triangl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extBox 146">
              <a:extLst>
                <a:ext uri="{FF2B5EF4-FFF2-40B4-BE49-F238E27FC236}">
                  <a16:creationId xmlns="" xmlns:a16="http://schemas.microsoft.com/office/drawing/2014/main" id="{D5E01C62-4BFB-5548-8F04-8C3D3AACFF6B}"/>
                </a:ext>
              </a:extLst>
            </p:cNvPr>
            <p:cNvSpPr txBox="1"/>
            <p:nvPr/>
          </p:nvSpPr>
          <p:spPr>
            <a:xfrm>
              <a:off x="6904598" y="4400948"/>
              <a:ext cx="331744" cy="246221"/>
            </a:xfrm>
            <a:prstGeom prst="rect">
              <a:avLst/>
            </a:prstGeom>
            <a:ln>
              <a:noFill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="" xmlns:a16="http://schemas.microsoft.com/office/drawing/2014/main" id="{8221BFD2-FED2-6E4C-BF31-021FE71698A8}"/>
                </a:ext>
              </a:extLst>
            </p:cNvPr>
            <p:cNvSpPr txBox="1"/>
            <p:nvPr/>
          </p:nvSpPr>
          <p:spPr>
            <a:xfrm>
              <a:off x="5496810" y="3829486"/>
              <a:ext cx="331744" cy="246221"/>
            </a:xfrm>
            <a:prstGeom prst="rect">
              <a:avLst/>
            </a:prstGeom>
            <a:ln>
              <a:noFill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</a:rPr>
                <a:t>5</a:t>
              </a:r>
            </a:p>
          </p:txBody>
        </p:sp>
        <p:cxnSp>
          <p:nvCxnSpPr>
            <p:cNvPr id="149" name="Straight Arrow Connector 148">
              <a:extLst>
                <a:ext uri="{FF2B5EF4-FFF2-40B4-BE49-F238E27FC236}">
                  <a16:creationId xmlns="" xmlns:a16="http://schemas.microsoft.com/office/drawing/2014/main" id="{516FAA31-076B-CE4D-BFA6-ED6AB2EC11D9}"/>
                </a:ext>
              </a:extLst>
            </p:cNvPr>
            <p:cNvCxnSpPr>
              <a:cxnSpLocks/>
              <a:stCxn id="135" idx="3"/>
              <a:endCxn id="136" idx="1"/>
            </p:cNvCxnSpPr>
            <p:nvPr/>
          </p:nvCxnSpPr>
          <p:spPr>
            <a:xfrm>
              <a:off x="3979286" y="5726875"/>
              <a:ext cx="2868281" cy="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  <a:headEnd type="triangl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>
              <a:extLst>
                <a:ext uri="{FF2B5EF4-FFF2-40B4-BE49-F238E27FC236}">
                  <a16:creationId xmlns="" xmlns:a16="http://schemas.microsoft.com/office/drawing/2014/main" id="{7E738DB1-A249-7242-A551-8D47701C6761}"/>
                </a:ext>
              </a:extLst>
            </p:cNvPr>
            <p:cNvCxnSpPr>
              <a:cxnSpLocks/>
              <a:stCxn id="142" idx="2"/>
            </p:cNvCxnSpPr>
            <p:nvPr/>
          </p:nvCxnSpPr>
          <p:spPr>
            <a:xfrm>
              <a:off x="3929070" y="4301715"/>
              <a:ext cx="2629534" cy="894022"/>
            </a:xfrm>
            <a:prstGeom prst="straightConnector1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prstDash val="sysDash"/>
              <a:headEnd type="triangl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1" name="Picture 150" descr="desktop-and-monitor1.png">
              <a:extLst>
                <a:ext uri="{FF2B5EF4-FFF2-40B4-BE49-F238E27FC236}">
                  <a16:creationId xmlns="" xmlns:a16="http://schemas.microsoft.com/office/drawing/2014/main" id="{24EF1E36-FA5A-984C-A5F3-983047634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52106" y="4379989"/>
              <a:ext cx="449957" cy="309753"/>
            </a:xfrm>
            <a:prstGeom prst="rect">
              <a:avLst/>
            </a:prstGeom>
          </p:spPr>
        </p:pic>
        <p:pic>
          <p:nvPicPr>
            <p:cNvPr id="152" name="Picture 151" descr="desktop-and-monitor1.png">
              <a:extLst>
                <a:ext uri="{FF2B5EF4-FFF2-40B4-BE49-F238E27FC236}">
                  <a16:creationId xmlns="" xmlns:a16="http://schemas.microsoft.com/office/drawing/2014/main" id="{42D8880B-FE9D-9249-9F42-7B6CF4469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10889" y="4664618"/>
              <a:ext cx="449957" cy="309753"/>
            </a:xfrm>
            <a:prstGeom prst="rect">
              <a:avLst/>
            </a:prstGeom>
          </p:spPr>
        </p:pic>
        <p:sp>
          <p:nvSpPr>
            <p:cNvPr id="153" name="TextBox 152">
              <a:extLst>
                <a:ext uri="{FF2B5EF4-FFF2-40B4-BE49-F238E27FC236}">
                  <a16:creationId xmlns="" xmlns:a16="http://schemas.microsoft.com/office/drawing/2014/main" id="{DBC1FD76-1303-434C-8985-6049E23A13B4}"/>
                </a:ext>
              </a:extLst>
            </p:cNvPr>
            <p:cNvSpPr txBox="1"/>
            <p:nvPr/>
          </p:nvSpPr>
          <p:spPr>
            <a:xfrm>
              <a:off x="7360616" y="4650826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  <a:endParaRPr lang="en-US" baseline="-25000" dirty="0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="" xmlns:a16="http://schemas.microsoft.com/office/drawing/2014/main" id="{83215A38-F9B9-CC42-A6E7-77C698F99FF2}"/>
                </a:ext>
              </a:extLst>
            </p:cNvPr>
            <p:cNvSpPr txBox="1"/>
            <p:nvPr/>
          </p:nvSpPr>
          <p:spPr>
            <a:xfrm>
              <a:off x="3983491" y="4905862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  <a:endParaRPr lang="en-US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4308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3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1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3" grpId="0" animBg="1"/>
      <p:bldP spid="1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113EDC86-E8F3-7940-907B-D227E893D198}"/>
              </a:ext>
            </a:extLst>
          </p:cNvPr>
          <p:cNvSpPr/>
          <p:nvPr/>
        </p:nvSpPr>
        <p:spPr>
          <a:xfrm>
            <a:off x="0" y="1578249"/>
            <a:ext cx="12192000" cy="31221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E53472AA-AA7B-7543-B6EA-3140F9F62089}"/>
              </a:ext>
            </a:extLst>
          </p:cNvPr>
          <p:cNvSpPr/>
          <p:nvPr/>
        </p:nvSpPr>
        <p:spPr>
          <a:xfrm>
            <a:off x="0" y="4700425"/>
            <a:ext cx="12192000" cy="21575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AC1FAC-5E35-0241-ADD4-2CF9E7AEE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Tiramisu Overview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A3EAE8C8-17C5-1740-AD35-F6C6640C9828}"/>
              </a:ext>
            </a:extLst>
          </p:cNvPr>
          <p:cNvSpPr/>
          <p:nvPr/>
        </p:nvSpPr>
        <p:spPr>
          <a:xfrm>
            <a:off x="4071315" y="5043091"/>
            <a:ext cx="4522087" cy="51806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Traffic Propagation Graph (TPG)</a:t>
            </a:r>
          </a:p>
        </p:txBody>
      </p:sp>
      <p:sp>
        <p:nvSpPr>
          <p:cNvPr id="17" name="Rounded Rectangle 58">
            <a:extLst>
              <a:ext uri="{FF2B5EF4-FFF2-40B4-BE49-F238E27FC236}">
                <a16:creationId xmlns="" xmlns:a16="http://schemas.microsoft.com/office/drawing/2014/main" id="{E653E64F-DC20-4A42-9D2E-F19CEA8DB86E}"/>
              </a:ext>
            </a:extLst>
          </p:cNvPr>
          <p:cNvSpPr/>
          <p:nvPr/>
        </p:nvSpPr>
        <p:spPr>
          <a:xfrm>
            <a:off x="4042864" y="5892444"/>
            <a:ext cx="4715931" cy="50204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Routing Adjacencies Graph (RAG)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7214BA46-17F6-294B-B5F2-D327163AF51D}"/>
              </a:ext>
            </a:extLst>
          </p:cNvPr>
          <p:cNvGrpSpPr/>
          <p:nvPr/>
        </p:nvGrpSpPr>
        <p:grpSpPr>
          <a:xfrm>
            <a:off x="469557" y="5102843"/>
            <a:ext cx="1983248" cy="1340701"/>
            <a:chOff x="2657" y="2125748"/>
            <a:chExt cx="2455175" cy="1288872"/>
          </a:xfrm>
        </p:grpSpPr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F37E25DA-B0B6-BC4D-971B-38F16533A502}"/>
                </a:ext>
              </a:extLst>
            </p:cNvPr>
            <p:cNvSpPr txBox="1"/>
            <p:nvPr/>
          </p:nvSpPr>
          <p:spPr>
            <a:xfrm>
              <a:off x="2657" y="2125748"/>
              <a:ext cx="2455175" cy="498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Configurations</a:t>
              </a:r>
            </a:p>
          </p:txBody>
        </p:sp>
        <p:pic>
          <p:nvPicPr>
            <p:cNvPr id="54" name="Content Placeholder 4" descr="format-justify-fill-4.png">
              <a:extLst>
                <a:ext uri="{FF2B5EF4-FFF2-40B4-BE49-F238E27FC236}">
                  <a16:creationId xmlns="" xmlns:a16="http://schemas.microsoft.com/office/drawing/2014/main" id="{A03C2121-D926-BB46-841C-04373A986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4996" y="2576417"/>
              <a:ext cx="638626" cy="638626"/>
            </a:xfrm>
            <a:prstGeom prst="rect">
              <a:avLst/>
            </a:prstGeom>
          </p:spPr>
        </p:pic>
        <p:pic>
          <p:nvPicPr>
            <p:cNvPr id="55" name="Content Placeholder 4" descr="format-justify-fill-4.png">
              <a:extLst>
                <a:ext uri="{FF2B5EF4-FFF2-40B4-BE49-F238E27FC236}">
                  <a16:creationId xmlns="" xmlns:a16="http://schemas.microsoft.com/office/drawing/2014/main" id="{14636F78-8A38-3148-BB56-C70B6B3F1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0014" y="2692530"/>
              <a:ext cx="638627" cy="638627"/>
            </a:xfrm>
            <a:prstGeom prst="rect">
              <a:avLst/>
            </a:prstGeom>
          </p:spPr>
        </p:pic>
        <p:pic>
          <p:nvPicPr>
            <p:cNvPr id="56" name="Content Placeholder 4" descr="format-justify-fill-4.png">
              <a:extLst>
                <a:ext uri="{FF2B5EF4-FFF2-40B4-BE49-F238E27FC236}">
                  <a16:creationId xmlns="" xmlns:a16="http://schemas.microsoft.com/office/drawing/2014/main" id="{E50A97EB-4D28-7E4C-967D-CD6FA1E07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5996" y="2775993"/>
              <a:ext cx="638626" cy="638627"/>
            </a:xfrm>
            <a:prstGeom prst="rect">
              <a:avLst/>
            </a:prstGeom>
          </p:spPr>
        </p:pic>
      </p:grpSp>
      <p:sp>
        <p:nvSpPr>
          <p:cNvPr id="19" name="Right Arrow 10">
            <a:extLst>
              <a:ext uri="{FF2B5EF4-FFF2-40B4-BE49-F238E27FC236}">
                <a16:creationId xmlns="" xmlns:a16="http://schemas.microsoft.com/office/drawing/2014/main" id="{A9C408C7-54CA-494A-A997-9781CDC4EA1E}"/>
              </a:ext>
            </a:extLst>
          </p:cNvPr>
          <p:cNvSpPr>
            <a:spLocks noChangeAspect="1"/>
          </p:cNvSpPr>
          <p:nvPr/>
        </p:nvSpPr>
        <p:spPr>
          <a:xfrm rot="16200000" flipV="1">
            <a:off x="6017117" y="5592813"/>
            <a:ext cx="296908" cy="26664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0">
            <a:extLst>
              <a:ext uri="{FF2B5EF4-FFF2-40B4-BE49-F238E27FC236}">
                <a16:creationId xmlns="" xmlns:a16="http://schemas.microsoft.com/office/drawing/2014/main" id="{7430534B-B34C-3A44-B58C-9B62751B6DE8}"/>
              </a:ext>
            </a:extLst>
          </p:cNvPr>
          <p:cNvSpPr>
            <a:spLocks noChangeAspect="1"/>
          </p:cNvSpPr>
          <p:nvPr/>
        </p:nvSpPr>
        <p:spPr>
          <a:xfrm flipV="1">
            <a:off x="1765633" y="5957504"/>
            <a:ext cx="2231366" cy="324510"/>
          </a:xfrm>
          <a:prstGeom prst="rightArrow">
            <a:avLst>
              <a:gd name="adj1" fmla="val 50000"/>
              <a:gd name="adj2" fmla="val 10219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95">
            <a:extLst>
              <a:ext uri="{FF2B5EF4-FFF2-40B4-BE49-F238E27FC236}">
                <a16:creationId xmlns="" xmlns:a16="http://schemas.microsoft.com/office/drawing/2014/main" id="{494E7FE0-AB0F-FA47-B990-78D754D66243}"/>
              </a:ext>
            </a:extLst>
          </p:cNvPr>
          <p:cNvSpPr/>
          <p:nvPr/>
        </p:nvSpPr>
        <p:spPr>
          <a:xfrm>
            <a:off x="834949" y="1752664"/>
            <a:ext cx="2176243" cy="928624"/>
          </a:xfrm>
          <a:prstGeom prst="roundRect">
            <a:avLst/>
          </a:prstGeom>
          <a:solidFill>
            <a:schemeClr val="accent4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PATH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ENUMERATION</a:t>
            </a:r>
            <a:endParaRPr 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28E97598-A86B-7F4B-ACF1-FD50826113E6}"/>
              </a:ext>
            </a:extLst>
          </p:cNvPr>
          <p:cNvSpPr/>
          <p:nvPr/>
        </p:nvSpPr>
        <p:spPr>
          <a:xfrm>
            <a:off x="10233699" y="4773817"/>
            <a:ext cx="115993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Graph </a:t>
            </a:r>
          </a:p>
          <a:p>
            <a:r>
              <a:rPr lang="en-US" sz="2800" dirty="0"/>
              <a:t>Model</a:t>
            </a:r>
          </a:p>
        </p:txBody>
      </p:sp>
      <p:sp>
        <p:nvSpPr>
          <p:cNvPr id="59" name="Right Arrow 10">
            <a:extLst>
              <a:ext uri="{FF2B5EF4-FFF2-40B4-BE49-F238E27FC236}">
                <a16:creationId xmlns="" xmlns:a16="http://schemas.microsoft.com/office/drawing/2014/main" id="{C9684B2F-9196-A94B-810B-C493E54AFD43}"/>
              </a:ext>
            </a:extLst>
          </p:cNvPr>
          <p:cNvSpPr>
            <a:spLocks noChangeAspect="1"/>
          </p:cNvSpPr>
          <p:nvPr/>
        </p:nvSpPr>
        <p:spPr>
          <a:xfrm rot="20565006" flipV="1">
            <a:off x="1790633" y="5417514"/>
            <a:ext cx="2231366" cy="324510"/>
          </a:xfrm>
          <a:prstGeom prst="rightArrow">
            <a:avLst>
              <a:gd name="adj1" fmla="val 50000"/>
              <a:gd name="adj2" fmla="val 10219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Arrow 10">
            <a:extLst>
              <a:ext uri="{FF2B5EF4-FFF2-40B4-BE49-F238E27FC236}">
                <a16:creationId xmlns="" xmlns:a16="http://schemas.microsoft.com/office/drawing/2014/main" id="{FF1E9FD2-17B9-6B49-B137-F18220299856}"/>
              </a:ext>
            </a:extLst>
          </p:cNvPr>
          <p:cNvSpPr>
            <a:spLocks noChangeAspect="1"/>
          </p:cNvSpPr>
          <p:nvPr/>
        </p:nvSpPr>
        <p:spPr>
          <a:xfrm rot="12649905" flipV="1">
            <a:off x="2773230" y="4634219"/>
            <a:ext cx="1420880" cy="323814"/>
          </a:xfrm>
          <a:prstGeom prst="rightArrow">
            <a:avLst>
              <a:gd name="adj1" fmla="val 50000"/>
              <a:gd name="adj2" fmla="val 7067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E308769F-83E3-DE4B-AA50-F3684EE1A984}"/>
              </a:ext>
            </a:extLst>
          </p:cNvPr>
          <p:cNvSpPr/>
          <p:nvPr/>
        </p:nvSpPr>
        <p:spPr>
          <a:xfrm>
            <a:off x="10125165" y="2159825"/>
            <a:ext cx="1774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Algorithms</a:t>
            </a:r>
          </a:p>
        </p:txBody>
      </p:sp>
      <p:sp>
        <p:nvSpPr>
          <p:cNvPr id="64" name="Right Arrow 10">
            <a:extLst>
              <a:ext uri="{FF2B5EF4-FFF2-40B4-BE49-F238E27FC236}">
                <a16:creationId xmlns="" xmlns:a16="http://schemas.microsoft.com/office/drawing/2014/main" id="{02D13977-EF68-0641-A096-71C557C401EA}"/>
              </a:ext>
            </a:extLst>
          </p:cNvPr>
          <p:cNvSpPr>
            <a:spLocks noChangeAspect="1"/>
          </p:cNvSpPr>
          <p:nvPr/>
        </p:nvSpPr>
        <p:spPr>
          <a:xfrm rot="16200000" flipV="1">
            <a:off x="1341409" y="2983906"/>
            <a:ext cx="1064058" cy="42970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lide Number Placeholder 72">
            <a:extLst>
              <a:ext uri="{FF2B5EF4-FFF2-40B4-BE49-F238E27FC236}">
                <a16:creationId xmlns="" xmlns:a16="http://schemas.microsoft.com/office/drawing/2014/main" id="{14779583-5200-BD49-BFF8-4970B7E34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268BE-A08D-D147-9EF9-6AC46422B03E}" type="slidenum">
              <a:rPr lang="en-US" smtClean="0"/>
              <a:t>14</a:t>
            </a:fld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9AB29902-F67F-954D-9E0E-135D48BA50C4}"/>
              </a:ext>
            </a:extLst>
          </p:cNvPr>
          <p:cNvGrpSpPr/>
          <p:nvPr/>
        </p:nvGrpSpPr>
        <p:grpSpPr>
          <a:xfrm>
            <a:off x="968215" y="3477537"/>
            <a:ext cx="1930588" cy="974329"/>
            <a:chOff x="-1611415" y="4534128"/>
            <a:chExt cx="2134958" cy="645783"/>
          </a:xfrm>
        </p:grpSpPr>
        <p:sp>
          <p:nvSpPr>
            <p:cNvPr id="47" name="Rounded Rectangle 1">
              <a:extLst>
                <a:ext uri="{FF2B5EF4-FFF2-40B4-BE49-F238E27FC236}">
                  <a16:creationId xmlns="" xmlns:a16="http://schemas.microsoft.com/office/drawing/2014/main" id="{6C4EE75E-94CC-AC45-A821-68623043001E}"/>
                </a:ext>
              </a:extLst>
            </p:cNvPr>
            <p:cNvSpPr/>
            <p:nvPr/>
          </p:nvSpPr>
          <p:spPr>
            <a:xfrm>
              <a:off x="-1611415" y="4534128"/>
              <a:ext cx="2134958" cy="645783"/>
            </a:xfrm>
            <a:prstGeom prst="roundRect">
              <a:avLst/>
            </a:prstGeom>
            <a:solidFill>
              <a:schemeClr val="accent4"/>
            </a:solidFill>
            <a:ln w="31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588658A7-ABEF-9F4F-8FED-4A2204BA0512}"/>
                </a:ext>
              </a:extLst>
            </p:cNvPr>
            <p:cNvSpPr/>
            <p:nvPr/>
          </p:nvSpPr>
          <p:spPr>
            <a:xfrm>
              <a:off x="-918050" y="4688390"/>
              <a:ext cx="709368" cy="4131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/>
                <a:t>TPVP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2946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BD93D7-4231-0740-9EDE-9AA03A8F0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TPVP - Tiramisu Path Vector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7E139E3-57F5-1F41-9C25-83B18CB83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433" y="1552482"/>
            <a:ext cx="11534503" cy="3216638"/>
          </a:xfrm>
        </p:spPr>
        <p:txBody>
          <a:bodyPr>
            <a:normAutofit/>
          </a:bodyPr>
          <a:lstStyle/>
          <a:p>
            <a:r>
              <a:rPr lang="en-US" dirty="0"/>
              <a:t>Griffin et al. (TON’2002) and </a:t>
            </a:r>
            <a:r>
              <a:rPr lang="en-US" dirty="0" err="1"/>
              <a:t>Sobrinho</a:t>
            </a:r>
            <a:r>
              <a:rPr lang="en-US" dirty="0"/>
              <a:t> (TON’2005) models stable paths problem as Simple Path Vector Protocol (SPVP) and routing algebra</a:t>
            </a:r>
          </a:p>
          <a:p>
            <a:r>
              <a:rPr lang="en-US" dirty="0"/>
              <a:t>TPVP is derived from SPVP and is modeled on routing algebra</a:t>
            </a:r>
          </a:p>
          <a:p>
            <a:pPr lvl="1"/>
            <a:r>
              <a:rPr lang="en-US" dirty="0"/>
              <a:t>⊕ operator to model path cost computation</a:t>
            </a:r>
          </a:p>
          <a:p>
            <a:pPr lvl="1"/>
            <a:r>
              <a:rPr lang="en-US" dirty="0"/>
              <a:t>⪯ operator to model preference relation and path selection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9DB19D8-D6EB-BE49-8289-609CBEB9B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268BE-A08D-D147-9EF9-6AC46422B03E}" type="slidenum">
              <a:rPr lang="en-US" smtClean="0"/>
              <a:t>15</a:t>
            </a:fld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6AF5E5D5-4770-CD46-8270-12676E7C397F}"/>
              </a:ext>
            </a:extLst>
          </p:cNvPr>
          <p:cNvGrpSpPr/>
          <p:nvPr/>
        </p:nvGrpSpPr>
        <p:grpSpPr>
          <a:xfrm>
            <a:off x="1306829" y="4849244"/>
            <a:ext cx="4182542" cy="995549"/>
            <a:chOff x="2743745" y="5266244"/>
            <a:chExt cx="4182542" cy="995549"/>
          </a:xfrm>
        </p:grpSpPr>
        <p:sp>
          <p:nvSpPr>
            <p:cNvPr id="5" name="Rounded Rectangle 4">
              <a:extLst>
                <a:ext uri="{FF2B5EF4-FFF2-40B4-BE49-F238E27FC236}">
                  <a16:creationId xmlns="" xmlns:a16="http://schemas.microsoft.com/office/drawing/2014/main" id="{347A3EE8-76A1-344D-B359-3A2BBCB2625E}"/>
                </a:ext>
              </a:extLst>
            </p:cNvPr>
            <p:cNvSpPr/>
            <p:nvPr/>
          </p:nvSpPr>
          <p:spPr>
            <a:xfrm>
              <a:off x="5062531" y="5490223"/>
              <a:ext cx="775333" cy="418166"/>
            </a:xfrm>
            <a:prstGeom prst="roundRect">
              <a:avLst/>
            </a:prstGeom>
            <a:solidFill>
              <a:schemeClr val="accent2"/>
            </a:solidFill>
            <a:ln w="28575">
              <a:noFill/>
              <a:rou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0" tIns="0" rIns="0" bIns="0" anchor="t" anchorCtr="1"/>
            <a:lstStyle/>
            <a:p>
              <a:pPr algn="ctr"/>
              <a:r>
                <a:rPr lang="en-US" sz="2000" spc="-1" dirty="0" err="1">
                  <a:uFill>
                    <a:solidFill>
                      <a:srgbClr val="FFFFFF"/>
                    </a:solidFill>
                  </a:uFill>
                </a:rPr>
                <a:t>C</a:t>
              </a:r>
              <a:r>
                <a:rPr lang="en-US" sz="2000" spc="-1" baseline="-25000" dirty="0" err="1">
                  <a:uFill>
                    <a:solidFill>
                      <a:srgbClr val="FFFFFF"/>
                    </a:solidFill>
                  </a:uFill>
                </a:rPr>
                <a:t>ospf</a:t>
              </a:r>
              <a:endParaRPr lang="en-US" sz="20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endParaRPr>
            </a:p>
          </p:txBody>
        </p:sp>
        <p:cxnSp>
          <p:nvCxnSpPr>
            <p:cNvPr id="6" name="Straight Arrow Connector 211">
              <a:extLst>
                <a:ext uri="{FF2B5EF4-FFF2-40B4-BE49-F238E27FC236}">
                  <a16:creationId xmlns="" xmlns:a16="http://schemas.microsoft.com/office/drawing/2014/main" id="{CBFA63DB-C8AE-3F43-9186-C275FA2EE2B1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 flipV="1">
              <a:off x="5837864" y="5266244"/>
              <a:ext cx="944627" cy="433062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211">
              <a:extLst>
                <a:ext uri="{FF2B5EF4-FFF2-40B4-BE49-F238E27FC236}">
                  <a16:creationId xmlns="" xmlns:a16="http://schemas.microsoft.com/office/drawing/2014/main" id="{BF1AAE72-848C-FF40-8118-6BC5C5F678C5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5837864" y="5699306"/>
              <a:ext cx="944626" cy="562487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211">
              <a:extLst>
                <a:ext uri="{FF2B5EF4-FFF2-40B4-BE49-F238E27FC236}">
                  <a16:creationId xmlns="" xmlns:a16="http://schemas.microsoft.com/office/drawing/2014/main" id="{790F94F7-C0F9-314F-BC5D-7E046CC81A6C}"/>
                </a:ext>
              </a:extLst>
            </p:cNvPr>
            <p:cNvCxnSpPr>
              <a:cxnSpLocks/>
              <a:stCxn id="16" idx="3"/>
              <a:endCxn id="5" idx="1"/>
            </p:cNvCxnSpPr>
            <p:nvPr/>
          </p:nvCxnSpPr>
          <p:spPr>
            <a:xfrm flipV="1">
              <a:off x="3519078" y="5699306"/>
              <a:ext cx="1543453" cy="14019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FA379B66-83D4-564D-8247-9CD66588351E}"/>
                </a:ext>
              </a:extLst>
            </p:cNvPr>
            <p:cNvSpPr txBox="1"/>
            <p:nvPr/>
          </p:nvSpPr>
          <p:spPr>
            <a:xfrm>
              <a:off x="5981939" y="5786962"/>
              <a:ext cx="918860" cy="307776"/>
            </a:xfrm>
            <a:prstGeom prst="rect">
              <a:avLst/>
            </a:prstGeom>
            <a:solidFill>
              <a:srgbClr val="FFFFFF">
                <a:alpha val="74902"/>
              </a:srgb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/>
                <a:t>&lt;ospf:1&gt;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6B1F291D-D292-C746-8EC9-9E372A222596}"/>
                </a:ext>
              </a:extLst>
            </p:cNvPr>
            <p:cNvSpPr txBox="1"/>
            <p:nvPr/>
          </p:nvSpPr>
          <p:spPr>
            <a:xfrm>
              <a:off x="6007427" y="5309762"/>
              <a:ext cx="918860" cy="307776"/>
            </a:xfrm>
            <a:prstGeom prst="rect">
              <a:avLst/>
            </a:prstGeom>
            <a:solidFill>
              <a:srgbClr val="FFFFFF">
                <a:alpha val="74902"/>
              </a:srgb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/>
                <a:t>&lt;ospf:1&gt;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DCA1B664-51E0-0B49-BF1A-3106F481A55B}"/>
                </a:ext>
              </a:extLst>
            </p:cNvPr>
            <p:cNvSpPr txBox="1"/>
            <p:nvPr/>
          </p:nvSpPr>
          <p:spPr>
            <a:xfrm>
              <a:off x="3692595" y="5545418"/>
              <a:ext cx="918860" cy="307776"/>
            </a:xfrm>
            <a:prstGeom prst="rect">
              <a:avLst/>
            </a:prstGeom>
            <a:solidFill>
              <a:srgbClr val="FFFFFF">
                <a:alpha val="74902"/>
              </a:srgb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/>
                <a:t>&lt;len:0&gt;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="" xmlns:a16="http://schemas.microsoft.com/office/drawing/2014/main" id="{CCBB0C95-3C6E-444A-96DC-BE06E7D38983}"/>
                </a:ext>
              </a:extLst>
            </p:cNvPr>
            <p:cNvSpPr/>
            <p:nvPr/>
          </p:nvSpPr>
          <p:spPr>
            <a:xfrm>
              <a:off x="2743745" y="5504242"/>
              <a:ext cx="775333" cy="418166"/>
            </a:xfrm>
            <a:prstGeom prst="roundRect">
              <a:avLst/>
            </a:prstGeom>
            <a:solidFill>
              <a:schemeClr val="accent6"/>
            </a:solidFill>
            <a:ln w="28575">
              <a:noFill/>
              <a:rou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0" tIns="0" rIns="0" bIns="0" anchor="t" anchorCtr="1"/>
            <a:lstStyle/>
            <a:p>
              <a:pPr algn="ctr"/>
              <a:r>
                <a:rPr lang="en-US" sz="2000" spc="-1" dirty="0">
                  <a:uFill>
                    <a:solidFill>
                      <a:srgbClr val="FFFFFF"/>
                    </a:solidFill>
                  </a:uFill>
                </a:rPr>
                <a:t>C</a:t>
              </a:r>
              <a:r>
                <a:rPr lang="en-US" sz="2000" spc="-1" baseline="-25000" dirty="0">
                  <a:uFill>
                    <a:solidFill>
                      <a:srgbClr val="FFFFFF"/>
                    </a:solidFill>
                  </a:uFill>
                </a:rPr>
                <a:t>bgp</a:t>
              </a:r>
              <a:endParaRPr lang="en-US" sz="20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15B7CB9-30CF-054E-8AF0-FC01788BE2D9}"/>
              </a:ext>
            </a:extLst>
          </p:cNvPr>
          <p:cNvSpPr/>
          <p:nvPr/>
        </p:nvSpPr>
        <p:spPr>
          <a:xfrm>
            <a:off x="5345574" y="4259824"/>
            <a:ext cx="91050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{ospf:5}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398133B8-F2C5-A945-8519-B1429685A4E7}"/>
              </a:ext>
            </a:extLst>
          </p:cNvPr>
          <p:cNvSpPr/>
          <p:nvPr/>
        </p:nvSpPr>
        <p:spPr>
          <a:xfrm>
            <a:off x="5544032" y="5717547"/>
            <a:ext cx="91050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{ospf:1}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97C7205-B8E0-7843-A41E-6CA9EAE6C798}"/>
              </a:ext>
            </a:extLst>
          </p:cNvPr>
          <p:cNvSpPr/>
          <p:nvPr/>
        </p:nvSpPr>
        <p:spPr>
          <a:xfrm>
            <a:off x="3348056" y="5073223"/>
            <a:ext cx="91050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{ospf:2}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="" xmlns:a16="http://schemas.microsoft.com/office/drawing/2014/main" id="{865F1D26-6BA5-6745-87A1-F941BF17CD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914557"/>
              </p:ext>
            </p:extLst>
          </p:nvPr>
        </p:nvGraphicFramePr>
        <p:xfrm>
          <a:off x="6120907" y="4270734"/>
          <a:ext cx="5618878" cy="101681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37875">
                  <a:extLst>
                    <a:ext uri="{9D8B030D-6E8A-4147-A177-3AD203B41FA5}">
                      <a16:colId xmlns="" xmlns:a16="http://schemas.microsoft.com/office/drawing/2014/main" val="3373951225"/>
                    </a:ext>
                  </a:extLst>
                </a:gridCol>
                <a:gridCol w="2625633">
                  <a:extLst>
                    <a:ext uri="{9D8B030D-6E8A-4147-A177-3AD203B41FA5}">
                      <a16:colId xmlns="" xmlns:a16="http://schemas.microsoft.com/office/drawing/2014/main" val="266779400"/>
                    </a:ext>
                  </a:extLst>
                </a:gridCol>
                <a:gridCol w="2155370">
                  <a:extLst>
                    <a:ext uri="{9D8B030D-6E8A-4147-A177-3AD203B41FA5}">
                      <a16:colId xmlns="" xmlns:a16="http://schemas.microsoft.com/office/drawing/2014/main" val="3136645497"/>
                    </a:ext>
                  </a:extLst>
                </a:gridCol>
              </a:tblGrid>
              <a:tr h="376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⊕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⪯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94010706"/>
                  </a:ext>
                </a:extLst>
              </a:tr>
              <a:tr h="4010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800" spc="-1" baseline="-25000" dirty="0" err="1">
                          <a:uFill>
                            <a:solidFill>
                              <a:srgbClr val="FFFFFF"/>
                            </a:solidFill>
                          </a:uFill>
                        </a:rPr>
                        <a:t>ospf</a:t>
                      </a:r>
                      <a:endParaRPr lang="en-US" sz="1800" spc="-1" baseline="-25000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{ospf:1} </a:t>
                      </a:r>
                      <a:r>
                        <a:rPr lang="en-US" dirty="0"/>
                        <a:t>⊕</a:t>
                      </a:r>
                      <a:r>
                        <a:rPr lang="en-US" baseline="-25000" dirty="0" err="1"/>
                        <a:t>ospf</a:t>
                      </a:r>
                      <a:r>
                        <a:rPr lang="en-US" sz="1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dirty="0"/>
                        <a:t> </a:t>
                      </a:r>
                      <a:r>
                        <a:rPr lang="en-US" sz="18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{ospf:5}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</a:t>
                      </a:r>
                      <a:r>
                        <a:rPr lang="en-US" sz="1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{ospf:6}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{ospf:6} </a:t>
                      </a:r>
                      <a:r>
                        <a:rPr lang="en-US" dirty="0"/>
                        <a:t>⪯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-25000" dirty="0" err="1"/>
                        <a:t>ospf</a:t>
                      </a:r>
                      <a:r>
                        <a:rPr lang="en-US" sz="1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{}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9421406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="" xmlns:a16="http://schemas.microsoft.com/office/drawing/2014/main" id="{0CDFA271-D15F-0342-A2F1-CA0F5DAC14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924724"/>
              </p:ext>
            </p:extLst>
          </p:nvPr>
        </p:nvGraphicFramePr>
        <p:xfrm>
          <a:off x="6115548" y="4267702"/>
          <a:ext cx="5714308" cy="102161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52105">
                  <a:extLst>
                    <a:ext uri="{9D8B030D-6E8A-4147-A177-3AD203B41FA5}">
                      <a16:colId xmlns="" xmlns:a16="http://schemas.microsoft.com/office/drawing/2014/main" val="3373951225"/>
                    </a:ext>
                  </a:extLst>
                </a:gridCol>
                <a:gridCol w="2615412">
                  <a:extLst>
                    <a:ext uri="{9D8B030D-6E8A-4147-A177-3AD203B41FA5}">
                      <a16:colId xmlns="" xmlns:a16="http://schemas.microsoft.com/office/drawing/2014/main" val="266779400"/>
                    </a:ext>
                  </a:extLst>
                </a:gridCol>
                <a:gridCol w="2246791">
                  <a:extLst>
                    <a:ext uri="{9D8B030D-6E8A-4147-A177-3AD203B41FA5}">
                      <a16:colId xmlns="" xmlns:a16="http://schemas.microsoft.com/office/drawing/2014/main" val="3136645497"/>
                    </a:ext>
                  </a:extLst>
                </a:gridCol>
              </a:tblGrid>
              <a:tr h="3815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⊕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⪯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94010706"/>
                  </a:ext>
                </a:extLst>
              </a:tr>
              <a:tr h="4061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800" spc="-1" baseline="-25000" dirty="0" err="1">
                          <a:uFill>
                            <a:solidFill>
                              <a:srgbClr val="FFFFFF"/>
                            </a:solidFill>
                          </a:uFill>
                        </a:rPr>
                        <a:t>ospf</a:t>
                      </a:r>
                      <a:endParaRPr lang="en-US" sz="1800" spc="-1" baseline="-25000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{ospf:1} </a:t>
                      </a:r>
                      <a:r>
                        <a:rPr lang="en-US" dirty="0"/>
                        <a:t>⊕</a:t>
                      </a:r>
                      <a:r>
                        <a:rPr lang="en-US" baseline="-25000" dirty="0" err="1"/>
                        <a:t>ospf</a:t>
                      </a:r>
                      <a:r>
                        <a:rPr lang="en-US" sz="1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dirty="0"/>
                        <a:t> </a:t>
                      </a:r>
                      <a:r>
                        <a:rPr lang="en-US" sz="18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{ospf:1}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</a:t>
                      </a:r>
                      <a:r>
                        <a:rPr lang="en-US" sz="1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{ospf:2}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{ospf:2} </a:t>
                      </a:r>
                      <a:r>
                        <a:rPr lang="en-US" dirty="0"/>
                        <a:t>⪯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-25000" dirty="0" err="1"/>
                        <a:t>ospf</a:t>
                      </a:r>
                      <a:r>
                        <a:rPr lang="en-US" sz="1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{ospf:6}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9421406"/>
                  </a:ext>
                </a:extLst>
              </a:tr>
            </a:tbl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91FA1D04-7E87-A945-BB9E-213C4F3A720A}"/>
              </a:ext>
            </a:extLst>
          </p:cNvPr>
          <p:cNvSpPr/>
          <p:nvPr/>
        </p:nvSpPr>
        <p:spPr>
          <a:xfrm>
            <a:off x="3549341" y="5442555"/>
            <a:ext cx="963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{ospf:6} 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832E5926-665B-FD4C-8981-E149290032AF}"/>
              </a:ext>
            </a:extLst>
          </p:cNvPr>
          <p:cNvSpPr/>
          <p:nvPr/>
        </p:nvSpPr>
        <p:spPr>
          <a:xfrm>
            <a:off x="3549340" y="5430245"/>
            <a:ext cx="963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{ospf:2} 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91579F7D-4A66-7A44-8BA0-AC01D2BC6ED7}"/>
              </a:ext>
            </a:extLst>
          </p:cNvPr>
          <p:cNvSpPr/>
          <p:nvPr/>
        </p:nvSpPr>
        <p:spPr>
          <a:xfrm>
            <a:off x="947011" y="5475461"/>
            <a:ext cx="1543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{len:0, ospf:2} </a:t>
            </a:r>
            <a:endParaRPr lang="en-US" dirty="0"/>
          </a:p>
        </p:txBody>
      </p:sp>
      <p:graphicFrame>
        <p:nvGraphicFramePr>
          <p:cNvPr id="27" name="Table 26">
            <a:extLst>
              <a:ext uri="{FF2B5EF4-FFF2-40B4-BE49-F238E27FC236}">
                <a16:creationId xmlns="" xmlns:a16="http://schemas.microsoft.com/office/drawing/2014/main" id="{962841D2-0300-D741-979A-3972970E5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419519"/>
              </p:ext>
            </p:extLst>
          </p:nvPr>
        </p:nvGraphicFramePr>
        <p:xfrm>
          <a:off x="6124097" y="4275606"/>
          <a:ext cx="5618878" cy="102071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37875">
                  <a:extLst>
                    <a:ext uri="{9D8B030D-6E8A-4147-A177-3AD203B41FA5}">
                      <a16:colId xmlns="" xmlns:a16="http://schemas.microsoft.com/office/drawing/2014/main" val="3373951225"/>
                    </a:ext>
                  </a:extLst>
                </a:gridCol>
                <a:gridCol w="2571734">
                  <a:extLst>
                    <a:ext uri="{9D8B030D-6E8A-4147-A177-3AD203B41FA5}">
                      <a16:colId xmlns="" xmlns:a16="http://schemas.microsoft.com/office/drawing/2014/main" val="266779400"/>
                    </a:ext>
                  </a:extLst>
                </a:gridCol>
                <a:gridCol w="2209269">
                  <a:extLst>
                    <a:ext uri="{9D8B030D-6E8A-4147-A177-3AD203B41FA5}">
                      <a16:colId xmlns="" xmlns:a16="http://schemas.microsoft.com/office/drawing/2014/main" val="3136645497"/>
                    </a:ext>
                  </a:extLst>
                </a:gridCol>
              </a:tblGrid>
              <a:tr h="3806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⊕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⪯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94010706"/>
                  </a:ext>
                </a:extLst>
              </a:tr>
              <a:tr h="3826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800" spc="-1" baseline="-2500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bgp</a:t>
                      </a:r>
                      <a:endParaRPr lang="en-US" sz="1800" spc="-1" baseline="-25000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{len:0} </a:t>
                      </a:r>
                      <a:r>
                        <a:rPr lang="en-US" dirty="0"/>
                        <a:t>⊕</a:t>
                      </a:r>
                      <a:r>
                        <a:rPr lang="en-US" baseline="-25000" dirty="0" err="1"/>
                        <a:t>bgp</a:t>
                      </a:r>
                      <a:r>
                        <a:rPr lang="en-US" sz="1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dirty="0"/>
                        <a:t> </a:t>
                      </a:r>
                      <a:r>
                        <a:rPr lang="en-US" sz="18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{ospf:1}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{len:0, </a:t>
                      </a:r>
                      <a:r>
                        <a:rPr lang="en-US" sz="1800" b="0" i="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ospf</a:t>
                      </a:r>
                      <a:r>
                        <a:rPr lang="en-US" sz="18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2}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{len:0, ospf:2} </a:t>
                      </a:r>
                      <a:r>
                        <a:rPr lang="en-US" dirty="0"/>
                        <a:t>⪯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-25000" dirty="0" err="1"/>
                        <a:t>bgp</a:t>
                      </a:r>
                      <a:r>
                        <a:rPr lang="en-US" sz="1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{}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9421406"/>
                  </a:ext>
                </a:extLst>
              </a:tr>
            </a:tbl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395DB5B2-ADA5-0744-9B21-9DD59D8F7B50}"/>
              </a:ext>
            </a:extLst>
          </p:cNvPr>
          <p:cNvSpPr/>
          <p:nvPr/>
        </p:nvSpPr>
        <p:spPr>
          <a:xfrm>
            <a:off x="5322447" y="4255188"/>
            <a:ext cx="91050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{ospf:5}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31" name="Table 30">
            <a:extLst>
              <a:ext uri="{FF2B5EF4-FFF2-40B4-BE49-F238E27FC236}">
                <a16:creationId xmlns="" xmlns:a16="http://schemas.microsoft.com/office/drawing/2014/main" id="{6ACE66ED-E9A4-2A40-9A9A-A5A6CD6EC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970893"/>
              </p:ext>
            </p:extLst>
          </p:nvPr>
        </p:nvGraphicFramePr>
        <p:xfrm>
          <a:off x="6127287" y="4268591"/>
          <a:ext cx="5618878" cy="101681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37875">
                  <a:extLst>
                    <a:ext uri="{9D8B030D-6E8A-4147-A177-3AD203B41FA5}">
                      <a16:colId xmlns="" xmlns:a16="http://schemas.microsoft.com/office/drawing/2014/main" val="3373951225"/>
                    </a:ext>
                  </a:extLst>
                </a:gridCol>
                <a:gridCol w="2537912">
                  <a:extLst>
                    <a:ext uri="{9D8B030D-6E8A-4147-A177-3AD203B41FA5}">
                      <a16:colId xmlns="" xmlns:a16="http://schemas.microsoft.com/office/drawing/2014/main" val="266779400"/>
                    </a:ext>
                  </a:extLst>
                </a:gridCol>
                <a:gridCol w="2243091">
                  <a:extLst>
                    <a:ext uri="{9D8B030D-6E8A-4147-A177-3AD203B41FA5}">
                      <a16:colId xmlns="" xmlns:a16="http://schemas.microsoft.com/office/drawing/2014/main" val="3136645497"/>
                    </a:ext>
                  </a:extLst>
                </a:gridCol>
              </a:tblGrid>
              <a:tr h="376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⊕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⪯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94010706"/>
                  </a:ext>
                </a:extLst>
              </a:tr>
              <a:tr h="4010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800" spc="-1" baseline="-25000" dirty="0" err="1">
                          <a:uFill>
                            <a:solidFill>
                              <a:srgbClr val="FFFFFF"/>
                            </a:solidFill>
                          </a:uFill>
                        </a:rPr>
                        <a:t>ospf</a:t>
                      </a:r>
                      <a:endParaRPr lang="en-US" sz="1800" spc="-1" baseline="-25000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{ospf:1} </a:t>
                      </a:r>
                      <a:r>
                        <a:rPr lang="en-US" dirty="0"/>
                        <a:t>⊕</a:t>
                      </a:r>
                      <a:r>
                        <a:rPr lang="en-US" baseline="-25000" dirty="0" err="1"/>
                        <a:t>ospf</a:t>
                      </a:r>
                      <a:r>
                        <a:rPr lang="en-US" sz="1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dirty="0"/>
                        <a:t> </a:t>
                      </a:r>
                      <a:r>
                        <a:rPr lang="en-US" sz="18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{ospf:5}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{</a:t>
                      </a:r>
                      <a:r>
                        <a:rPr lang="en-US" sz="1800" b="0" i="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ospf</a:t>
                      </a:r>
                      <a:r>
                        <a:rPr lang="en-US" sz="18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6}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{ospf:6} </a:t>
                      </a:r>
                      <a:r>
                        <a:rPr lang="en-US" dirty="0"/>
                        <a:t>⪯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-25000" dirty="0" err="1"/>
                        <a:t>ospf</a:t>
                      </a:r>
                      <a:r>
                        <a:rPr lang="en-US" sz="1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{ospf:2}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9421406"/>
                  </a:ext>
                </a:extLst>
              </a:tr>
            </a:tbl>
          </a:graphicData>
        </a:graphic>
      </p:graphicFrame>
      <p:pic>
        <p:nvPicPr>
          <p:cNvPr id="32" name="Picture 31" descr="x.png">
            <a:extLst>
              <a:ext uri="{FF2B5EF4-FFF2-40B4-BE49-F238E27FC236}">
                <a16:creationId xmlns="" xmlns:a16="http://schemas.microsoft.com/office/drawing/2014/main" id="{554E1FBA-367D-A945-9A85-12FAAF53F01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17318" y="4685284"/>
            <a:ext cx="288358" cy="336146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EDC3BFD3-5CA4-D344-B340-BFACBB285EE1}"/>
              </a:ext>
            </a:extLst>
          </p:cNvPr>
          <p:cNvSpPr/>
          <p:nvPr/>
        </p:nvSpPr>
        <p:spPr>
          <a:xfrm>
            <a:off x="5331382" y="4234686"/>
            <a:ext cx="91050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{ospf:5}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B62A6E48-7485-6C40-ACFE-DB38C2501CE4}"/>
              </a:ext>
            </a:extLst>
          </p:cNvPr>
          <p:cNvSpPr/>
          <p:nvPr/>
        </p:nvSpPr>
        <p:spPr>
          <a:xfrm>
            <a:off x="3828194" y="542616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{} </a:t>
            </a: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BF7939C4-6FC4-9B4A-955D-271859502B4E}"/>
              </a:ext>
            </a:extLst>
          </p:cNvPr>
          <p:cNvSpPr/>
          <p:nvPr/>
        </p:nvSpPr>
        <p:spPr>
          <a:xfrm>
            <a:off x="1544146" y="5447895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{}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59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-1.25E-6 0.00023 C -0.00078 0.00254 -0.00638 0.02384 -0.00859 0.02662 L -0.01185 0.03032 C -0.01393 0.0412 -0.01146 0.03102 -0.01614 0.04189 C -0.01771 0.04537 -0.01901 0.0493 -0.02044 0.05324 L -0.02252 0.05902 C -0.02331 0.06088 -0.0237 0.06342 -0.02474 0.06458 L -0.03112 0.07222 C -0.03216 0.07361 -0.03307 0.07523 -0.03437 0.07615 C -0.03542 0.07662 -0.03659 0.07708 -0.03763 0.07801 C -0.03867 0.07893 -0.03958 0.08078 -0.04075 0.08171 C -0.04284 0.08333 -0.04505 0.08426 -0.04726 0.08564 L -0.05039 0.0875 L -0.06002 0.09328 C -0.0612 0.09375 -0.06224 0.09467 -0.06328 0.09514 C -0.06471 0.09583 -0.06614 0.09629 -0.06758 0.09699 C -0.06979 0.09814 -0.07187 0.09977 -0.07396 0.10092 C -0.0845 0.10555 -0.07135 0.09977 -0.08359 0.10463 C -0.08502 0.10509 -0.08646 0.10602 -0.08789 0.10648 C -0.09075 0.1074 -0.09362 0.10787 -0.09648 0.10856 C -0.10573 0.10648 -0.10221 0.10648 -0.10716 0.10648 L -0.10716 0.10671 " pathEditMode="relative" rAng="0" ptsTypes="AAAAAAAAAAAAAAAAAAAAA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65" y="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96 -0.00347 L -0.02696 -0.00324 C -0.03164 -0.00278 -0.03633 -0.00116 -0.04089 -0.00162 C -0.04545 -0.00209 -0.05183 -0.00857 -0.05599 -0.01111 C -0.06706 -0.01806 -0.06042 -0.01065 -0.07201 -0.02246 C -0.07422 -0.02477 -0.0763 -0.02755 -0.07852 -0.03009 C -0.07995 -0.03195 -0.08125 -0.03426 -0.08268 -0.03588 C -0.08477 -0.03796 -0.08698 -0.03982 -0.0892 -0.04167 C -0.09336 -0.04491 -0.09753 -0.04954 -0.10209 -0.05116 L -0.10742 -0.05301 C -0.10951 -0.05371 -0.11172 -0.05394 -0.1138 -0.05486 C -0.11706 -0.05648 -0.12032 -0.05834 -0.12344 -0.06065 C -0.12604 -0.06273 -0.12865 -0.06505 -0.13099 -0.06829 C -0.14128 -0.08241 -0.13308 -0.07685 -0.14271 -0.08542 C -0.1431 -0.08565 -0.14349 -0.08542 -0.14375 -0.08542 L -0.14271 -0.08357 " pathEditMode="relative" rAng="0" ptsTypes="AAAAAAAAAAAAAAAA"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46" y="-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8.33333E-7 0.00023 C -0.053 0.01064 -0.01224 0.00301 -0.14154 3.33333E-6 C -0.15078 -0.00023 -0.16003 -0.00139 -0.16927 -0.00186 L -0.17891 3.33333E-6 L -0.17891 0.00023 " pathEditMode="relative" rAng="0" ptsTypes="AAAAAA">
                                      <p:cBhvr>
                                        <p:cTn id="7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5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1.875E-6 0.00023 C -0.00078 0.00255 -0.00638 0.02384 -0.0086 0.02662 L -0.01185 0.03033 C -0.01393 0.04121 -0.01146 0.03102 -0.01615 0.0419 C -0.01771 0.04537 -0.01901 0.04931 -0.02044 0.05324 L -0.02253 0.05903 C -0.02331 0.06088 -0.0237 0.06343 -0.02474 0.06459 L -0.03112 0.07222 C -0.03216 0.07361 -0.03307 0.07523 -0.03438 0.07616 C -0.03542 0.07662 -0.03659 0.07709 -0.03763 0.07801 C -0.03867 0.07894 -0.03959 0.08079 -0.04076 0.08172 C -0.04284 0.08334 -0.04505 0.08426 -0.04727 0.08565 L -0.05039 0.0875 L -0.06003 0.09329 C -0.0612 0.09375 -0.06224 0.09468 -0.06328 0.09514 C -0.06472 0.09584 -0.06615 0.0963 -0.06758 0.09699 C -0.06979 0.09815 -0.07188 0.09977 -0.07396 0.10093 C -0.08451 0.10556 -0.07136 0.09977 -0.0836 0.10463 C -0.08503 0.10509 -0.08646 0.10602 -0.08789 0.10648 C -0.09076 0.10741 -0.09362 0.10787 -0.09649 0.10857 C -0.10573 0.10648 -0.10222 0.10648 -0.10716 0.10648 L -0.10716 0.10672 " pathEditMode="relative" rAng="0" ptsTypes="AAAAAAAAAAAAAAAAAAAAAAA">
                                      <p:cBhvr>
                                        <p:cTn id="9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65" y="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L 6.25E-7 0.00024 C -0.00078 0.00255 -0.00638 0.02385 -0.00859 0.02662 L -0.01185 0.03033 C -0.01393 0.04121 -0.01146 0.03102 -0.01615 0.0419 C -0.01771 0.04537 -0.01901 0.04931 -0.02044 0.05325 L -0.02253 0.05903 C -0.02331 0.06088 -0.0237 0.06343 -0.02474 0.06459 L -0.03112 0.07223 C -0.03216 0.07362 -0.03307 0.07524 -0.03438 0.07616 C -0.03542 0.07662 -0.03659 0.07709 -0.03763 0.07801 C -0.03867 0.07894 -0.03958 0.08079 -0.04076 0.08172 C -0.04284 0.08334 -0.04505 0.08426 -0.04727 0.08565 L -0.05039 0.0875 L -0.06003 0.09329 C -0.0612 0.09375 -0.06224 0.09468 -0.06328 0.09514 C -0.06471 0.09584 -0.06615 0.0963 -0.06758 0.097 C -0.06979 0.09815 -0.07188 0.09977 -0.07396 0.10093 C -0.08451 0.10556 -0.07135 0.09977 -0.08359 0.10463 C -0.08503 0.1051 -0.08646 0.10602 -0.08789 0.10649 C -0.09076 0.10741 -0.09362 0.10787 -0.09648 0.10857 C -0.10573 0.10649 -0.10221 0.10649 -0.10716 0.10649 L -0.10716 0.10672 " pathEditMode="relative" rAng="0" ptsTypes="AAAAAAAAAAAAAAAAAAAAAAA">
                                      <p:cBhvr>
                                        <p:cTn id="10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65" y="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4" grpId="0"/>
      <p:bldP spid="24" grpId="1"/>
      <p:bldP spid="25" grpId="0"/>
      <p:bldP spid="26" grpId="0"/>
      <p:bldP spid="30" grpId="0" animBg="1"/>
      <p:bldP spid="30" grpId="1" animBg="1"/>
      <p:bldP spid="30" grpId="2" animBg="1"/>
      <p:bldP spid="33" grpId="0" animBg="1"/>
      <p:bldP spid="33" grpId="1" animBg="1"/>
      <p:bldP spid="33" grpId="2" animBg="1"/>
      <p:bldP spid="35" grpId="0"/>
      <p:bldP spid="35" grpId="1"/>
      <p:bldP spid="36" grpId="0"/>
      <p:bldP spid="3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BD93D7-4231-0740-9EDE-9AA03A8F0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TPVP - Tiramisu Path Vector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7E139E3-57F5-1F41-9C25-83B18CB83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433" y="1552482"/>
            <a:ext cx="11534503" cy="3216638"/>
          </a:xfrm>
        </p:spPr>
        <p:txBody>
          <a:bodyPr>
            <a:normAutofit/>
          </a:bodyPr>
          <a:lstStyle/>
          <a:p>
            <a:r>
              <a:rPr lang="en-US" dirty="0"/>
              <a:t>To verify path preference (P1</a:t>
            </a:r>
            <a:r>
              <a:rPr lang="en-US" sz="2400" dirty="0">
                <a:latin typeface="American Typewriter" panose="02090604020004020304" pitchFamily="18" charset="77"/>
              </a:rPr>
              <a:t> &lt;&lt; </a:t>
            </a:r>
            <a:r>
              <a:rPr lang="en-US" dirty="0"/>
              <a:t>P2), Tiramisu multiple instances of TPVP for different failure scenarios</a:t>
            </a:r>
          </a:p>
          <a:p>
            <a:r>
              <a:rPr lang="en-US" dirty="0"/>
              <a:t>Runs TPVP three times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9DB19D8-D6EB-BE49-8289-609CBEB9B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268BE-A08D-D147-9EF9-6AC46422B03E}" type="slidenum">
              <a:rPr lang="en-US" smtClean="0"/>
              <a:t>16</a:t>
            </a:fld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776E6468-7F2D-0141-BFE5-FCFA8E0A2010}"/>
              </a:ext>
            </a:extLst>
          </p:cNvPr>
          <p:cNvGrpSpPr/>
          <p:nvPr/>
        </p:nvGrpSpPr>
        <p:grpSpPr>
          <a:xfrm>
            <a:off x="2773815" y="3098765"/>
            <a:ext cx="4334433" cy="2027116"/>
            <a:chOff x="6444667" y="2817157"/>
            <a:chExt cx="4334433" cy="2027116"/>
          </a:xfrm>
        </p:grpSpPr>
        <p:sp>
          <p:nvSpPr>
            <p:cNvPr id="38" name="CustomShape 6">
              <a:extLst>
                <a:ext uri="{FF2B5EF4-FFF2-40B4-BE49-F238E27FC236}">
                  <a16:creationId xmlns="" xmlns:a16="http://schemas.microsoft.com/office/drawing/2014/main" id="{658B0A3D-DCEF-7A4A-B04B-91CFFF2B45EF}"/>
                </a:ext>
              </a:extLst>
            </p:cNvPr>
            <p:cNvSpPr/>
            <p:nvPr/>
          </p:nvSpPr>
          <p:spPr>
            <a:xfrm>
              <a:off x="10108546" y="4203809"/>
              <a:ext cx="670554" cy="640464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  <a:round/>
            </a:ln>
            <a:effec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en-US" sz="1400" spc="-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B</a:t>
              </a:r>
              <a:endPara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="" xmlns:a16="http://schemas.microsoft.com/office/drawing/2014/main" id="{7F555AF7-CB6E-DF41-A306-1FBB394FD23C}"/>
                </a:ext>
              </a:extLst>
            </p:cNvPr>
            <p:cNvGrpSpPr/>
            <p:nvPr/>
          </p:nvGrpSpPr>
          <p:grpSpPr>
            <a:xfrm>
              <a:off x="6444667" y="2817157"/>
              <a:ext cx="4331865" cy="1826337"/>
              <a:chOff x="6862036" y="1311309"/>
              <a:chExt cx="4331865" cy="1826337"/>
            </a:xfrm>
          </p:grpSpPr>
          <p:cxnSp>
            <p:nvCxnSpPr>
              <p:cNvPr id="40" name="Straight Arrow Connector 39">
                <a:extLst>
                  <a:ext uri="{FF2B5EF4-FFF2-40B4-BE49-F238E27FC236}">
                    <a16:creationId xmlns="" xmlns:a16="http://schemas.microsoft.com/office/drawing/2014/main" id="{DF4FE8B4-CA41-DE4F-9AE6-00C9B6BD917A}"/>
                  </a:ext>
                </a:extLst>
              </p:cNvPr>
              <p:cNvCxnSpPr>
                <a:cxnSpLocks/>
                <a:stCxn id="43" idx="4"/>
                <a:endCxn id="38" idx="0"/>
              </p:cNvCxnSpPr>
              <p:nvPr/>
            </p:nvCxnSpPr>
            <p:spPr>
              <a:xfrm>
                <a:off x="10847125" y="1955892"/>
                <a:ext cx="14067" cy="742069"/>
              </a:xfrm>
              <a:prstGeom prst="straightConnector1">
                <a:avLst/>
              </a:prstGeom>
              <a:ln w="28575"/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="" xmlns:a16="http://schemas.microsoft.com/office/drawing/2014/main" id="{34C64FB9-E55C-6F40-BF99-D55B43B00955}"/>
                  </a:ext>
                </a:extLst>
              </p:cNvPr>
              <p:cNvCxnSpPr>
                <a:cxnSpLocks/>
                <a:stCxn id="45" idx="6"/>
                <a:endCxn id="43" idx="2"/>
              </p:cNvCxnSpPr>
              <p:nvPr/>
            </p:nvCxnSpPr>
            <p:spPr>
              <a:xfrm flipV="1">
                <a:off x="7555589" y="1633601"/>
                <a:ext cx="2944759" cy="1598"/>
              </a:xfrm>
              <a:prstGeom prst="straightConnector1">
                <a:avLst/>
              </a:prstGeom>
              <a:ln w="28575"/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="" xmlns:a16="http://schemas.microsoft.com/office/drawing/2014/main" id="{3F12659A-3E30-AC46-A176-2A636B74CEFE}"/>
                  </a:ext>
                </a:extLst>
              </p:cNvPr>
              <p:cNvCxnSpPr>
                <a:cxnSpLocks/>
                <a:stCxn id="45" idx="5"/>
                <a:endCxn id="38" idx="2"/>
              </p:cNvCxnSpPr>
              <p:nvPr/>
            </p:nvCxnSpPr>
            <p:spPr>
              <a:xfrm>
                <a:off x="7454021" y="1863093"/>
                <a:ext cx="3071894" cy="1155100"/>
              </a:xfrm>
              <a:prstGeom prst="straightConnector1">
                <a:avLst/>
              </a:prstGeom>
              <a:ln w="28575"/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CustomShape 10">
                <a:extLst>
                  <a:ext uri="{FF2B5EF4-FFF2-40B4-BE49-F238E27FC236}">
                    <a16:creationId xmlns="" xmlns:a16="http://schemas.microsoft.com/office/drawing/2014/main" id="{769F49DB-447D-2F44-9552-A2119F514993}"/>
                  </a:ext>
                </a:extLst>
              </p:cNvPr>
              <p:cNvSpPr/>
              <p:nvPr/>
            </p:nvSpPr>
            <p:spPr>
              <a:xfrm>
                <a:off x="10500348" y="1311309"/>
                <a:ext cx="693553" cy="644583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  <a:round/>
              </a:ln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  <p:txBody>
              <a:bodyPr lIns="0" tIns="0" rIns="0" bIns="1836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400" spc="-1" dirty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C</a:t>
                </a:r>
                <a:endParaRPr lang="en-US" sz="1400" dirty="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DBFC135F-DA2F-134F-B082-9C4E1F16F3FB}"/>
                  </a:ext>
                </a:extLst>
              </p:cNvPr>
              <p:cNvSpPr txBox="1"/>
              <p:nvPr/>
            </p:nvSpPr>
            <p:spPr>
              <a:xfrm>
                <a:off x="8143772" y="2456879"/>
                <a:ext cx="331744" cy="246221"/>
              </a:xfrm>
              <a:prstGeom prst="rect">
                <a:avLst/>
              </a:prstGeom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accent2"/>
                    </a:solidFill>
                  </a:rPr>
                  <a:t>1</a:t>
                </a:r>
              </a:p>
            </p:txBody>
          </p:sp>
          <p:sp>
            <p:nvSpPr>
              <p:cNvPr id="45" name="CustomShape 10">
                <a:extLst>
                  <a:ext uri="{FF2B5EF4-FFF2-40B4-BE49-F238E27FC236}">
                    <a16:creationId xmlns="" xmlns:a16="http://schemas.microsoft.com/office/drawing/2014/main" id="{0A02263F-F7FB-704A-84C4-E6C73FA66F15}"/>
                  </a:ext>
                </a:extLst>
              </p:cNvPr>
              <p:cNvSpPr/>
              <p:nvPr/>
            </p:nvSpPr>
            <p:spPr>
              <a:xfrm>
                <a:off x="6862036" y="1312907"/>
                <a:ext cx="693553" cy="644583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  <a:round/>
              </a:ln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  <p:txBody>
              <a:bodyPr lIns="0" tIns="0" rIns="0" bIns="1836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400" spc="-1" dirty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D</a:t>
                </a:r>
                <a:endParaRPr lang="en-US" sz="1400" dirty="0"/>
              </a:p>
            </p:txBody>
          </p:sp>
          <p:sp>
            <p:nvSpPr>
              <p:cNvPr id="46" name="CustomShape 23">
                <a:extLst>
                  <a:ext uri="{FF2B5EF4-FFF2-40B4-BE49-F238E27FC236}">
                    <a16:creationId xmlns="" xmlns:a16="http://schemas.microsoft.com/office/drawing/2014/main" id="{923DF439-918A-9C41-B1E7-0D098089F294}"/>
                  </a:ext>
                </a:extLst>
              </p:cNvPr>
              <p:cNvSpPr/>
              <p:nvPr/>
            </p:nvSpPr>
            <p:spPr>
              <a:xfrm>
                <a:off x="10004309" y="2819817"/>
                <a:ext cx="759674" cy="31782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>
                <a:solidFill>
                  <a:schemeClr val="accent2"/>
                </a:solidFill>
                <a:round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/>
            </p:style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400" b="0" strike="noStrike" spc="-1" dirty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OSPF</a:t>
                </a:r>
                <a:endParaRPr lang="en-US" sz="14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</p:txBody>
          </p:sp>
          <p:sp>
            <p:nvSpPr>
              <p:cNvPr id="47" name="CustomShape 23">
                <a:extLst>
                  <a:ext uri="{FF2B5EF4-FFF2-40B4-BE49-F238E27FC236}">
                    <a16:creationId xmlns="" xmlns:a16="http://schemas.microsoft.com/office/drawing/2014/main" id="{64EEAA26-671F-074B-AD1A-EEEB11A71197}"/>
                  </a:ext>
                </a:extLst>
              </p:cNvPr>
              <p:cNvSpPr/>
              <p:nvPr/>
            </p:nvSpPr>
            <p:spPr>
              <a:xfrm>
                <a:off x="10152049" y="1776113"/>
                <a:ext cx="759674" cy="31782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>
                <a:solidFill>
                  <a:schemeClr val="accent2"/>
                </a:solidFill>
                <a:round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/>
            </p:style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400" b="0" strike="noStrike" spc="-1" dirty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OSPF</a:t>
                </a:r>
                <a:endParaRPr lang="en-US" sz="14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</p:txBody>
          </p:sp>
          <p:sp>
            <p:nvSpPr>
              <p:cNvPr id="48" name="CustomShape 23">
                <a:extLst>
                  <a:ext uri="{FF2B5EF4-FFF2-40B4-BE49-F238E27FC236}">
                    <a16:creationId xmlns="" xmlns:a16="http://schemas.microsoft.com/office/drawing/2014/main" id="{36BB3D71-614B-9E4F-98C9-3B4CFBE0B626}"/>
                  </a:ext>
                </a:extLst>
              </p:cNvPr>
              <p:cNvSpPr/>
              <p:nvPr/>
            </p:nvSpPr>
            <p:spPr>
              <a:xfrm>
                <a:off x="7168954" y="1777711"/>
                <a:ext cx="759674" cy="31782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>
                <a:solidFill>
                  <a:schemeClr val="accent2"/>
                </a:solidFill>
                <a:round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/>
            </p:style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400" b="0" strike="noStrike" spc="-1" dirty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OSPF</a:t>
                </a:r>
                <a:endParaRPr lang="en-US" sz="14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</p:txBody>
          </p:sp>
          <p:cxnSp>
            <p:nvCxnSpPr>
              <p:cNvPr id="49" name="Straight Arrow Connector 48">
                <a:extLst>
                  <a:ext uri="{FF2B5EF4-FFF2-40B4-BE49-F238E27FC236}">
                    <a16:creationId xmlns="" xmlns:a16="http://schemas.microsoft.com/office/drawing/2014/main" id="{55E465BC-D0C3-BA4F-B64B-6483E22E3E9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28628" y="1945858"/>
                <a:ext cx="2223420" cy="1598"/>
              </a:xfrm>
              <a:prstGeom prst="straightConnector1">
                <a:avLst/>
              </a:prstGeom>
              <a:solidFill>
                <a:schemeClr val="accent2"/>
              </a:solidFill>
              <a:ln w="19050">
                <a:solidFill>
                  <a:schemeClr val="accent2"/>
                </a:solidFill>
                <a:prstDash val="sysDash"/>
                <a:headEnd type="triangle" w="med" len="med"/>
                <a:tailEnd type="triangl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="" xmlns:a16="http://schemas.microsoft.com/office/drawing/2014/main" id="{493561D7-9B2E-1A4F-875B-2F02510DAAB6}"/>
                  </a:ext>
                </a:extLst>
              </p:cNvPr>
              <p:cNvCxnSpPr>
                <a:cxnSpLocks/>
                <a:stCxn id="47" idx="2"/>
                <a:endCxn id="46" idx="0"/>
              </p:cNvCxnSpPr>
              <p:nvPr/>
            </p:nvCxnSpPr>
            <p:spPr>
              <a:xfrm flipH="1">
                <a:off x="10384146" y="2093942"/>
                <a:ext cx="147740" cy="725875"/>
              </a:xfrm>
              <a:prstGeom prst="straightConnector1">
                <a:avLst/>
              </a:prstGeom>
              <a:ln w="19050">
                <a:solidFill>
                  <a:schemeClr val="accent2"/>
                </a:solidFill>
                <a:prstDash val="sysDash"/>
                <a:headEnd type="triangle" w="med" len="med"/>
                <a:tailEnd type="triangl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DE3799A9-0830-5C48-9BF2-9E51BAF44C60}"/>
                  </a:ext>
                </a:extLst>
              </p:cNvPr>
              <p:cNvSpPr txBox="1"/>
              <p:nvPr/>
            </p:nvSpPr>
            <p:spPr>
              <a:xfrm>
                <a:off x="10524319" y="2194773"/>
                <a:ext cx="331744" cy="246221"/>
              </a:xfrm>
              <a:prstGeom prst="rect">
                <a:avLst/>
              </a:prstGeom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accent2"/>
                    </a:solidFill>
                  </a:rPr>
                  <a:t>4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="" xmlns:a16="http://schemas.microsoft.com/office/drawing/2014/main" id="{1AA9681D-9A9E-ED42-8F66-1CBC8D682D67}"/>
                  </a:ext>
                </a:extLst>
              </p:cNvPr>
              <p:cNvSpPr txBox="1"/>
              <p:nvPr/>
            </p:nvSpPr>
            <p:spPr>
              <a:xfrm>
                <a:off x="9116531" y="1623311"/>
                <a:ext cx="331744" cy="246221"/>
              </a:xfrm>
              <a:prstGeom prst="rect">
                <a:avLst/>
              </a:prstGeom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accent2"/>
                    </a:solidFill>
                  </a:rPr>
                  <a:t>1</a:t>
                </a:r>
              </a:p>
            </p:txBody>
          </p:sp>
          <p:cxnSp>
            <p:nvCxnSpPr>
              <p:cNvPr id="53" name="Straight Arrow Connector 52">
                <a:extLst>
                  <a:ext uri="{FF2B5EF4-FFF2-40B4-BE49-F238E27FC236}">
                    <a16:creationId xmlns="" xmlns:a16="http://schemas.microsoft.com/office/drawing/2014/main" id="{B15FC669-9841-B24E-B36C-8F837EDD0774}"/>
                  </a:ext>
                </a:extLst>
              </p:cNvPr>
              <p:cNvCxnSpPr>
                <a:cxnSpLocks/>
                <a:stCxn id="48" idx="2"/>
                <a:endCxn id="46" idx="1"/>
              </p:cNvCxnSpPr>
              <p:nvPr/>
            </p:nvCxnSpPr>
            <p:spPr>
              <a:xfrm>
                <a:off x="7548791" y="2095540"/>
                <a:ext cx="2455518" cy="883192"/>
              </a:xfrm>
              <a:prstGeom prst="straightConnector1">
                <a:avLst/>
              </a:prstGeom>
              <a:solidFill>
                <a:schemeClr val="accent2"/>
              </a:solidFill>
              <a:ln w="19050">
                <a:solidFill>
                  <a:schemeClr val="accent2"/>
                </a:solidFill>
                <a:prstDash val="sysDash"/>
                <a:headEnd type="triangle" w="med" len="med"/>
                <a:tailEnd type="triangl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Rectangle 53">
                <a:extLst>
                  <a:ext uri="{FF2B5EF4-FFF2-40B4-BE49-F238E27FC236}">
                    <a16:creationId xmlns="" xmlns:a16="http://schemas.microsoft.com/office/drawing/2014/main" id="{AD757F33-F021-8F48-85C6-81C07A8DF76A}"/>
                  </a:ext>
                </a:extLst>
              </p:cNvPr>
              <p:cNvSpPr/>
              <p:nvPr/>
            </p:nvSpPr>
            <p:spPr>
              <a:xfrm>
                <a:off x="8554573" y="2091787"/>
                <a:ext cx="90318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S1</a:t>
                </a: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="" xmlns:a16="http://schemas.microsoft.com/office/drawing/2014/main" id="{38C1AF5E-02FF-954B-91CD-BD8684B2CF89}"/>
              </a:ext>
            </a:extLst>
          </p:cNvPr>
          <p:cNvGrpSpPr/>
          <p:nvPr/>
        </p:nvGrpSpPr>
        <p:grpSpPr>
          <a:xfrm>
            <a:off x="3477854" y="3761403"/>
            <a:ext cx="2983095" cy="1032874"/>
            <a:chOff x="7283822" y="3604106"/>
            <a:chExt cx="2983095" cy="1032874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="" xmlns:a16="http://schemas.microsoft.com/office/drawing/2014/main" id="{6CAC97D9-7E03-C74A-8AB5-830BD1C961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63659" y="3604106"/>
              <a:ext cx="2223420" cy="1598"/>
            </a:xfrm>
            <a:prstGeom prst="straightConnector1">
              <a:avLst/>
            </a:prstGeom>
            <a:solidFill>
              <a:schemeClr val="accent2"/>
            </a:solidFill>
            <a:ln w="57150">
              <a:solidFill>
                <a:srgbClr val="FF0000"/>
              </a:solidFill>
              <a:prstDash val="sysDash"/>
              <a:headEnd type="triangl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="" xmlns:a16="http://schemas.microsoft.com/office/drawing/2014/main" id="{FC0369D8-2D64-5A44-8AF8-7060365FE6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19177" y="3752190"/>
              <a:ext cx="147740" cy="725875"/>
            </a:xfrm>
            <a:prstGeom prst="straightConnector1">
              <a:avLst/>
            </a:prstGeom>
            <a:ln w="57150">
              <a:solidFill>
                <a:srgbClr val="00B0F0"/>
              </a:solidFill>
              <a:prstDash val="sysDash"/>
              <a:headEnd type="triangl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="" xmlns:a16="http://schemas.microsoft.com/office/drawing/2014/main" id="{9312349D-26F9-9348-9740-908BDD88C047}"/>
                </a:ext>
              </a:extLst>
            </p:cNvPr>
            <p:cNvCxnSpPr>
              <a:cxnSpLocks/>
            </p:cNvCxnSpPr>
            <p:nvPr/>
          </p:nvCxnSpPr>
          <p:spPr>
            <a:xfrm>
              <a:off x="7283822" y="3753788"/>
              <a:ext cx="2455518" cy="883192"/>
            </a:xfrm>
            <a:prstGeom prst="straightConnector1">
              <a:avLst/>
            </a:prstGeom>
            <a:solidFill>
              <a:schemeClr val="accent2"/>
            </a:solidFill>
            <a:ln w="57150">
              <a:solidFill>
                <a:srgbClr val="FF0000"/>
              </a:solidFill>
              <a:prstDash val="sysDash"/>
              <a:headEnd type="triangl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Lightning Bolt 54">
            <a:extLst>
              <a:ext uri="{FF2B5EF4-FFF2-40B4-BE49-F238E27FC236}">
                <a16:creationId xmlns="" xmlns:a16="http://schemas.microsoft.com/office/drawing/2014/main" id="{56F66350-A6B8-C24D-B032-F571B1C8FF1B}"/>
              </a:ext>
            </a:extLst>
          </p:cNvPr>
          <p:cNvSpPr/>
          <p:nvPr/>
        </p:nvSpPr>
        <p:spPr>
          <a:xfrm>
            <a:off x="4369170" y="3402862"/>
            <a:ext cx="689460" cy="684425"/>
          </a:xfrm>
          <a:prstGeom prst="lightningBol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Lightning Bolt 55">
            <a:extLst>
              <a:ext uri="{FF2B5EF4-FFF2-40B4-BE49-F238E27FC236}">
                <a16:creationId xmlns="" xmlns:a16="http://schemas.microsoft.com/office/drawing/2014/main" id="{4EA2A5AE-07D9-E74E-86C5-7267E3D8F470}"/>
              </a:ext>
            </a:extLst>
          </p:cNvPr>
          <p:cNvSpPr/>
          <p:nvPr/>
        </p:nvSpPr>
        <p:spPr>
          <a:xfrm>
            <a:off x="4601267" y="4031223"/>
            <a:ext cx="689460" cy="684425"/>
          </a:xfrm>
          <a:prstGeom prst="lightningBol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1057F1B6-6182-334B-937E-8A0EB396B8E1}"/>
              </a:ext>
            </a:extLst>
          </p:cNvPr>
          <p:cNvSpPr/>
          <p:nvPr/>
        </p:nvSpPr>
        <p:spPr>
          <a:xfrm>
            <a:off x="3704589" y="5319093"/>
            <a:ext cx="40214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P1:</a:t>
            </a:r>
            <a:r>
              <a:rPr lang="en-US" sz="2400" b="1" dirty="0">
                <a:solidFill>
                  <a:srgbClr val="FF0000"/>
                </a:solidFill>
              </a:rPr>
              <a:t> C</a:t>
            </a:r>
            <a:r>
              <a:rPr lang="en-US" sz="2200" dirty="0">
                <a:solidFill>
                  <a:srgbClr val="FF0000"/>
                </a:solidFill>
              </a:rPr>
              <a:t>→</a:t>
            </a:r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D</a:t>
            </a:r>
            <a:r>
              <a:rPr lang="en-US" sz="2200" dirty="0">
                <a:solidFill>
                  <a:srgbClr val="FF0000"/>
                </a:solidFill>
              </a:rPr>
              <a:t>→</a:t>
            </a:r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B : </a:t>
            </a:r>
            <a:r>
              <a:rPr lang="en-US" sz="2400" b="1" dirty="0" err="1">
                <a:solidFill>
                  <a:srgbClr val="FF0000"/>
                </a:solidFill>
                <a:sym typeface="Wingdings" pitchFamily="2" charset="2"/>
              </a:rPr>
              <a:t>ospf</a:t>
            </a:r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 cost = 2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/>
              <a:t>P2: </a:t>
            </a:r>
            <a:r>
              <a:rPr lang="en-US" sz="2400" b="1" dirty="0">
                <a:solidFill>
                  <a:srgbClr val="00B0F0"/>
                </a:solidFill>
              </a:rPr>
              <a:t>C</a:t>
            </a:r>
            <a:r>
              <a:rPr lang="en-US" sz="2200" dirty="0">
                <a:solidFill>
                  <a:srgbClr val="00B0F0"/>
                </a:solidFill>
              </a:rPr>
              <a:t>→</a:t>
            </a:r>
            <a:r>
              <a:rPr lang="en-US" sz="2400" b="1" dirty="0">
                <a:solidFill>
                  <a:srgbClr val="00B0F0"/>
                </a:solidFill>
                <a:sym typeface="Wingdings" pitchFamily="2" charset="2"/>
              </a:rPr>
              <a:t>B        : </a:t>
            </a:r>
            <a:r>
              <a:rPr lang="en-US" sz="2400" b="1" dirty="0" err="1">
                <a:solidFill>
                  <a:srgbClr val="00B0F0"/>
                </a:solidFill>
                <a:sym typeface="Wingdings" pitchFamily="2" charset="2"/>
              </a:rPr>
              <a:t>ospf</a:t>
            </a:r>
            <a:r>
              <a:rPr lang="en-US" sz="2400" b="1" dirty="0">
                <a:solidFill>
                  <a:srgbClr val="00B0F0"/>
                </a:solidFill>
                <a:sym typeface="Wingdings" pitchFamily="2" charset="2"/>
              </a:rPr>
              <a:t> cost = 4</a:t>
            </a:r>
          </a:p>
          <a:p>
            <a:endParaRPr lang="en-US" sz="2400" dirty="0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5D3DD1BA-2369-854C-8B39-4B2F0F79FF0B}"/>
              </a:ext>
            </a:extLst>
          </p:cNvPr>
          <p:cNvSpPr/>
          <p:nvPr/>
        </p:nvSpPr>
        <p:spPr>
          <a:xfrm>
            <a:off x="3759501" y="5341571"/>
            <a:ext cx="3599241" cy="3741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86FC2C7B-5536-2E49-882C-CEED6F8447C6}"/>
              </a:ext>
            </a:extLst>
          </p:cNvPr>
          <p:cNvSpPr/>
          <p:nvPr/>
        </p:nvSpPr>
        <p:spPr>
          <a:xfrm>
            <a:off x="3774014" y="5756033"/>
            <a:ext cx="3599241" cy="3741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57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56" grpId="0" animBg="1"/>
      <p:bldP spid="65" grpId="0"/>
      <p:bldP spid="30" grpId="1" animBg="1"/>
      <p:bldP spid="30" grpId="2" animBg="1"/>
      <p:bldP spid="3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113EDC86-E8F3-7940-907B-D227E893D198}"/>
              </a:ext>
            </a:extLst>
          </p:cNvPr>
          <p:cNvSpPr/>
          <p:nvPr/>
        </p:nvSpPr>
        <p:spPr>
          <a:xfrm>
            <a:off x="0" y="1578249"/>
            <a:ext cx="12192000" cy="31221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E53472AA-AA7B-7543-B6EA-3140F9F62089}"/>
              </a:ext>
            </a:extLst>
          </p:cNvPr>
          <p:cNvSpPr/>
          <p:nvPr/>
        </p:nvSpPr>
        <p:spPr>
          <a:xfrm>
            <a:off x="0" y="4700425"/>
            <a:ext cx="12192000" cy="21575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AC1FAC-5E35-0241-ADD4-2CF9E7AEE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Tiramisu Overview</a:t>
            </a:r>
          </a:p>
        </p:txBody>
      </p:sp>
      <p:sp>
        <p:nvSpPr>
          <p:cNvPr id="10" name="Right Arrow 10">
            <a:extLst>
              <a:ext uri="{FF2B5EF4-FFF2-40B4-BE49-F238E27FC236}">
                <a16:creationId xmlns="" xmlns:a16="http://schemas.microsoft.com/office/drawing/2014/main" id="{E0DA0F38-4A4D-5248-B6DC-8E3AEC712306}"/>
              </a:ext>
            </a:extLst>
          </p:cNvPr>
          <p:cNvSpPr>
            <a:spLocks noChangeAspect="1"/>
          </p:cNvSpPr>
          <p:nvPr/>
        </p:nvSpPr>
        <p:spPr>
          <a:xfrm rot="16200000" flipV="1">
            <a:off x="5891241" y="4598810"/>
            <a:ext cx="502048" cy="27737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A3EAE8C8-17C5-1740-AD35-F6C6640C9828}"/>
              </a:ext>
            </a:extLst>
          </p:cNvPr>
          <p:cNvSpPr/>
          <p:nvPr/>
        </p:nvSpPr>
        <p:spPr>
          <a:xfrm>
            <a:off x="4071315" y="5043091"/>
            <a:ext cx="4522087" cy="51806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Traffic Propagation Graph (TPG)</a:t>
            </a:r>
          </a:p>
        </p:txBody>
      </p:sp>
      <p:sp>
        <p:nvSpPr>
          <p:cNvPr id="17" name="Rounded Rectangle 58">
            <a:extLst>
              <a:ext uri="{FF2B5EF4-FFF2-40B4-BE49-F238E27FC236}">
                <a16:creationId xmlns="" xmlns:a16="http://schemas.microsoft.com/office/drawing/2014/main" id="{E653E64F-DC20-4A42-9D2E-F19CEA8DB86E}"/>
              </a:ext>
            </a:extLst>
          </p:cNvPr>
          <p:cNvSpPr/>
          <p:nvPr/>
        </p:nvSpPr>
        <p:spPr>
          <a:xfrm>
            <a:off x="4042864" y="5892444"/>
            <a:ext cx="4715931" cy="50204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Routing Adjacencies Graph (RAG)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7214BA46-17F6-294B-B5F2-D327163AF51D}"/>
              </a:ext>
            </a:extLst>
          </p:cNvPr>
          <p:cNvGrpSpPr/>
          <p:nvPr/>
        </p:nvGrpSpPr>
        <p:grpSpPr>
          <a:xfrm>
            <a:off x="469557" y="5102843"/>
            <a:ext cx="1983248" cy="1340701"/>
            <a:chOff x="2657" y="2125748"/>
            <a:chExt cx="2455175" cy="1288872"/>
          </a:xfrm>
        </p:grpSpPr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F37E25DA-B0B6-BC4D-971B-38F16533A502}"/>
                </a:ext>
              </a:extLst>
            </p:cNvPr>
            <p:cNvSpPr txBox="1"/>
            <p:nvPr/>
          </p:nvSpPr>
          <p:spPr>
            <a:xfrm>
              <a:off x="2657" y="2125748"/>
              <a:ext cx="2455175" cy="498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Configurations</a:t>
              </a:r>
            </a:p>
          </p:txBody>
        </p:sp>
        <p:pic>
          <p:nvPicPr>
            <p:cNvPr id="54" name="Content Placeholder 4" descr="format-justify-fill-4.png">
              <a:extLst>
                <a:ext uri="{FF2B5EF4-FFF2-40B4-BE49-F238E27FC236}">
                  <a16:creationId xmlns="" xmlns:a16="http://schemas.microsoft.com/office/drawing/2014/main" id="{A03C2121-D926-BB46-841C-04373A986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4996" y="2576417"/>
              <a:ext cx="638626" cy="638626"/>
            </a:xfrm>
            <a:prstGeom prst="rect">
              <a:avLst/>
            </a:prstGeom>
          </p:spPr>
        </p:pic>
        <p:pic>
          <p:nvPicPr>
            <p:cNvPr id="55" name="Content Placeholder 4" descr="format-justify-fill-4.png">
              <a:extLst>
                <a:ext uri="{FF2B5EF4-FFF2-40B4-BE49-F238E27FC236}">
                  <a16:creationId xmlns="" xmlns:a16="http://schemas.microsoft.com/office/drawing/2014/main" id="{14636F78-8A38-3148-BB56-C70B6B3F1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0014" y="2692530"/>
              <a:ext cx="638627" cy="638627"/>
            </a:xfrm>
            <a:prstGeom prst="rect">
              <a:avLst/>
            </a:prstGeom>
          </p:spPr>
        </p:pic>
        <p:pic>
          <p:nvPicPr>
            <p:cNvPr id="56" name="Content Placeholder 4" descr="format-justify-fill-4.png">
              <a:extLst>
                <a:ext uri="{FF2B5EF4-FFF2-40B4-BE49-F238E27FC236}">
                  <a16:creationId xmlns="" xmlns:a16="http://schemas.microsoft.com/office/drawing/2014/main" id="{E50A97EB-4D28-7E4C-967D-CD6FA1E07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5996" y="2775993"/>
              <a:ext cx="638626" cy="638627"/>
            </a:xfrm>
            <a:prstGeom prst="rect">
              <a:avLst/>
            </a:prstGeom>
          </p:spPr>
        </p:pic>
      </p:grpSp>
      <p:sp>
        <p:nvSpPr>
          <p:cNvPr id="19" name="Right Arrow 10">
            <a:extLst>
              <a:ext uri="{FF2B5EF4-FFF2-40B4-BE49-F238E27FC236}">
                <a16:creationId xmlns="" xmlns:a16="http://schemas.microsoft.com/office/drawing/2014/main" id="{A9C408C7-54CA-494A-A997-9781CDC4EA1E}"/>
              </a:ext>
            </a:extLst>
          </p:cNvPr>
          <p:cNvSpPr>
            <a:spLocks noChangeAspect="1"/>
          </p:cNvSpPr>
          <p:nvPr/>
        </p:nvSpPr>
        <p:spPr>
          <a:xfrm rot="16200000" flipV="1">
            <a:off x="6017117" y="5592813"/>
            <a:ext cx="296908" cy="26664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0">
            <a:extLst>
              <a:ext uri="{FF2B5EF4-FFF2-40B4-BE49-F238E27FC236}">
                <a16:creationId xmlns="" xmlns:a16="http://schemas.microsoft.com/office/drawing/2014/main" id="{7430534B-B34C-3A44-B58C-9B62751B6DE8}"/>
              </a:ext>
            </a:extLst>
          </p:cNvPr>
          <p:cNvSpPr>
            <a:spLocks noChangeAspect="1"/>
          </p:cNvSpPr>
          <p:nvPr/>
        </p:nvSpPr>
        <p:spPr>
          <a:xfrm flipV="1">
            <a:off x="1765633" y="5957504"/>
            <a:ext cx="2231366" cy="324510"/>
          </a:xfrm>
          <a:prstGeom prst="rightArrow">
            <a:avLst>
              <a:gd name="adj1" fmla="val 50000"/>
              <a:gd name="adj2" fmla="val 10219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95">
            <a:extLst>
              <a:ext uri="{FF2B5EF4-FFF2-40B4-BE49-F238E27FC236}">
                <a16:creationId xmlns="" xmlns:a16="http://schemas.microsoft.com/office/drawing/2014/main" id="{FB7B5294-37DE-E245-9B15-067281A5BD84}"/>
              </a:ext>
            </a:extLst>
          </p:cNvPr>
          <p:cNvSpPr/>
          <p:nvPr/>
        </p:nvSpPr>
        <p:spPr>
          <a:xfrm>
            <a:off x="4772915" y="1752665"/>
            <a:ext cx="2520900" cy="859796"/>
          </a:xfrm>
          <a:prstGeom prst="roundRect">
            <a:avLst/>
          </a:prstGeom>
          <a:solidFill>
            <a:schemeClr val="accent4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NUMERIC GRAPH PROPERTY</a:t>
            </a:r>
            <a:endParaRPr 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28E97598-A86B-7F4B-ACF1-FD50826113E6}"/>
              </a:ext>
            </a:extLst>
          </p:cNvPr>
          <p:cNvSpPr/>
          <p:nvPr/>
        </p:nvSpPr>
        <p:spPr>
          <a:xfrm>
            <a:off x="10233699" y="4773817"/>
            <a:ext cx="115993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Graph </a:t>
            </a:r>
          </a:p>
          <a:p>
            <a:r>
              <a:rPr lang="en-US" sz="2800" dirty="0"/>
              <a:t>Model</a:t>
            </a:r>
          </a:p>
        </p:txBody>
      </p:sp>
      <p:sp>
        <p:nvSpPr>
          <p:cNvPr id="59" name="Right Arrow 10">
            <a:extLst>
              <a:ext uri="{FF2B5EF4-FFF2-40B4-BE49-F238E27FC236}">
                <a16:creationId xmlns="" xmlns:a16="http://schemas.microsoft.com/office/drawing/2014/main" id="{C9684B2F-9196-A94B-810B-C493E54AFD43}"/>
              </a:ext>
            </a:extLst>
          </p:cNvPr>
          <p:cNvSpPr>
            <a:spLocks noChangeAspect="1"/>
          </p:cNvSpPr>
          <p:nvPr/>
        </p:nvSpPr>
        <p:spPr>
          <a:xfrm rot="20565006" flipV="1">
            <a:off x="1790633" y="5417514"/>
            <a:ext cx="2231366" cy="324510"/>
          </a:xfrm>
          <a:prstGeom prst="rightArrow">
            <a:avLst>
              <a:gd name="adj1" fmla="val 50000"/>
              <a:gd name="adj2" fmla="val 10219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E308769F-83E3-DE4B-AA50-F3684EE1A984}"/>
              </a:ext>
            </a:extLst>
          </p:cNvPr>
          <p:cNvSpPr/>
          <p:nvPr/>
        </p:nvSpPr>
        <p:spPr>
          <a:xfrm>
            <a:off x="10125165" y="2159825"/>
            <a:ext cx="1774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Algorithms</a:t>
            </a:r>
          </a:p>
        </p:txBody>
      </p:sp>
      <p:sp>
        <p:nvSpPr>
          <p:cNvPr id="65" name="Right Arrow 10">
            <a:extLst>
              <a:ext uri="{FF2B5EF4-FFF2-40B4-BE49-F238E27FC236}">
                <a16:creationId xmlns="" xmlns:a16="http://schemas.microsoft.com/office/drawing/2014/main" id="{F2D8711E-7EEB-FF4E-9337-DD66F681AFCB}"/>
              </a:ext>
            </a:extLst>
          </p:cNvPr>
          <p:cNvSpPr>
            <a:spLocks noChangeAspect="1"/>
          </p:cNvSpPr>
          <p:nvPr/>
        </p:nvSpPr>
        <p:spPr>
          <a:xfrm rot="16200000" flipV="1">
            <a:off x="5562105" y="2866925"/>
            <a:ext cx="1007983" cy="42970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lide Number Placeholder 72">
            <a:extLst>
              <a:ext uri="{FF2B5EF4-FFF2-40B4-BE49-F238E27FC236}">
                <a16:creationId xmlns="" xmlns:a16="http://schemas.microsoft.com/office/drawing/2014/main" id="{14779583-5200-BD49-BFF8-4970B7E34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268BE-A08D-D147-9EF9-6AC46422B03E}" type="slidenum">
              <a:rPr lang="en-US" smtClean="0"/>
              <a:t>17</a:t>
            </a:fld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43E45276-3167-C743-9EB0-68F03271F315}"/>
              </a:ext>
            </a:extLst>
          </p:cNvPr>
          <p:cNvGrpSpPr/>
          <p:nvPr/>
        </p:nvGrpSpPr>
        <p:grpSpPr>
          <a:xfrm>
            <a:off x="5161363" y="3499562"/>
            <a:ext cx="1974562" cy="974329"/>
            <a:chOff x="-1768223" y="3254853"/>
            <a:chExt cx="2085886" cy="1399340"/>
          </a:xfrm>
        </p:grpSpPr>
        <p:sp>
          <p:nvSpPr>
            <p:cNvPr id="51" name="Rounded Rectangle 1">
              <a:extLst>
                <a:ext uri="{FF2B5EF4-FFF2-40B4-BE49-F238E27FC236}">
                  <a16:creationId xmlns="" xmlns:a16="http://schemas.microsoft.com/office/drawing/2014/main" id="{85DB6E56-09C3-AF43-92CA-7D8FD7F56787}"/>
                </a:ext>
              </a:extLst>
            </p:cNvPr>
            <p:cNvSpPr/>
            <p:nvPr/>
          </p:nvSpPr>
          <p:spPr>
            <a:xfrm>
              <a:off x="-1701924" y="3254853"/>
              <a:ext cx="1878129" cy="1399340"/>
            </a:xfrm>
            <a:prstGeom prst="roundRect">
              <a:avLst/>
            </a:prstGeom>
            <a:solidFill>
              <a:schemeClr val="accent4"/>
            </a:solidFill>
            <a:ln w="31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="" xmlns:a16="http://schemas.microsoft.com/office/drawing/2014/main" id="{421E7340-5C35-5E48-93A8-94D49FF1B62D}"/>
                </a:ext>
              </a:extLst>
            </p:cNvPr>
            <p:cNvSpPr/>
            <p:nvPr/>
          </p:nvSpPr>
          <p:spPr>
            <a:xfrm>
              <a:off x="-1768223" y="3706052"/>
              <a:ext cx="2085886" cy="663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/>
                <a:t>ILP</a:t>
              </a:r>
              <a:endPara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7107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BD93D7-4231-0740-9EDE-9AA03A8F0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ILPs - Integer Linear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7E139E3-57F5-1F41-9C25-83B18CB83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96137"/>
            <a:ext cx="11003280" cy="2925338"/>
          </a:xfrm>
        </p:spPr>
        <p:txBody>
          <a:bodyPr>
            <a:normAutofit/>
          </a:bodyPr>
          <a:lstStyle/>
          <a:p>
            <a:r>
              <a:rPr lang="en-US" dirty="0"/>
              <a:t>Traffic flows in the direction opposite to route advertisement</a:t>
            </a:r>
          </a:p>
          <a:p>
            <a:r>
              <a:rPr lang="en-US" dirty="0"/>
              <a:t>Only depends on quantitative path property and not exact path</a:t>
            </a:r>
          </a:p>
          <a:p>
            <a:r>
              <a:rPr lang="en-US" dirty="0"/>
              <a:t>ILP constraints model reachability</a:t>
            </a:r>
          </a:p>
          <a:p>
            <a:pPr lvl="1"/>
            <a:r>
              <a:rPr lang="en-US" dirty="0"/>
              <a:t>Tag/Community</a:t>
            </a:r>
          </a:p>
          <a:p>
            <a:r>
              <a:rPr lang="en-US" dirty="0"/>
              <a:t>Objective models the graph property</a:t>
            </a:r>
          </a:p>
          <a:p>
            <a:r>
              <a:rPr lang="en-US" dirty="0"/>
              <a:t>More details about the ILP and its corner cases are in the paper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9DB19D8-D6EB-BE49-8289-609CBEB9B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268BE-A08D-D147-9EF9-6AC46422B03E}" type="slidenum">
              <a:rPr lang="en-US" smtClean="0"/>
              <a:t>18</a:t>
            </a:fld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0F3378A8-65B4-6B4E-8F05-A4FE9284DD56}"/>
              </a:ext>
            </a:extLst>
          </p:cNvPr>
          <p:cNvSpPr/>
          <p:nvPr/>
        </p:nvSpPr>
        <p:spPr>
          <a:xfrm>
            <a:off x="7148088" y="2159666"/>
            <a:ext cx="1901190" cy="52322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min cut is 1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94EFEE14-AA06-4A40-81AB-0A97C6604CD2}"/>
              </a:ext>
            </a:extLst>
          </p:cNvPr>
          <p:cNvGrpSpPr/>
          <p:nvPr/>
        </p:nvGrpSpPr>
        <p:grpSpPr>
          <a:xfrm>
            <a:off x="2069614" y="1443627"/>
            <a:ext cx="4334433" cy="2027116"/>
            <a:chOff x="6444667" y="2817157"/>
            <a:chExt cx="4334433" cy="2027116"/>
          </a:xfrm>
        </p:grpSpPr>
        <p:sp>
          <p:nvSpPr>
            <p:cNvPr id="44" name="CustomShape 6">
              <a:extLst>
                <a:ext uri="{FF2B5EF4-FFF2-40B4-BE49-F238E27FC236}">
                  <a16:creationId xmlns="" xmlns:a16="http://schemas.microsoft.com/office/drawing/2014/main" id="{8445A1CA-DD95-B146-895B-0667A570D561}"/>
                </a:ext>
              </a:extLst>
            </p:cNvPr>
            <p:cNvSpPr/>
            <p:nvPr/>
          </p:nvSpPr>
          <p:spPr>
            <a:xfrm>
              <a:off x="10108546" y="4203809"/>
              <a:ext cx="670554" cy="640464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  <a:round/>
            </a:ln>
            <a:effec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en-US" sz="1400" spc="-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B</a:t>
              </a:r>
              <a:endPara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="" xmlns:a16="http://schemas.microsoft.com/office/drawing/2014/main" id="{349FD7AA-F6A2-BC46-8135-96AAC9572EF8}"/>
                </a:ext>
              </a:extLst>
            </p:cNvPr>
            <p:cNvGrpSpPr/>
            <p:nvPr/>
          </p:nvGrpSpPr>
          <p:grpSpPr>
            <a:xfrm>
              <a:off x="6444667" y="2817157"/>
              <a:ext cx="4331865" cy="1826337"/>
              <a:chOff x="6862036" y="1311309"/>
              <a:chExt cx="4331865" cy="1826337"/>
            </a:xfrm>
          </p:grpSpPr>
          <p:cxnSp>
            <p:nvCxnSpPr>
              <p:cNvPr id="47" name="Straight Arrow Connector 46">
                <a:extLst>
                  <a:ext uri="{FF2B5EF4-FFF2-40B4-BE49-F238E27FC236}">
                    <a16:creationId xmlns="" xmlns:a16="http://schemas.microsoft.com/office/drawing/2014/main" id="{748009D0-029B-174F-8BC0-095C9E6F2025}"/>
                  </a:ext>
                </a:extLst>
              </p:cNvPr>
              <p:cNvCxnSpPr>
                <a:cxnSpLocks/>
                <a:stCxn id="50" idx="4"/>
                <a:endCxn id="44" idx="0"/>
              </p:cNvCxnSpPr>
              <p:nvPr/>
            </p:nvCxnSpPr>
            <p:spPr>
              <a:xfrm>
                <a:off x="10847125" y="1955892"/>
                <a:ext cx="14067" cy="742069"/>
              </a:xfrm>
              <a:prstGeom prst="straightConnector1">
                <a:avLst/>
              </a:prstGeom>
              <a:ln w="28575"/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="" xmlns:a16="http://schemas.microsoft.com/office/drawing/2014/main" id="{77F7B2EA-405C-C349-832C-BFCFFE46B9F4}"/>
                  </a:ext>
                </a:extLst>
              </p:cNvPr>
              <p:cNvCxnSpPr>
                <a:cxnSpLocks/>
                <a:stCxn id="52" idx="6"/>
                <a:endCxn id="50" idx="2"/>
              </p:cNvCxnSpPr>
              <p:nvPr/>
            </p:nvCxnSpPr>
            <p:spPr>
              <a:xfrm flipV="1">
                <a:off x="7555589" y="1633601"/>
                <a:ext cx="2944759" cy="1598"/>
              </a:xfrm>
              <a:prstGeom prst="straightConnector1">
                <a:avLst/>
              </a:prstGeom>
              <a:ln w="28575"/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="" xmlns:a16="http://schemas.microsoft.com/office/drawing/2014/main" id="{C76C4167-0D77-2741-9508-0DBF535C9A98}"/>
                  </a:ext>
                </a:extLst>
              </p:cNvPr>
              <p:cNvCxnSpPr>
                <a:cxnSpLocks/>
                <a:stCxn id="52" idx="5"/>
                <a:endCxn id="44" idx="2"/>
              </p:cNvCxnSpPr>
              <p:nvPr/>
            </p:nvCxnSpPr>
            <p:spPr>
              <a:xfrm>
                <a:off x="7454021" y="1863093"/>
                <a:ext cx="3071894" cy="1155100"/>
              </a:xfrm>
              <a:prstGeom prst="straightConnector1">
                <a:avLst/>
              </a:prstGeom>
              <a:ln w="28575"/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CustomShape 10">
                <a:extLst>
                  <a:ext uri="{FF2B5EF4-FFF2-40B4-BE49-F238E27FC236}">
                    <a16:creationId xmlns="" xmlns:a16="http://schemas.microsoft.com/office/drawing/2014/main" id="{C275A04B-F5BD-9A4E-8728-90335D1DDA39}"/>
                  </a:ext>
                </a:extLst>
              </p:cNvPr>
              <p:cNvSpPr/>
              <p:nvPr/>
            </p:nvSpPr>
            <p:spPr>
              <a:xfrm>
                <a:off x="10500348" y="1311309"/>
                <a:ext cx="693553" cy="644583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  <a:round/>
              </a:ln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  <p:txBody>
              <a:bodyPr lIns="0" tIns="0" rIns="0" bIns="1836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400" spc="-1" dirty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C</a:t>
                </a:r>
                <a:endParaRPr lang="en-US" sz="1400" dirty="0"/>
              </a:p>
            </p:txBody>
          </p:sp>
          <p:sp>
            <p:nvSpPr>
              <p:cNvPr id="52" name="CustomShape 10">
                <a:extLst>
                  <a:ext uri="{FF2B5EF4-FFF2-40B4-BE49-F238E27FC236}">
                    <a16:creationId xmlns="" xmlns:a16="http://schemas.microsoft.com/office/drawing/2014/main" id="{8C7ED037-C051-6E46-A2FA-BA5AEBD85950}"/>
                  </a:ext>
                </a:extLst>
              </p:cNvPr>
              <p:cNvSpPr/>
              <p:nvPr/>
            </p:nvSpPr>
            <p:spPr>
              <a:xfrm>
                <a:off x="6862036" y="1312907"/>
                <a:ext cx="693553" cy="644583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  <a:round/>
              </a:ln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  <p:txBody>
              <a:bodyPr lIns="0" tIns="0" rIns="0" bIns="1836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400" spc="-1" dirty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D</a:t>
                </a:r>
                <a:endParaRPr lang="en-US" sz="1400" dirty="0"/>
              </a:p>
            </p:txBody>
          </p:sp>
          <p:sp>
            <p:nvSpPr>
              <p:cNvPr id="53" name="CustomShape 23">
                <a:extLst>
                  <a:ext uri="{FF2B5EF4-FFF2-40B4-BE49-F238E27FC236}">
                    <a16:creationId xmlns="" xmlns:a16="http://schemas.microsoft.com/office/drawing/2014/main" id="{F46E041F-1963-CD49-84C2-9934A5464BFE}"/>
                  </a:ext>
                </a:extLst>
              </p:cNvPr>
              <p:cNvSpPr/>
              <p:nvPr/>
            </p:nvSpPr>
            <p:spPr>
              <a:xfrm>
                <a:off x="10004309" y="2819817"/>
                <a:ext cx="759674" cy="317829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solidFill>
                  <a:schemeClr val="accent6"/>
                </a:solidFill>
                <a:round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/>
            </p:style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400" b="0" strike="noStrike" spc="-1" dirty="0" err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eBGP</a:t>
                </a:r>
                <a:endParaRPr lang="en-US" sz="14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</p:txBody>
          </p:sp>
          <p:sp>
            <p:nvSpPr>
              <p:cNvPr id="54" name="CustomShape 23">
                <a:extLst>
                  <a:ext uri="{FF2B5EF4-FFF2-40B4-BE49-F238E27FC236}">
                    <a16:creationId xmlns="" xmlns:a16="http://schemas.microsoft.com/office/drawing/2014/main" id="{DEFB6690-94AF-BF48-BC44-15D864AC0483}"/>
                  </a:ext>
                </a:extLst>
              </p:cNvPr>
              <p:cNvSpPr/>
              <p:nvPr/>
            </p:nvSpPr>
            <p:spPr>
              <a:xfrm>
                <a:off x="10152049" y="1776113"/>
                <a:ext cx="759674" cy="317829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solidFill>
                  <a:schemeClr val="accent6"/>
                </a:solidFill>
                <a:round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/>
            </p:style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400" b="0" strike="noStrike" spc="-1" dirty="0" err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eBGP</a:t>
                </a:r>
                <a:endParaRPr lang="en-US" sz="14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</p:txBody>
          </p:sp>
          <p:sp>
            <p:nvSpPr>
              <p:cNvPr id="55" name="CustomShape 23">
                <a:extLst>
                  <a:ext uri="{FF2B5EF4-FFF2-40B4-BE49-F238E27FC236}">
                    <a16:creationId xmlns="" xmlns:a16="http://schemas.microsoft.com/office/drawing/2014/main" id="{4E2B2F66-C803-1348-8039-04F9421E6F6B}"/>
                  </a:ext>
                </a:extLst>
              </p:cNvPr>
              <p:cNvSpPr/>
              <p:nvPr/>
            </p:nvSpPr>
            <p:spPr>
              <a:xfrm>
                <a:off x="7168954" y="1777711"/>
                <a:ext cx="759674" cy="317829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solidFill>
                  <a:schemeClr val="accent6"/>
                </a:solidFill>
                <a:round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/>
            </p:style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400" b="0" strike="noStrike" spc="-1" dirty="0" err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eBGP</a:t>
                </a:r>
                <a:endParaRPr lang="en-US" sz="14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</p:txBody>
          </p:sp>
          <p:cxnSp>
            <p:nvCxnSpPr>
              <p:cNvPr id="56" name="Straight Arrow Connector 55">
                <a:extLst>
                  <a:ext uri="{FF2B5EF4-FFF2-40B4-BE49-F238E27FC236}">
                    <a16:creationId xmlns="" xmlns:a16="http://schemas.microsoft.com/office/drawing/2014/main" id="{25F23BCF-FE1B-FB4E-ABE8-316B31824EC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28628" y="1945858"/>
                <a:ext cx="2223420" cy="1598"/>
              </a:xfrm>
              <a:prstGeom prst="straightConnector1">
                <a:avLst/>
              </a:prstGeom>
              <a:solidFill>
                <a:schemeClr val="accent6"/>
              </a:solidFill>
              <a:ln w="19050">
                <a:solidFill>
                  <a:schemeClr val="accent6"/>
                </a:solidFill>
                <a:prstDash val="sysDash"/>
                <a:headEnd type="triangle" w="med" len="med"/>
                <a:tailEnd type="triangl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="" xmlns:a16="http://schemas.microsoft.com/office/drawing/2014/main" id="{26C4872A-7D70-AD46-9182-C713782C80D2}"/>
                  </a:ext>
                </a:extLst>
              </p:cNvPr>
              <p:cNvCxnSpPr>
                <a:cxnSpLocks/>
                <a:stCxn id="54" idx="2"/>
                <a:endCxn id="53" idx="0"/>
              </p:cNvCxnSpPr>
              <p:nvPr/>
            </p:nvCxnSpPr>
            <p:spPr>
              <a:xfrm flipH="1">
                <a:off x="10384146" y="2093942"/>
                <a:ext cx="147740" cy="725875"/>
              </a:xfrm>
              <a:prstGeom prst="straightConnector1">
                <a:avLst/>
              </a:prstGeom>
              <a:solidFill>
                <a:schemeClr val="accent6"/>
              </a:solidFill>
              <a:ln w="19050">
                <a:solidFill>
                  <a:schemeClr val="accent6"/>
                </a:solidFill>
                <a:prstDash val="sysDash"/>
                <a:headEnd type="triangle" w="med" len="med"/>
                <a:tailEnd type="triangl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>
                <a:extLst>
                  <a:ext uri="{FF2B5EF4-FFF2-40B4-BE49-F238E27FC236}">
                    <a16:creationId xmlns="" xmlns:a16="http://schemas.microsoft.com/office/drawing/2014/main" id="{3716B6A1-F3C5-4D43-8284-281C4132058C}"/>
                  </a:ext>
                </a:extLst>
              </p:cNvPr>
              <p:cNvCxnSpPr>
                <a:cxnSpLocks/>
                <a:stCxn id="55" idx="2"/>
                <a:endCxn id="53" idx="1"/>
              </p:cNvCxnSpPr>
              <p:nvPr/>
            </p:nvCxnSpPr>
            <p:spPr>
              <a:xfrm>
                <a:off x="7548791" y="2095540"/>
                <a:ext cx="2455518" cy="883192"/>
              </a:xfrm>
              <a:prstGeom prst="straightConnector1">
                <a:avLst/>
              </a:prstGeom>
              <a:solidFill>
                <a:schemeClr val="accent6"/>
              </a:solidFill>
              <a:ln w="19050">
                <a:solidFill>
                  <a:schemeClr val="accent6"/>
                </a:solidFill>
                <a:prstDash val="sysDash"/>
                <a:headEnd type="triangle" w="med" len="med"/>
                <a:tailEnd type="triangl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Rectangle 60">
                <a:extLst>
                  <a:ext uri="{FF2B5EF4-FFF2-40B4-BE49-F238E27FC236}">
                    <a16:creationId xmlns="" xmlns:a16="http://schemas.microsoft.com/office/drawing/2014/main" id="{592A0508-FBC8-634E-8985-F6D73ABD632D}"/>
                  </a:ext>
                </a:extLst>
              </p:cNvPr>
              <p:cNvSpPr/>
              <p:nvPr/>
            </p:nvSpPr>
            <p:spPr>
              <a:xfrm>
                <a:off x="8554573" y="2091787"/>
                <a:ext cx="90318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S1</a:t>
                </a:r>
              </a:p>
            </p:txBody>
          </p:sp>
        </p:grpSp>
      </p:grp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630BF7B1-2084-5240-9BF5-E8F0FB4CC227}"/>
              </a:ext>
            </a:extLst>
          </p:cNvPr>
          <p:cNvSpPr txBox="1"/>
          <p:nvPr/>
        </p:nvSpPr>
        <p:spPr>
          <a:xfrm>
            <a:off x="4790038" y="2839412"/>
            <a:ext cx="861361" cy="30777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/>
              <a:t>&lt;at:c1&gt;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20B50D7A-B560-1348-AA9F-627ADF4223BC}"/>
              </a:ext>
            </a:extLst>
          </p:cNvPr>
          <p:cNvSpPr txBox="1"/>
          <p:nvPr/>
        </p:nvSpPr>
        <p:spPr>
          <a:xfrm>
            <a:off x="2777517" y="1940174"/>
            <a:ext cx="1263933" cy="316231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/>
              <a:t>&lt;bt:c1&gt;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B53B47C4-4827-8E4B-8446-61943412009D}"/>
              </a:ext>
            </a:extLst>
          </p:cNvPr>
          <p:cNvSpPr/>
          <p:nvPr/>
        </p:nvSpPr>
        <p:spPr>
          <a:xfrm>
            <a:off x="5833922" y="1826556"/>
            <a:ext cx="275278" cy="196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F13AC453-898E-1F48-9FED-FE713BA96371}"/>
              </a:ext>
            </a:extLst>
          </p:cNvPr>
          <p:cNvSpPr/>
          <p:nvPr/>
        </p:nvSpPr>
        <p:spPr>
          <a:xfrm>
            <a:off x="5438236" y="1541549"/>
            <a:ext cx="275278" cy="196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</a:t>
            </a:r>
          </a:p>
        </p:txBody>
      </p:sp>
      <p:pic>
        <p:nvPicPr>
          <p:cNvPr id="68" name="Picture 67" descr="x.png">
            <a:extLst>
              <a:ext uri="{FF2B5EF4-FFF2-40B4-BE49-F238E27FC236}">
                <a16:creationId xmlns="" xmlns:a16="http://schemas.microsoft.com/office/drawing/2014/main" id="{9C6B9DEE-0D67-8441-91AA-72F6F821A6F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540" y="3012349"/>
            <a:ext cx="288358" cy="33614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33C5B436-916C-AE48-8D8A-3DD988ABEFF1}"/>
              </a:ext>
            </a:extLst>
          </p:cNvPr>
          <p:cNvGrpSpPr/>
          <p:nvPr/>
        </p:nvGrpSpPr>
        <p:grpSpPr>
          <a:xfrm>
            <a:off x="1697328" y="2863759"/>
            <a:ext cx="7351950" cy="883192"/>
            <a:chOff x="1258650" y="2695238"/>
            <a:chExt cx="7351950" cy="883192"/>
          </a:xfrm>
        </p:grpSpPr>
        <p:sp>
          <p:nvSpPr>
            <p:cNvPr id="26" name="Rounded Rectangle 25">
              <a:extLst>
                <a:ext uri="{FF2B5EF4-FFF2-40B4-BE49-F238E27FC236}">
                  <a16:creationId xmlns="" xmlns:a16="http://schemas.microsoft.com/office/drawing/2014/main" id="{92B89993-4D39-CD4C-8B88-63824BCDC0F6}"/>
                </a:ext>
              </a:extLst>
            </p:cNvPr>
            <p:cNvSpPr/>
            <p:nvPr/>
          </p:nvSpPr>
          <p:spPr>
            <a:xfrm>
              <a:off x="2069614" y="2695238"/>
              <a:ext cx="6120797" cy="88319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2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E1938069-AFBC-4A48-81CE-D6BC8C46C76B}"/>
                </a:ext>
              </a:extLst>
            </p:cNvPr>
            <p:cNvSpPr/>
            <p:nvPr/>
          </p:nvSpPr>
          <p:spPr>
            <a:xfrm>
              <a:off x="1258650" y="2709260"/>
              <a:ext cx="735195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2"/>
              <a:r>
                <a:rPr lang="en-US" sz="2400" dirty="0"/>
                <a:t>Reachability &lt; K failures = Minimize link failures</a:t>
              </a:r>
            </a:p>
            <a:p>
              <a:pPr lvl="2"/>
              <a:r>
                <a:rPr lang="en-US" sz="2400" dirty="0"/>
                <a:t>Longest path = Maximize path length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534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21 0.05463 L 0.00821 0.05486 C 0.00782 0.06481 0.00769 0.075 0.00703 0.08518 C 0.0069 0.0875 0.00612 0.08935 0.00586 0.09143 C 0.00495 0.09699 0.0043 0.10231 0.00352 0.10787 L 0.00131 0.1243 L 0.00013 0.13055 C -0.00377 0.17176 0.00026 0.12477 -0.00221 0.22477 C -0.00234 0.22824 -0.00299 0.23171 -0.00338 0.23518 C -0.00455 0.24861 -0.00442 0.24537 -0.00442 0.2537 L -0.00442 0.25393 " pathEditMode="relative" rAng="0" ptsTypes="AAAAAAAAAAA">
                                      <p:cBhvr>
                                        <p:cTn id="1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995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93 -0.00463 L -0.01393 -0.0044 C -0.03528 -0.00046 -0.03216 -0.00046 -0.06588 -0.00046 C -0.09974 -0.00046 -0.13359 -0.00185 -0.16745 -0.00255 L -0.18021 -0.00463 L -0.19518 -0.00671 C -0.19818 -0.00718 -0.2013 -0.0081 -0.20443 -0.0088 C -0.20703 -0.00949 -0.20976 -0.01042 -0.2125 -0.01088 C -0.21862 -0.01181 -0.22474 -0.01227 -0.23086 -0.01273 L -0.30013 -0.01088 C -0.3013 -0.01065 -0.30247 -0.00926 -0.30364 -0.0088 C -0.30547 -0.00787 -0.30742 -0.00741 -0.30937 -0.00671 C -0.31367 -0.00486 -0.31354 -0.00486 -0.31745 -0.00255 C -0.31784 -0.00046 -0.31901 0.00162 -0.31862 0.00347 C -0.31745 0.01019 -0.31237 0.01944 -0.30937 0.02407 C -0.30794 0.02639 -0.30638 0.02847 -0.30482 0.03032 C -0.30364 0.03125 -0.30247 0.03171 -0.3013 0.03218 C -0.30052 0.03357 -0.3 0.03542 -0.29896 0.03634 C -0.29752 0.03773 -0.29583 0.0375 -0.2944 0.03843 C -0.29245 0.03958 -0.29049 0.04097 -0.28867 0.04259 C -0.28659 0.04444 -0.28489 0.04699 -0.28281 0.04861 C -0.2806 0.05046 -0.27812 0.05116 -0.27591 0.05278 C -0.26432 0.06111 -0.27552 0.0537 -0.26549 0.05903 C -0.26315 0.06019 -0.26094 0.06181 -0.25859 0.06296 C -0.25742 0.06366 -0.25638 0.06458 -0.25521 0.06505 C -0.25325 0.06574 -0.2513 0.0662 -0.24935 0.06713 C -0.24739 0.06829 -0.24557 0.07014 -0.24362 0.0713 C -0.24206 0.07222 -0.24049 0.07245 -0.23893 0.07338 C -0.23555 0.07523 -0.23203 0.07732 -0.22864 0.0794 C -0.22747 0.08009 -0.2263 0.08125 -0.22513 0.08148 L -0.21706 0.08357 C -0.20065 0.09329 -0.21771 0.08357 -0.20547 0.08982 C -0.20443 0.09028 -0.20325 0.0912 -0.20208 0.0919 C -0.19909 0.09329 -0.19674 0.09375 -0.19401 0.09583 C -0.19245 0.09699 -0.19101 0.09907 -0.18932 0.1 C -0.1875 0.10116 -0.18555 0.10139 -0.18359 0.10208 C -0.18203 0.10278 -0.18047 0.10324 -0.17903 0.10417 C -0.17552 0.10602 -0.17213 0.1081 -0.16862 0.11019 C -0.16745 0.11088 -0.16627 0.11181 -0.1651 0.11227 C -0.16367 0.11296 -0.16198 0.11343 -0.16055 0.11435 C -0.15898 0.11551 -0.15755 0.11736 -0.15586 0.11852 C -0.15482 0.11921 -0.15351 0.11968 -0.15247 0.1206 C -0.15091 0.12176 -0.14948 0.12338 -0.14778 0.12454 C -0.14127 0.12963 -0.14752 0.12361 -0.13971 0.1287 C -0.13815 0.12986 -0.13672 0.13171 -0.13515 0.13287 C -0.13398 0.13357 -0.13281 0.13403 -0.13164 0.13495 C -0.13047 0.13588 -0.12956 0.13796 -0.12825 0.13889 C -0.12682 0.14005 -0.12513 0.14028 -0.12357 0.14097 C -0.11015 0.15694 -0.12174 0.14491 -0.11328 0.15139 C -0.10703 0.15602 -0.11055 0.15463 -0.10521 0.15741 C -0.10364 0.15833 -0.10208 0.1588 -0.10052 0.15949 C -0.09857 0.16019 -0.09661 0.16065 -0.09479 0.16157 C -0.09479 0.16181 -0.08607 0.16667 -0.08437 0.16782 L -0.08086 0.16968 L -0.07747 0.17176 C -0.072 0.17824 -0.07526 0.17523 -0.06706 0.18009 L -0.06367 0.18218 L -0.06015 0.18403 C -0.05781 0.18681 -0.05586 0.19074 -0.05325 0.19236 C -0.05208 0.19306 -0.05091 0.19352 -0.04974 0.19444 C -0.04075 0.20232 -0.05156 0.19537 -0.04284 0.20046 C -0.0388 0.20764 -0.04153 0.20394 -0.03359 0.2088 C -0.02982 0.21111 -0.03021 0.20857 -0.03021 0.21296 L -0.03021 0.21319 " pathEditMode="relative" rAng="0" ptsTypes="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1048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66" grpId="0" animBg="1"/>
      <p:bldP spid="66" grpId="1" animBg="1"/>
      <p:bldP spid="67" grpId="0" animBg="1"/>
      <p:bldP spid="6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113EDC86-E8F3-7940-907B-D227E893D198}"/>
              </a:ext>
            </a:extLst>
          </p:cNvPr>
          <p:cNvSpPr/>
          <p:nvPr/>
        </p:nvSpPr>
        <p:spPr>
          <a:xfrm>
            <a:off x="0" y="1578249"/>
            <a:ext cx="12192000" cy="31221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E53472AA-AA7B-7543-B6EA-3140F9F62089}"/>
              </a:ext>
            </a:extLst>
          </p:cNvPr>
          <p:cNvSpPr/>
          <p:nvPr/>
        </p:nvSpPr>
        <p:spPr>
          <a:xfrm>
            <a:off x="0" y="4700425"/>
            <a:ext cx="12192000" cy="21575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AC1FAC-5E35-0241-ADD4-2CF9E7AEE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Tiramisu Overview</a:t>
            </a:r>
          </a:p>
        </p:txBody>
      </p:sp>
      <p:sp>
        <p:nvSpPr>
          <p:cNvPr id="13" name="Right Arrow 10">
            <a:extLst>
              <a:ext uri="{FF2B5EF4-FFF2-40B4-BE49-F238E27FC236}">
                <a16:creationId xmlns="" xmlns:a16="http://schemas.microsoft.com/office/drawing/2014/main" id="{3435F803-7DBB-C347-B879-5279CD09C7D1}"/>
              </a:ext>
            </a:extLst>
          </p:cNvPr>
          <p:cNvSpPr>
            <a:spLocks noChangeAspect="1"/>
          </p:cNvSpPr>
          <p:nvPr/>
        </p:nvSpPr>
        <p:spPr>
          <a:xfrm rot="18694622" flipV="1">
            <a:off x="8052738" y="4589747"/>
            <a:ext cx="810581" cy="313951"/>
          </a:xfrm>
          <a:prstGeom prst="rightArrow">
            <a:avLst>
              <a:gd name="adj1" fmla="val 50000"/>
              <a:gd name="adj2" fmla="val 7067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A3EAE8C8-17C5-1740-AD35-F6C6640C9828}"/>
              </a:ext>
            </a:extLst>
          </p:cNvPr>
          <p:cNvSpPr/>
          <p:nvPr/>
        </p:nvSpPr>
        <p:spPr>
          <a:xfrm>
            <a:off x="4071315" y="5043091"/>
            <a:ext cx="4522087" cy="51806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Traffic Propagation Graph (TPG)</a:t>
            </a:r>
          </a:p>
        </p:txBody>
      </p:sp>
      <p:sp>
        <p:nvSpPr>
          <p:cNvPr id="17" name="Rounded Rectangle 58">
            <a:extLst>
              <a:ext uri="{FF2B5EF4-FFF2-40B4-BE49-F238E27FC236}">
                <a16:creationId xmlns="" xmlns:a16="http://schemas.microsoft.com/office/drawing/2014/main" id="{E653E64F-DC20-4A42-9D2E-F19CEA8DB86E}"/>
              </a:ext>
            </a:extLst>
          </p:cNvPr>
          <p:cNvSpPr/>
          <p:nvPr/>
        </p:nvSpPr>
        <p:spPr>
          <a:xfrm>
            <a:off x="4042864" y="5892444"/>
            <a:ext cx="4715931" cy="50204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Routing Adjacencies Graph (RAG)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7214BA46-17F6-294B-B5F2-D327163AF51D}"/>
              </a:ext>
            </a:extLst>
          </p:cNvPr>
          <p:cNvGrpSpPr/>
          <p:nvPr/>
        </p:nvGrpSpPr>
        <p:grpSpPr>
          <a:xfrm>
            <a:off x="469557" y="5102843"/>
            <a:ext cx="1983248" cy="1340701"/>
            <a:chOff x="2657" y="2125748"/>
            <a:chExt cx="2455175" cy="1288872"/>
          </a:xfrm>
        </p:grpSpPr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F37E25DA-B0B6-BC4D-971B-38F16533A502}"/>
                </a:ext>
              </a:extLst>
            </p:cNvPr>
            <p:cNvSpPr txBox="1"/>
            <p:nvPr/>
          </p:nvSpPr>
          <p:spPr>
            <a:xfrm>
              <a:off x="2657" y="2125748"/>
              <a:ext cx="2455175" cy="498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Configurations</a:t>
              </a:r>
            </a:p>
          </p:txBody>
        </p:sp>
        <p:pic>
          <p:nvPicPr>
            <p:cNvPr id="54" name="Content Placeholder 4" descr="format-justify-fill-4.png">
              <a:extLst>
                <a:ext uri="{FF2B5EF4-FFF2-40B4-BE49-F238E27FC236}">
                  <a16:creationId xmlns="" xmlns:a16="http://schemas.microsoft.com/office/drawing/2014/main" id="{A03C2121-D926-BB46-841C-04373A986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4996" y="2576417"/>
              <a:ext cx="638626" cy="638626"/>
            </a:xfrm>
            <a:prstGeom prst="rect">
              <a:avLst/>
            </a:prstGeom>
          </p:spPr>
        </p:pic>
        <p:pic>
          <p:nvPicPr>
            <p:cNvPr id="55" name="Content Placeholder 4" descr="format-justify-fill-4.png">
              <a:extLst>
                <a:ext uri="{FF2B5EF4-FFF2-40B4-BE49-F238E27FC236}">
                  <a16:creationId xmlns="" xmlns:a16="http://schemas.microsoft.com/office/drawing/2014/main" id="{14636F78-8A38-3148-BB56-C70B6B3F1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0014" y="2692530"/>
              <a:ext cx="638627" cy="638627"/>
            </a:xfrm>
            <a:prstGeom prst="rect">
              <a:avLst/>
            </a:prstGeom>
          </p:spPr>
        </p:pic>
        <p:pic>
          <p:nvPicPr>
            <p:cNvPr id="56" name="Content Placeholder 4" descr="format-justify-fill-4.png">
              <a:extLst>
                <a:ext uri="{FF2B5EF4-FFF2-40B4-BE49-F238E27FC236}">
                  <a16:creationId xmlns="" xmlns:a16="http://schemas.microsoft.com/office/drawing/2014/main" id="{E50A97EB-4D28-7E4C-967D-CD6FA1E07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5996" y="2775993"/>
              <a:ext cx="638626" cy="638627"/>
            </a:xfrm>
            <a:prstGeom prst="rect">
              <a:avLst/>
            </a:prstGeom>
          </p:spPr>
        </p:pic>
      </p:grpSp>
      <p:sp>
        <p:nvSpPr>
          <p:cNvPr id="19" name="Right Arrow 10">
            <a:extLst>
              <a:ext uri="{FF2B5EF4-FFF2-40B4-BE49-F238E27FC236}">
                <a16:creationId xmlns="" xmlns:a16="http://schemas.microsoft.com/office/drawing/2014/main" id="{A9C408C7-54CA-494A-A997-9781CDC4EA1E}"/>
              </a:ext>
            </a:extLst>
          </p:cNvPr>
          <p:cNvSpPr>
            <a:spLocks noChangeAspect="1"/>
          </p:cNvSpPr>
          <p:nvPr/>
        </p:nvSpPr>
        <p:spPr>
          <a:xfrm rot="16200000" flipV="1">
            <a:off x="6017117" y="5592813"/>
            <a:ext cx="296908" cy="26664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0">
            <a:extLst>
              <a:ext uri="{FF2B5EF4-FFF2-40B4-BE49-F238E27FC236}">
                <a16:creationId xmlns="" xmlns:a16="http://schemas.microsoft.com/office/drawing/2014/main" id="{7430534B-B34C-3A44-B58C-9B62751B6DE8}"/>
              </a:ext>
            </a:extLst>
          </p:cNvPr>
          <p:cNvSpPr>
            <a:spLocks noChangeAspect="1"/>
          </p:cNvSpPr>
          <p:nvPr/>
        </p:nvSpPr>
        <p:spPr>
          <a:xfrm flipV="1">
            <a:off x="1765633" y="5957504"/>
            <a:ext cx="2231366" cy="324510"/>
          </a:xfrm>
          <a:prstGeom prst="rightArrow">
            <a:avLst>
              <a:gd name="adj1" fmla="val 50000"/>
              <a:gd name="adj2" fmla="val 10219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874A215A-B5BD-4A40-A3A3-59EFAA8472DA}"/>
              </a:ext>
            </a:extLst>
          </p:cNvPr>
          <p:cNvGrpSpPr/>
          <p:nvPr/>
        </p:nvGrpSpPr>
        <p:grpSpPr>
          <a:xfrm>
            <a:off x="8087305" y="3636407"/>
            <a:ext cx="2063342" cy="771328"/>
            <a:chOff x="1712308" y="2989234"/>
            <a:chExt cx="2868074" cy="759358"/>
          </a:xfrm>
        </p:grpSpPr>
        <p:sp>
          <p:nvSpPr>
            <p:cNvPr id="49" name="Rounded Rectangle 1">
              <a:extLst>
                <a:ext uri="{FF2B5EF4-FFF2-40B4-BE49-F238E27FC236}">
                  <a16:creationId xmlns="" xmlns:a16="http://schemas.microsoft.com/office/drawing/2014/main" id="{28BCC5B3-C351-9F47-B8F3-7B23DDFB38CF}"/>
                </a:ext>
              </a:extLst>
            </p:cNvPr>
            <p:cNvSpPr/>
            <p:nvPr/>
          </p:nvSpPr>
          <p:spPr>
            <a:xfrm>
              <a:off x="2201818" y="2989234"/>
              <a:ext cx="1926194" cy="759358"/>
            </a:xfrm>
            <a:prstGeom prst="roundRect">
              <a:avLst/>
            </a:prstGeom>
            <a:solidFill>
              <a:schemeClr val="accent4"/>
            </a:solidFill>
            <a:ln w="31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="" xmlns:a16="http://schemas.microsoft.com/office/drawing/2014/main" id="{38648840-9B57-454B-8EDC-94363C77D212}"/>
                </a:ext>
              </a:extLst>
            </p:cNvPr>
            <p:cNvSpPr/>
            <p:nvPr/>
          </p:nvSpPr>
          <p:spPr>
            <a:xfrm>
              <a:off x="1712308" y="3150604"/>
              <a:ext cx="2868074" cy="4545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/>
                <a:t>TDFS</a:t>
              </a:r>
              <a:endPara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Rounded Rectangle 95">
            <a:extLst>
              <a:ext uri="{FF2B5EF4-FFF2-40B4-BE49-F238E27FC236}">
                <a16:creationId xmlns="" xmlns:a16="http://schemas.microsoft.com/office/drawing/2014/main" id="{DAF6BB52-0F9A-3246-8783-9F1A9FA02CE3}"/>
              </a:ext>
            </a:extLst>
          </p:cNvPr>
          <p:cNvSpPr/>
          <p:nvPr/>
        </p:nvSpPr>
        <p:spPr>
          <a:xfrm>
            <a:off x="8020382" y="1782031"/>
            <a:ext cx="2085965" cy="821345"/>
          </a:xfrm>
          <a:prstGeom prst="roundRect">
            <a:avLst/>
          </a:prstGeom>
          <a:solidFill>
            <a:schemeClr val="accent4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PATH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EXISTENCE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28E97598-A86B-7F4B-ACF1-FD50826113E6}"/>
              </a:ext>
            </a:extLst>
          </p:cNvPr>
          <p:cNvSpPr/>
          <p:nvPr/>
        </p:nvSpPr>
        <p:spPr>
          <a:xfrm>
            <a:off x="10233699" y="4773817"/>
            <a:ext cx="115993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Graph </a:t>
            </a:r>
          </a:p>
          <a:p>
            <a:r>
              <a:rPr lang="en-US" sz="2800" dirty="0"/>
              <a:t>Model</a:t>
            </a:r>
          </a:p>
        </p:txBody>
      </p:sp>
      <p:sp>
        <p:nvSpPr>
          <p:cNvPr id="59" name="Right Arrow 10">
            <a:extLst>
              <a:ext uri="{FF2B5EF4-FFF2-40B4-BE49-F238E27FC236}">
                <a16:creationId xmlns="" xmlns:a16="http://schemas.microsoft.com/office/drawing/2014/main" id="{C9684B2F-9196-A94B-810B-C493E54AFD43}"/>
              </a:ext>
            </a:extLst>
          </p:cNvPr>
          <p:cNvSpPr>
            <a:spLocks noChangeAspect="1"/>
          </p:cNvSpPr>
          <p:nvPr/>
        </p:nvSpPr>
        <p:spPr>
          <a:xfrm rot="20565006" flipV="1">
            <a:off x="1790633" y="5417514"/>
            <a:ext cx="2231366" cy="324510"/>
          </a:xfrm>
          <a:prstGeom prst="rightArrow">
            <a:avLst>
              <a:gd name="adj1" fmla="val 50000"/>
              <a:gd name="adj2" fmla="val 10219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E308769F-83E3-DE4B-AA50-F3684EE1A984}"/>
              </a:ext>
            </a:extLst>
          </p:cNvPr>
          <p:cNvSpPr/>
          <p:nvPr/>
        </p:nvSpPr>
        <p:spPr>
          <a:xfrm>
            <a:off x="10125165" y="2159825"/>
            <a:ext cx="1774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Algorithms</a:t>
            </a:r>
          </a:p>
        </p:txBody>
      </p:sp>
      <p:sp>
        <p:nvSpPr>
          <p:cNvPr id="68" name="Right Arrow 10">
            <a:extLst>
              <a:ext uri="{FF2B5EF4-FFF2-40B4-BE49-F238E27FC236}">
                <a16:creationId xmlns="" xmlns:a16="http://schemas.microsoft.com/office/drawing/2014/main" id="{6DCE94D6-CDF3-754C-8DE9-179E05AD3BAF}"/>
              </a:ext>
            </a:extLst>
          </p:cNvPr>
          <p:cNvSpPr>
            <a:spLocks noChangeAspect="1"/>
          </p:cNvSpPr>
          <p:nvPr/>
        </p:nvSpPr>
        <p:spPr>
          <a:xfrm rot="16200000" flipV="1">
            <a:off x="8545565" y="2895710"/>
            <a:ext cx="1065557" cy="42970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lide Number Placeholder 72">
            <a:extLst>
              <a:ext uri="{FF2B5EF4-FFF2-40B4-BE49-F238E27FC236}">
                <a16:creationId xmlns="" xmlns:a16="http://schemas.microsoft.com/office/drawing/2014/main" id="{14779583-5200-BD49-BFF8-4970B7E34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268BE-A08D-D147-9EF9-6AC46422B03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37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CFE883-AE85-FC46-8261-130E8469B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Control Planes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C76BC18-E4CB-CB40-9DE0-9F873851A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268BE-A08D-D147-9EF9-6AC46422B03E}" type="slidenum">
              <a:rPr lang="en-US" smtClean="0"/>
              <a:t>2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2A0F6712-7DD9-B942-83BB-8922753C3667}"/>
              </a:ext>
            </a:extLst>
          </p:cNvPr>
          <p:cNvCxnSpPr>
            <a:cxnSpLocks/>
            <a:endCxn id="52" idx="3"/>
          </p:cNvCxnSpPr>
          <p:nvPr/>
        </p:nvCxnSpPr>
        <p:spPr>
          <a:xfrm flipH="1">
            <a:off x="7515959" y="4102358"/>
            <a:ext cx="425369" cy="0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0416B65F-B947-ED4B-9D42-9B781A624269}"/>
              </a:ext>
            </a:extLst>
          </p:cNvPr>
          <p:cNvCxnSpPr>
            <a:cxnSpLocks/>
            <a:stCxn id="57" idx="3"/>
            <a:endCxn id="61" idx="1"/>
          </p:cNvCxnSpPr>
          <p:nvPr/>
        </p:nvCxnSpPr>
        <p:spPr>
          <a:xfrm>
            <a:off x="4138793" y="5432552"/>
            <a:ext cx="2578727" cy="39576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1A1C82E5-ACF8-1445-97CF-23CB2216DF00}"/>
              </a:ext>
            </a:extLst>
          </p:cNvPr>
          <p:cNvCxnSpPr>
            <a:cxnSpLocks/>
            <a:stCxn id="49" idx="3"/>
            <a:endCxn id="52" idx="1"/>
          </p:cNvCxnSpPr>
          <p:nvPr/>
        </p:nvCxnSpPr>
        <p:spPr>
          <a:xfrm>
            <a:off x="3942908" y="4102358"/>
            <a:ext cx="2799317" cy="0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D1498290-8E2B-E24A-BDC0-71F72F2DD2C5}"/>
              </a:ext>
            </a:extLst>
          </p:cNvPr>
          <p:cNvCxnSpPr>
            <a:cxnSpLocks/>
            <a:stCxn id="52" idx="2"/>
            <a:endCxn id="61" idx="0"/>
          </p:cNvCxnSpPr>
          <p:nvPr/>
        </p:nvCxnSpPr>
        <p:spPr>
          <a:xfrm flipH="1">
            <a:off x="7104387" y="4330673"/>
            <a:ext cx="24705" cy="913139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34946814-9CFA-F14D-847F-A4537A87AFE7}"/>
              </a:ext>
            </a:extLst>
          </p:cNvPr>
          <p:cNvCxnSpPr>
            <a:cxnSpLocks/>
            <a:stCxn id="49" idx="2"/>
            <a:endCxn id="61" idx="1"/>
          </p:cNvCxnSpPr>
          <p:nvPr/>
        </p:nvCxnSpPr>
        <p:spPr>
          <a:xfrm>
            <a:off x="3556041" y="4330673"/>
            <a:ext cx="3161479" cy="1141455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A4913F0-8573-6147-8E38-5F2D774D551A}"/>
              </a:ext>
            </a:extLst>
          </p:cNvPr>
          <p:cNvSpPr txBox="1"/>
          <p:nvPr/>
        </p:nvSpPr>
        <p:spPr>
          <a:xfrm>
            <a:off x="3592457" y="3450386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</a:t>
            </a:r>
            <a:endParaRPr lang="en-US" sz="2800" baseline="-250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07F6949-147E-9449-8A57-23743B5E63DA}"/>
              </a:ext>
            </a:extLst>
          </p:cNvPr>
          <p:cNvSpPr txBox="1"/>
          <p:nvPr/>
        </p:nvSpPr>
        <p:spPr>
          <a:xfrm>
            <a:off x="6829115" y="3397468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</a:t>
            </a:r>
            <a:endParaRPr lang="en-US" sz="2800" baseline="-25000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85A4618-F4BE-C34D-A40C-07017E03841F}"/>
              </a:ext>
            </a:extLst>
          </p:cNvPr>
          <p:cNvSpPr txBox="1"/>
          <p:nvPr/>
        </p:nvSpPr>
        <p:spPr>
          <a:xfrm>
            <a:off x="6934837" y="5630639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  <a:endParaRPr lang="en-US" sz="2800" baseline="-25000" dirty="0"/>
          </a:p>
        </p:txBody>
      </p:sp>
      <p:pic>
        <p:nvPicPr>
          <p:cNvPr id="22" name="Picture 21" descr="desktop-and-monitor1.png">
            <a:extLst>
              <a:ext uri="{FF2B5EF4-FFF2-40B4-BE49-F238E27FC236}">
                <a16:creationId xmlns="" xmlns:a16="http://schemas.microsoft.com/office/drawing/2014/main" id="{08CF922E-E447-234D-A808-DFCE01B262F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65707" y="5235023"/>
            <a:ext cx="562269" cy="387069"/>
          </a:xfrm>
          <a:prstGeom prst="rect">
            <a:avLst/>
          </a:prstGeom>
        </p:spPr>
      </p:pic>
      <p:pic>
        <p:nvPicPr>
          <p:cNvPr id="23" name="Picture 22" descr="desktop-and-monitor1.png">
            <a:extLst>
              <a:ext uri="{FF2B5EF4-FFF2-40B4-BE49-F238E27FC236}">
                <a16:creationId xmlns="" xmlns:a16="http://schemas.microsoft.com/office/drawing/2014/main" id="{A79B9F76-6FEF-A04D-A4EA-E1B733B389E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31790" y="3874042"/>
            <a:ext cx="562269" cy="38706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11BA599-2C02-9E41-9705-BD6E183E4B34}"/>
              </a:ext>
            </a:extLst>
          </p:cNvPr>
          <p:cNvSpPr txBox="1"/>
          <p:nvPr/>
        </p:nvSpPr>
        <p:spPr>
          <a:xfrm>
            <a:off x="2649078" y="5763633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  <a:endParaRPr lang="en-US" baseline="-25000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C7ECDEE-9792-714C-BB54-B6DF15E3D864}"/>
              </a:ext>
            </a:extLst>
          </p:cNvPr>
          <p:cNvSpPr txBox="1"/>
          <p:nvPr/>
        </p:nvSpPr>
        <p:spPr>
          <a:xfrm>
            <a:off x="7792890" y="3567603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en-US" baseline="-25000" dirty="0"/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2C086BE4-FB09-B840-AE33-A147D7E3BE3C}"/>
              </a:ext>
            </a:extLst>
          </p:cNvPr>
          <p:cNvSpPr txBox="1"/>
          <p:nvPr/>
        </p:nvSpPr>
        <p:spPr>
          <a:xfrm>
            <a:off x="3658921" y="5630639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</a:t>
            </a:r>
            <a:endParaRPr lang="en-US" sz="2800" baseline="-25000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2568E718-9A33-3444-9413-2E265246A718}"/>
              </a:ext>
            </a:extLst>
          </p:cNvPr>
          <p:cNvCxnSpPr>
            <a:cxnSpLocks/>
            <a:stCxn id="22" idx="3"/>
            <a:endCxn id="57" idx="1"/>
          </p:cNvCxnSpPr>
          <p:nvPr/>
        </p:nvCxnSpPr>
        <p:spPr>
          <a:xfrm>
            <a:off x="3127976" y="5428558"/>
            <a:ext cx="237083" cy="3994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CB81F2E7-32AD-A74A-9049-FA382DCA69D9}"/>
              </a:ext>
            </a:extLst>
          </p:cNvPr>
          <p:cNvSpPr txBox="1"/>
          <p:nvPr/>
        </p:nvSpPr>
        <p:spPr>
          <a:xfrm>
            <a:off x="2777104" y="1605173"/>
            <a:ext cx="1060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Policies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4E44F0C7-DA32-7341-A359-C2282F48FCFB}"/>
              </a:ext>
            </a:extLst>
          </p:cNvPr>
          <p:cNvGrpSpPr/>
          <p:nvPr/>
        </p:nvGrpSpPr>
        <p:grpSpPr>
          <a:xfrm>
            <a:off x="2827211" y="1968872"/>
            <a:ext cx="1067125" cy="939397"/>
            <a:chOff x="2606905" y="1946015"/>
            <a:chExt cx="1067125" cy="939397"/>
          </a:xfrm>
        </p:grpSpPr>
        <p:pic>
          <p:nvPicPr>
            <p:cNvPr id="44" name="Picture 43">
              <a:extLst>
                <a:ext uri="{FF2B5EF4-FFF2-40B4-BE49-F238E27FC236}">
                  <a16:creationId xmlns="" xmlns:a16="http://schemas.microsoft.com/office/drawing/2014/main" id="{26B10AC1-347D-4843-832A-6830227E5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06905" y="1946015"/>
              <a:ext cx="1067125" cy="939397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="" xmlns:a16="http://schemas.microsoft.com/office/drawing/2014/main" id="{2D7C605E-2F8D-D24B-9BAE-826E61EF6F85}"/>
                </a:ext>
              </a:extLst>
            </p:cNvPr>
            <p:cNvSpPr/>
            <p:nvPr/>
          </p:nvSpPr>
          <p:spPr>
            <a:xfrm>
              <a:off x="2718560" y="2168440"/>
              <a:ext cx="8066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/>
                <a:t>Y </a:t>
              </a:r>
              <a:r>
                <a:rPr lang="en-US" sz="2000" b="1" dirty="0">
                  <a:sym typeface="Wingdings" pitchFamily="2" charset="2"/>
                </a:rPr>
                <a:t> Z</a:t>
              </a:r>
              <a:endParaRPr lang="en-US" sz="2000" b="1" dirty="0"/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03FDA50A-0309-A84E-8FDE-C5458E63687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9174" y="3874042"/>
            <a:ext cx="773734" cy="45663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5E6BE96C-35FC-7247-B7C4-E7B3D2CECC1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2225" y="3874042"/>
            <a:ext cx="773734" cy="45663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0A54FA1F-480B-444D-B286-CE357FA42D8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5059" y="5204236"/>
            <a:ext cx="773734" cy="456631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8A7C903E-A224-C94E-9694-01B5DA0347F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7520" y="5243812"/>
            <a:ext cx="773734" cy="456631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47D1796B-32B8-0547-8965-1C7F5AC48F21}"/>
              </a:ext>
            </a:extLst>
          </p:cNvPr>
          <p:cNvSpPr/>
          <p:nvPr/>
        </p:nvSpPr>
        <p:spPr>
          <a:xfrm>
            <a:off x="5027137" y="1476512"/>
            <a:ext cx="42673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Configuration Example</a:t>
            </a:r>
          </a:p>
          <a:p>
            <a:r>
              <a:rPr lang="en-US" dirty="0"/>
              <a:t>interface GigabitEthernet0/1</a:t>
            </a:r>
          </a:p>
          <a:p>
            <a:pPr lvl="1"/>
            <a:r>
              <a:rPr lang="en-US" dirty="0" err="1"/>
              <a:t>ip</a:t>
            </a:r>
            <a:r>
              <a:rPr lang="en-US" dirty="0"/>
              <a:t> address 1.0.1.1 255.255.0.0</a:t>
            </a:r>
          </a:p>
          <a:p>
            <a:pPr lvl="1"/>
            <a:r>
              <a:rPr lang="en-US" dirty="0" err="1"/>
              <a:t>ip</a:t>
            </a:r>
            <a:r>
              <a:rPr lang="en-US" dirty="0"/>
              <a:t> </a:t>
            </a:r>
            <a:r>
              <a:rPr lang="en-US" dirty="0" err="1"/>
              <a:t>ospf</a:t>
            </a:r>
            <a:r>
              <a:rPr lang="en-US" dirty="0"/>
              <a:t> cost 1</a:t>
            </a:r>
          </a:p>
          <a:p>
            <a:r>
              <a:rPr lang="en-US" dirty="0"/>
              <a:t>router </a:t>
            </a:r>
            <a:r>
              <a:rPr lang="en-US" dirty="0" err="1"/>
              <a:t>ospf</a:t>
            </a:r>
            <a:r>
              <a:rPr lang="en-US" dirty="0"/>
              <a:t> 10 </a:t>
            </a:r>
          </a:p>
          <a:p>
            <a:pPr lvl="1"/>
            <a:r>
              <a:rPr lang="en-US" dirty="0"/>
              <a:t>network 3.0.1.2 0.0.255.255 area 0</a:t>
            </a:r>
          </a:p>
        </p:txBody>
      </p:sp>
      <p:pic>
        <p:nvPicPr>
          <p:cNvPr id="73" name="Picture 72" descr="format-justify-fill-4.png">
            <a:extLst>
              <a:ext uri="{FF2B5EF4-FFF2-40B4-BE49-F238E27FC236}">
                <a16:creationId xmlns="" xmlns:a16="http://schemas.microsoft.com/office/drawing/2014/main" id="{18D996C9-C4AA-F947-B0C2-E8579561A81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54465" y="2257733"/>
            <a:ext cx="275278" cy="333086"/>
          </a:xfrm>
          <a:prstGeom prst="rect">
            <a:avLst/>
          </a:prstGeom>
        </p:spPr>
      </p:pic>
      <p:pic>
        <p:nvPicPr>
          <p:cNvPr id="74" name="Picture 73" descr="format-justify-fill-4.png">
            <a:extLst>
              <a:ext uri="{FF2B5EF4-FFF2-40B4-BE49-F238E27FC236}">
                <a16:creationId xmlns="" xmlns:a16="http://schemas.microsoft.com/office/drawing/2014/main" id="{63CDF0EF-B137-6548-ADAC-7E45650DA82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793" y="2085047"/>
            <a:ext cx="275278" cy="333086"/>
          </a:xfrm>
          <a:prstGeom prst="rect">
            <a:avLst/>
          </a:prstGeom>
        </p:spPr>
      </p:pic>
      <p:pic>
        <p:nvPicPr>
          <p:cNvPr id="75" name="Picture 74" descr="format-justify-fill-4.png">
            <a:extLst>
              <a:ext uri="{FF2B5EF4-FFF2-40B4-BE49-F238E27FC236}">
                <a16:creationId xmlns="" xmlns:a16="http://schemas.microsoft.com/office/drawing/2014/main" id="{69F6A42B-709C-0A47-87BF-319D4C6B23C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08014" y="2085047"/>
            <a:ext cx="275278" cy="333086"/>
          </a:xfrm>
          <a:prstGeom prst="rect">
            <a:avLst/>
          </a:prstGeom>
        </p:spPr>
      </p:pic>
      <p:pic>
        <p:nvPicPr>
          <p:cNvPr id="76" name="Picture 75" descr="format-justify-fill-4.png">
            <a:extLst>
              <a:ext uri="{FF2B5EF4-FFF2-40B4-BE49-F238E27FC236}">
                <a16:creationId xmlns="" xmlns:a16="http://schemas.microsoft.com/office/drawing/2014/main" id="{210502E9-16F8-4C49-B029-47E154811FD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46773" y="2541215"/>
            <a:ext cx="275278" cy="333086"/>
          </a:xfrm>
          <a:prstGeom prst="rect">
            <a:avLst/>
          </a:prstGeom>
        </p:spPr>
      </p:pic>
      <p:pic>
        <p:nvPicPr>
          <p:cNvPr id="77" name="Picture 76" descr="format-justify-fill-4.png">
            <a:extLst>
              <a:ext uri="{FF2B5EF4-FFF2-40B4-BE49-F238E27FC236}">
                <a16:creationId xmlns="" xmlns:a16="http://schemas.microsoft.com/office/drawing/2014/main" id="{1941E810-5115-5C49-89ED-59E2829EB15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8979" y="2525265"/>
            <a:ext cx="275278" cy="333086"/>
          </a:xfrm>
          <a:prstGeom prst="rect">
            <a:avLst/>
          </a:prstGeom>
        </p:spPr>
      </p:pic>
      <p:sp>
        <p:nvSpPr>
          <p:cNvPr id="78" name="CustomShape 23">
            <a:extLst>
              <a:ext uri="{FF2B5EF4-FFF2-40B4-BE49-F238E27FC236}">
                <a16:creationId xmlns="" xmlns:a16="http://schemas.microsoft.com/office/drawing/2014/main" id="{6F334BC8-DBAA-4A43-9AE2-F7BC64412041}"/>
              </a:ext>
            </a:extLst>
          </p:cNvPr>
          <p:cNvSpPr/>
          <p:nvPr/>
        </p:nvSpPr>
        <p:spPr>
          <a:xfrm>
            <a:off x="6610780" y="4212735"/>
            <a:ext cx="759674" cy="31782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  <a:rou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OSPF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CustomShape 23">
            <a:extLst>
              <a:ext uri="{FF2B5EF4-FFF2-40B4-BE49-F238E27FC236}">
                <a16:creationId xmlns="" xmlns:a16="http://schemas.microsoft.com/office/drawing/2014/main" id="{5E8B54F4-5BEC-8D4C-84FF-CCEFDAFA9009}"/>
              </a:ext>
            </a:extLst>
          </p:cNvPr>
          <p:cNvSpPr/>
          <p:nvPr/>
        </p:nvSpPr>
        <p:spPr>
          <a:xfrm>
            <a:off x="3341150" y="4160952"/>
            <a:ext cx="759674" cy="31782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  <a:rou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OSPF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CustomShape 23">
            <a:extLst>
              <a:ext uri="{FF2B5EF4-FFF2-40B4-BE49-F238E27FC236}">
                <a16:creationId xmlns="" xmlns:a16="http://schemas.microsoft.com/office/drawing/2014/main" id="{6C38D487-2057-144F-AF32-34A6069FC256}"/>
              </a:ext>
            </a:extLst>
          </p:cNvPr>
          <p:cNvSpPr/>
          <p:nvPr/>
        </p:nvSpPr>
        <p:spPr>
          <a:xfrm>
            <a:off x="6598428" y="5106605"/>
            <a:ext cx="759674" cy="31782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  <a:rou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OSPF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CustomShape 23">
            <a:extLst>
              <a:ext uri="{FF2B5EF4-FFF2-40B4-BE49-F238E27FC236}">
                <a16:creationId xmlns="" xmlns:a16="http://schemas.microsoft.com/office/drawing/2014/main" id="{B5C915A3-2ED8-6349-95A0-C6FDF484C283}"/>
              </a:ext>
            </a:extLst>
          </p:cNvPr>
          <p:cNvSpPr/>
          <p:nvPr/>
        </p:nvSpPr>
        <p:spPr>
          <a:xfrm>
            <a:off x="3390723" y="5055286"/>
            <a:ext cx="759674" cy="31782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  <a:rou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OSPF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="" xmlns:a16="http://schemas.microsoft.com/office/drawing/2014/main" id="{E9F3B2D9-8A6C-224F-890E-D2E6FD9F64F4}"/>
              </a:ext>
            </a:extLst>
          </p:cNvPr>
          <p:cNvCxnSpPr>
            <a:cxnSpLocks/>
            <a:stCxn id="78" idx="1"/>
            <a:endCxn id="79" idx="3"/>
          </p:cNvCxnSpPr>
          <p:nvPr/>
        </p:nvCxnSpPr>
        <p:spPr>
          <a:xfrm flipH="1" flipV="1">
            <a:off x="4100824" y="4319867"/>
            <a:ext cx="2509956" cy="51783"/>
          </a:xfrm>
          <a:prstGeom prst="straightConnector1">
            <a:avLst/>
          </a:prstGeom>
          <a:solidFill>
            <a:schemeClr val="accent2"/>
          </a:solidFill>
          <a:ln w="19050">
            <a:solidFill>
              <a:schemeClr val="accent2"/>
            </a:solidFill>
            <a:prstDash val="sysDash"/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="" xmlns:a16="http://schemas.microsoft.com/office/drawing/2014/main" id="{A7938938-8156-A644-AAA3-105622702010}"/>
              </a:ext>
            </a:extLst>
          </p:cNvPr>
          <p:cNvCxnSpPr>
            <a:cxnSpLocks/>
            <a:stCxn id="80" idx="1"/>
            <a:endCxn id="81" idx="3"/>
          </p:cNvCxnSpPr>
          <p:nvPr/>
        </p:nvCxnSpPr>
        <p:spPr>
          <a:xfrm flipH="1" flipV="1">
            <a:off x="4150397" y="5214201"/>
            <a:ext cx="2448031" cy="51319"/>
          </a:xfrm>
          <a:prstGeom prst="straightConnector1">
            <a:avLst/>
          </a:prstGeom>
          <a:solidFill>
            <a:schemeClr val="accent2"/>
          </a:solidFill>
          <a:ln w="19050">
            <a:solidFill>
              <a:schemeClr val="accent2"/>
            </a:solidFill>
            <a:prstDash val="sysDash"/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="" xmlns:a16="http://schemas.microsoft.com/office/drawing/2014/main" id="{1754845A-60B7-984F-A319-6C79AB5B12D4}"/>
              </a:ext>
            </a:extLst>
          </p:cNvPr>
          <p:cNvCxnSpPr>
            <a:cxnSpLocks/>
            <a:stCxn id="80" idx="0"/>
            <a:endCxn id="78" idx="2"/>
          </p:cNvCxnSpPr>
          <p:nvPr/>
        </p:nvCxnSpPr>
        <p:spPr>
          <a:xfrm flipV="1">
            <a:off x="6978265" y="4530564"/>
            <a:ext cx="12352" cy="576041"/>
          </a:xfrm>
          <a:prstGeom prst="straightConnector1">
            <a:avLst/>
          </a:prstGeom>
          <a:solidFill>
            <a:schemeClr val="accent2"/>
          </a:solidFill>
          <a:ln w="19050">
            <a:solidFill>
              <a:schemeClr val="accent2"/>
            </a:solidFill>
            <a:prstDash val="sysDash"/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ounded Rectangle 29">
            <a:extLst>
              <a:ext uri="{FF2B5EF4-FFF2-40B4-BE49-F238E27FC236}">
                <a16:creationId xmlns="" xmlns:a16="http://schemas.microsoft.com/office/drawing/2014/main" id="{59EF1AD4-F8E3-1D43-AB8E-E7FF99180CF8}"/>
              </a:ext>
            </a:extLst>
          </p:cNvPr>
          <p:cNvSpPr/>
          <p:nvPr/>
        </p:nvSpPr>
        <p:spPr>
          <a:xfrm>
            <a:off x="5364105" y="5101106"/>
            <a:ext cx="304800" cy="27200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96" name="Rounded Rectangle 29">
            <a:extLst>
              <a:ext uri="{FF2B5EF4-FFF2-40B4-BE49-F238E27FC236}">
                <a16:creationId xmlns="" xmlns:a16="http://schemas.microsoft.com/office/drawing/2014/main" id="{CC211884-739F-7144-B0DE-AD211F370EEA}"/>
              </a:ext>
            </a:extLst>
          </p:cNvPr>
          <p:cNvSpPr/>
          <p:nvPr/>
        </p:nvSpPr>
        <p:spPr>
          <a:xfrm>
            <a:off x="6840058" y="4673909"/>
            <a:ext cx="304800" cy="27200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="" xmlns:a16="http://schemas.microsoft.com/office/drawing/2014/main" id="{9C20EAF4-F48F-754D-AD25-5FC6751F04CD}"/>
              </a:ext>
            </a:extLst>
          </p:cNvPr>
          <p:cNvSpPr/>
          <p:nvPr/>
        </p:nvSpPr>
        <p:spPr>
          <a:xfrm>
            <a:off x="8622857" y="3973606"/>
            <a:ext cx="275278" cy="196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Z</a:t>
            </a:r>
          </a:p>
        </p:txBody>
      </p:sp>
      <p:sp>
        <p:nvSpPr>
          <p:cNvPr id="19" name="Rounded Rectangle 29">
            <a:extLst>
              <a:ext uri="{FF2B5EF4-FFF2-40B4-BE49-F238E27FC236}">
                <a16:creationId xmlns="" xmlns:a16="http://schemas.microsoft.com/office/drawing/2014/main" id="{11724C76-A1C7-524B-BA95-D5B6E117EECF}"/>
              </a:ext>
            </a:extLst>
          </p:cNvPr>
          <p:cNvSpPr/>
          <p:nvPr/>
        </p:nvSpPr>
        <p:spPr>
          <a:xfrm>
            <a:off x="5398416" y="4209955"/>
            <a:ext cx="304800" cy="27200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="" xmlns:a16="http://schemas.microsoft.com/office/drawing/2014/main" id="{D92ED4E7-E782-274E-9A22-6D43028AD976}"/>
              </a:ext>
            </a:extLst>
          </p:cNvPr>
          <p:cNvSpPr/>
          <p:nvPr/>
        </p:nvSpPr>
        <p:spPr>
          <a:xfrm>
            <a:off x="2964873" y="4003807"/>
            <a:ext cx="5721927" cy="1595054"/>
          </a:xfrm>
          <a:custGeom>
            <a:avLst/>
            <a:gdLst>
              <a:gd name="connsiteX0" fmla="*/ 5721927 w 5721927"/>
              <a:gd name="connsiteY0" fmla="*/ 110993 h 1595054"/>
              <a:gd name="connsiteX1" fmla="*/ 4170218 w 5721927"/>
              <a:gd name="connsiteY1" fmla="*/ 138702 h 1595054"/>
              <a:gd name="connsiteX2" fmla="*/ 4170218 w 5721927"/>
              <a:gd name="connsiteY2" fmla="*/ 1482593 h 1595054"/>
              <a:gd name="connsiteX3" fmla="*/ 0 w 5721927"/>
              <a:gd name="connsiteY3" fmla="*/ 1427175 h 1595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1927" h="1595054">
                <a:moveTo>
                  <a:pt x="5721927" y="110993"/>
                </a:moveTo>
                <a:cubicBezTo>
                  <a:pt x="5075381" y="10547"/>
                  <a:pt x="4428836" y="-89898"/>
                  <a:pt x="4170218" y="138702"/>
                </a:cubicBezTo>
                <a:cubicBezTo>
                  <a:pt x="3911600" y="367302"/>
                  <a:pt x="4865254" y="1267847"/>
                  <a:pt x="4170218" y="1482593"/>
                </a:cubicBezTo>
                <a:cubicBezTo>
                  <a:pt x="3475182" y="1697339"/>
                  <a:pt x="1737591" y="1562257"/>
                  <a:pt x="0" y="142717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1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2 0.00278 L 0.00482 0.00278 C 0.00521 0.02407 0.00534 0.0456 0.00599 0.06713 C 0.00612 0.07083 0.0069 0.07477 0.00729 0.07847 C 0.00781 0.0831 0.0082 0.08773 0.00859 0.09236 C 0.0099 0.10856 0.00977 0.11111 0.0112 0.12685 C 0.01159 0.13055 0.01211 0.13449 0.0125 0.13819 C 0.0155 0.1669 0.01224 0.1412 0.0151 0.15903 C 0.01563 0.1625 0.01667 0.17129 0.01771 0.175 C 0.01836 0.17754 0.0194 0.17963 0.02031 0.18194 C 0.02266 0.19884 0.02148 0.18611 0.02031 0.2118 C 0.01979 0.22338 0.01953 0.23472 0.01901 0.24629 C 0.01862 0.25486 0.0181 0.26319 0.01771 0.27153 C 0.0181 0.28078 0.0181 0.29004 0.01901 0.2993 C 0.0194 0.30393 0.0207 0.30833 0.02161 0.31296 L 0.02292 0.3199 C 0.02331 0.32592 0.0237 0.33217 0.02422 0.33819 C 0.02448 0.34282 0.02513 0.34745 0.02552 0.35208 C 0.02604 0.36134 0.02617 0.37037 0.02682 0.37963 C 0.02826 0.40254 0.028 0.38634 0.028 0.39815 L 0.028 0.39815 " pathEditMode="relative" ptsTypes="AAAAAAAAAAAAAAAAAAAAA">
                                      <p:cBhvr>
                                        <p:cTn id="3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4 0.01204 L 0.00794 0.01204 C 0.00833 0.02639 0.00846 0.04097 0.00911 0.05556 C 0.0095 0.0632 0.0108 0.06482 0.01171 0.07176 C 0.01276 0.0794 0.01184 0.0882 0.01432 0.09468 C 0.01783 0.10394 0.01692 0.1007 0.01953 0.1132 C 0.02044 0.11759 0.02135 0.12222 0.02213 0.12685 C 0.02265 0.12986 0.02278 0.1331 0.02343 0.13611 C 0.025 0.14491 0.0263 0.14884 0.02851 0.15671 C 0.02942 0.16296 0.02994 0.16921 0.03112 0.17523 C 0.03151 0.17755 0.03177 0.17986 0.03242 0.18218 C 0.03307 0.18449 0.03411 0.18657 0.03502 0.18889 C 0.03541 0.19282 0.03619 0.19653 0.03632 0.20046 C 0.03854 0.28634 0.05351 0.28542 0.03632 0.28542 L 0.03632 0.28542 " pathEditMode="relative" ptsTypes="AAAAAAAAAAAAAAA">
                                      <p:cBhvr>
                                        <p:cTn id="3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-0.0044 L 0.00221 -0.0044 C -0.00339 -0.00347 -0.00625 -0.00347 -0.0112 -0.00139 C -0.01211 -0.00093 -0.01302 -0.00023 -0.01394 0.00023 C -0.01628 0.00139 -0.01875 0.00208 -0.0211 0.00347 C -0.02513 0.00579 -0.02279 0.00463 -0.02826 0.00648 C -0.03099 0.00995 -0.03047 0.00995 -0.0336 0.01134 C -0.03594 0.0125 -0.04076 0.01458 -0.04076 0.01458 C -0.04193 0.01551 -0.0431 0.0169 -0.04427 0.01759 C -0.04545 0.01852 -0.04675 0.01875 -0.04792 0.01921 C -0.04883 0.01968 -0.04961 0.02037 -0.05052 0.02083 C -0.0517 0.02153 -0.053 0.02176 -0.05417 0.02245 C -0.0556 0.02338 -0.05703 0.02454 -0.0586 0.0257 C -0.05951 0.02616 -0.06042 0.02662 -0.0612 0.02732 C -0.06341 0.0287 -0.06537 0.03079 -0.06745 0.03195 C -0.07383 0.03565 -0.06993 0.03148 -0.07461 0.03519 C -0.07591 0.03611 -0.07696 0.0375 -0.07826 0.03843 C -0.07969 0.03912 -0.08125 0.03935 -0.08269 0.03982 C -0.08386 0.04028 -0.08503 0.04097 -0.0862 0.04144 C -0.08933 0.04306 -0.08998 0.04398 -0.09336 0.0463 C -0.09519 0.04745 -0.09701 0.04838 -0.0987 0.04954 C -0.09961 0.05 -0.10065 0.05023 -0.10144 0.05093 C -0.11263 0.06088 -0.09701 0.04653 -0.1086 0.05903 C -0.12097 0.07222 -0.10769 0.05671 -0.11836 0.0669 C -0.12149 0.06991 -0.12461 0.07269 -0.12735 0.07639 C -0.13008 0.08009 -0.13256 0.08426 -0.13542 0.0875 C -0.14362 0.09676 -0.13998 0.09329 -0.1461 0.09861 C -0.14675 0.09977 -0.14727 0.10093 -0.14792 0.10185 C -0.1487 0.10301 -0.14974 0.1037 -0.15052 0.10509 C -0.15131 0.10625 -0.1517 0.1081 -0.15235 0.10972 C -0.15274 0.11736 -0.153 0.12593 -0.15417 0.13357 C -0.15469 0.13681 -0.15482 0.14028 -0.15586 0.14306 L -0.15769 0.14792 C -0.15938 0.15949 -0.15756 0.14884 -0.16042 0.16042 C -0.16263 0.16968 -0.15964 0.16088 -0.16302 0.17014 C -0.16328 0.1713 -0.16433 0.17963 -0.16485 0.18125 C -0.16524 0.18241 -0.16602 0.18333 -0.16667 0.18426 C -0.1681 0.19445 -0.1668 0.18889 -0.1711 0.20023 C -0.17292 0.20486 -0.17305 0.20579 -0.17552 0.20972 C -0.17644 0.21088 -0.17735 0.21181 -0.17826 0.21296 C -0.17891 0.21389 -0.1793 0.21528 -0.18008 0.21597 C -0.1849 0.22269 -0.18386 0.22153 -0.18802 0.22407 C -0.19414 0.23472 -0.18464 0.21829 -0.19258 0.23032 C -0.19375 0.23241 -0.19519 0.23426 -0.1961 0.23681 C -0.19831 0.24259 -0.19714 0.24005 -0.19961 0.24468 C -0.2 0.2463 -0.2 0.24792 -0.20052 0.24931 C -0.20157 0.25185 -0.203 0.2537 -0.20417 0.25579 L -0.20586 0.25903 L -0.20586 0.25903 " pathEditMode="relative" ptsTypes="AAAAAAAAAAAAAAAAAAAAAAAAAAAAAAAAAAAAAAAAAAAAAAAAA">
                                      <p:cBhvr>
                                        <p:cTn id="3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0.00903 L 0.00195 0.00903 C -0.0056 0.01273 -0.01406 0.01227 -0.02044 0.02014 C -0.06237 0.07176 -0.07083 0.10162 -0.10443 0.15648 C -0.10938 0.16482 -0.11511 0.1713 -0.12044 0.17871 C -0.1211 0.17963 -0.12149 0.18102 -0.12227 0.18195 C -0.13021 0.19167 -0.1388 0.19977 -0.14636 0.21042 C -0.14779 0.2125 -0.14961 0.21435 -0.15078 0.2169 C -0.15768 0.23079 -0.16133 0.24537 -0.16693 0.26135 C -0.16862 0.26621 -0.17057 0.27084 -0.17227 0.2757 C -0.17357 0.27917 -0.17448 0.2831 -0.17578 0.28681 C -0.17891 0.29468 -0.17852 0.2882 -0.18112 0.29792 C -0.18255 0.30301 -0.1836 0.30834 -0.18477 0.31366 C -0.18594 0.31945 -0.18711 0.32547 -0.18828 0.33125 C -0.18985 0.33773 -0.19089 0.34352 -0.19362 0.34861 C -0.1957 0.35232 -0.19727 0.35209 -0.19987 0.35347 C -0.1987 0.36343 -0.19818 0.37385 -0.19636 0.38357 C -0.1961 0.38519 -0.19557 0.38658 -0.19544 0.3882 C -0.19531 0.39144 -0.19544 0.39468 -0.19544 0.39792 L -0.19544 0.3963 " pathEditMode="relative" ptsTypes="AAAAAAAAAAAAAAAAAAAA">
                                      <p:cBhvr>
                                        <p:cTn id="3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-0.00069 L -0.00599 -0.00046 C -0.03815 0.00556 -0.00273 -0.00069 -0.08203 -0.00069 C -0.09036 -0.00069 -0.0987 0.00023 -0.10703 0.00093 C -0.11224 0.00394 -0.10781 0.00162 -0.11471 0.0044 C -0.11836 0.00579 -0.11823 0.00579 -0.12148 0.00764 C -0.1263 0.0206 -0.12292 0.00972 -0.12435 0.04028 C -0.12461 0.04491 -0.12487 0.04931 -0.12526 0.05394 C -0.12656 0.06667 -0.12591 0.05532 -0.12721 0.06597 C -0.1293 0.08171 -0.12878 0.08009 -0.13008 0.09329 C -0.13086 0.10116 -0.13099 0.10139 -0.13203 0.10856 C -0.13229 0.12639 -0.13242 0.14398 -0.13294 0.16157 C -0.13307 0.16343 -0.13372 0.16505 -0.13398 0.16667 C -0.13451 0.1713 -0.13607 0.19282 -0.13685 0.19421 C -0.13841 0.19699 -0.13945 0.19931 -0.14167 0.20093 C -0.14349 0.20255 -0.14544 0.20324 -0.1474 0.2044 C -0.14844 0.20486 -0.14935 0.20579 -0.15026 0.20602 C -0.15443 0.20787 -0.15443 0.2081 -0.15898 0.20949 C -0.16471 0.21134 -0.16419 0.21088 -0.16953 0.21296 C -0.17083 0.21343 -0.17214 0.21435 -0.17344 0.21458 C -0.17747 0.21551 -0.18177 0.21574 -0.18594 0.21644 C -0.18815 0.21667 -0.19036 0.21759 -0.19258 0.21806 C -0.19648 0.21875 -0.20026 0.21921 -0.20417 0.21991 L -0.32721 0.21806 C -0.32956 0.21806 -0.33177 0.21667 -0.33398 0.21644 C -0.34193 0.21505 -0.35 0.21505 -0.35807 0.21296 C -0.36979 0.20995 -0.35964 0.2125 -0.37344 0.20949 C -0.38047 0.2081 -0.38112 0.20787 -0.38789 0.20602 C -0.40885 0.19375 -0.38711 0.20602 -0.4474 0.20278 C -0.45339 0.20231 -0.45208 0.20069 -0.45703 0.19931 C -0.4599 0.19838 -0.46289 0.19815 -0.46576 0.19745 C -0.47057 0.19537 -0.46823 0.19583 -0.4724 0.19583 L -0.4724 0.19606 " pathEditMode="relative" rAng="0" ptsTypes="AAAAAAAAAAAAAAAAAAAAAAAAAAAAAAAAA">
                                      <p:cBhvr>
                                        <p:cTn id="74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20" y="11019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71" grpId="0"/>
      <p:bldP spid="71" grpId="1"/>
      <p:bldP spid="78" grpId="0" animBg="1"/>
      <p:bldP spid="79" grpId="0" animBg="1"/>
      <p:bldP spid="80" grpId="0" animBg="1"/>
      <p:bldP spid="81" grpId="0" animBg="1"/>
      <p:bldP spid="93" grpId="0" animBg="1"/>
      <p:bldP spid="96" grpId="0" animBg="1"/>
      <p:bldP spid="98" grpId="0" animBg="1"/>
      <p:bldP spid="98" grpId="1" animBg="1"/>
      <p:bldP spid="1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21F112-4EDD-D540-9BDE-6013EF0FE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TDFS – Tiramisu Depth First 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01CF46E-BADE-424E-B74B-022A184C5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268BE-A08D-D147-9EF9-6AC46422B03E}" type="slidenum">
              <a:rPr lang="en-US" smtClean="0"/>
              <a:t>20</a:t>
            </a:fld>
            <a:endParaRPr lang="en-US"/>
          </a:p>
        </p:txBody>
      </p:sp>
      <p:grpSp>
        <p:nvGrpSpPr>
          <p:cNvPr id="224" name="Group 223">
            <a:extLst>
              <a:ext uri="{FF2B5EF4-FFF2-40B4-BE49-F238E27FC236}">
                <a16:creationId xmlns="" xmlns:a16="http://schemas.microsoft.com/office/drawing/2014/main" id="{ECBF9F65-C5D6-F44F-9313-9F49D5E6C87F}"/>
              </a:ext>
            </a:extLst>
          </p:cNvPr>
          <p:cNvGrpSpPr/>
          <p:nvPr/>
        </p:nvGrpSpPr>
        <p:grpSpPr>
          <a:xfrm>
            <a:off x="3894437" y="2271511"/>
            <a:ext cx="4334433" cy="2027116"/>
            <a:chOff x="6444667" y="2817157"/>
            <a:chExt cx="4334433" cy="2027116"/>
          </a:xfrm>
        </p:grpSpPr>
        <p:sp>
          <p:nvSpPr>
            <p:cNvPr id="225" name="CustomShape 6">
              <a:extLst>
                <a:ext uri="{FF2B5EF4-FFF2-40B4-BE49-F238E27FC236}">
                  <a16:creationId xmlns="" xmlns:a16="http://schemas.microsoft.com/office/drawing/2014/main" id="{E14D7915-8B92-5049-BBFC-79B0806652C8}"/>
                </a:ext>
              </a:extLst>
            </p:cNvPr>
            <p:cNvSpPr/>
            <p:nvPr/>
          </p:nvSpPr>
          <p:spPr>
            <a:xfrm>
              <a:off x="10108546" y="4203809"/>
              <a:ext cx="670554" cy="640464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  <a:round/>
            </a:ln>
            <a:effec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en-US" sz="1400" spc="-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B</a:t>
              </a:r>
              <a:endPara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grpSp>
          <p:nvGrpSpPr>
            <p:cNvPr id="226" name="Group 225">
              <a:extLst>
                <a:ext uri="{FF2B5EF4-FFF2-40B4-BE49-F238E27FC236}">
                  <a16:creationId xmlns="" xmlns:a16="http://schemas.microsoft.com/office/drawing/2014/main" id="{5C81C0A3-8B58-4C4C-8EF8-A8977289E5D0}"/>
                </a:ext>
              </a:extLst>
            </p:cNvPr>
            <p:cNvGrpSpPr/>
            <p:nvPr/>
          </p:nvGrpSpPr>
          <p:grpSpPr>
            <a:xfrm>
              <a:off x="6444667" y="2817157"/>
              <a:ext cx="4331865" cy="1826337"/>
              <a:chOff x="6862036" y="1311309"/>
              <a:chExt cx="4331865" cy="1826337"/>
            </a:xfrm>
          </p:grpSpPr>
          <p:cxnSp>
            <p:nvCxnSpPr>
              <p:cNvPr id="227" name="Straight Arrow Connector 226">
                <a:extLst>
                  <a:ext uri="{FF2B5EF4-FFF2-40B4-BE49-F238E27FC236}">
                    <a16:creationId xmlns="" xmlns:a16="http://schemas.microsoft.com/office/drawing/2014/main" id="{2D30E2F7-3CC4-A04F-8193-FAD152F1ACEC}"/>
                  </a:ext>
                </a:extLst>
              </p:cNvPr>
              <p:cNvCxnSpPr>
                <a:cxnSpLocks/>
                <a:stCxn id="230" idx="4"/>
                <a:endCxn id="225" idx="0"/>
              </p:cNvCxnSpPr>
              <p:nvPr/>
            </p:nvCxnSpPr>
            <p:spPr>
              <a:xfrm>
                <a:off x="10847125" y="1955892"/>
                <a:ext cx="14067" cy="742069"/>
              </a:xfrm>
              <a:prstGeom prst="straightConnector1">
                <a:avLst/>
              </a:prstGeom>
              <a:ln w="28575"/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Arrow Connector 227">
                <a:extLst>
                  <a:ext uri="{FF2B5EF4-FFF2-40B4-BE49-F238E27FC236}">
                    <a16:creationId xmlns="" xmlns:a16="http://schemas.microsoft.com/office/drawing/2014/main" id="{F511B77E-0569-8640-88DA-EE1D241D892E}"/>
                  </a:ext>
                </a:extLst>
              </p:cNvPr>
              <p:cNvCxnSpPr>
                <a:cxnSpLocks/>
                <a:stCxn id="231" idx="6"/>
                <a:endCxn id="230" idx="2"/>
              </p:cNvCxnSpPr>
              <p:nvPr/>
            </p:nvCxnSpPr>
            <p:spPr>
              <a:xfrm flipV="1">
                <a:off x="7555589" y="1633601"/>
                <a:ext cx="2944759" cy="1598"/>
              </a:xfrm>
              <a:prstGeom prst="straightConnector1">
                <a:avLst/>
              </a:prstGeom>
              <a:ln w="28575"/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Arrow Connector 228">
                <a:extLst>
                  <a:ext uri="{FF2B5EF4-FFF2-40B4-BE49-F238E27FC236}">
                    <a16:creationId xmlns="" xmlns:a16="http://schemas.microsoft.com/office/drawing/2014/main" id="{4AC73CA3-44FF-6B40-83F6-92666C6BCE36}"/>
                  </a:ext>
                </a:extLst>
              </p:cNvPr>
              <p:cNvCxnSpPr>
                <a:cxnSpLocks/>
                <a:stCxn id="231" idx="5"/>
                <a:endCxn id="225" idx="2"/>
              </p:cNvCxnSpPr>
              <p:nvPr/>
            </p:nvCxnSpPr>
            <p:spPr>
              <a:xfrm>
                <a:off x="7454021" y="1863093"/>
                <a:ext cx="3071894" cy="1155100"/>
              </a:xfrm>
              <a:prstGeom prst="straightConnector1">
                <a:avLst/>
              </a:prstGeom>
              <a:ln w="28575"/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0" name="CustomShape 10">
                <a:extLst>
                  <a:ext uri="{FF2B5EF4-FFF2-40B4-BE49-F238E27FC236}">
                    <a16:creationId xmlns="" xmlns:a16="http://schemas.microsoft.com/office/drawing/2014/main" id="{9C78DC8C-6CB6-7144-9EAF-33364B7C7359}"/>
                  </a:ext>
                </a:extLst>
              </p:cNvPr>
              <p:cNvSpPr/>
              <p:nvPr/>
            </p:nvSpPr>
            <p:spPr>
              <a:xfrm>
                <a:off x="10500348" y="1311309"/>
                <a:ext cx="693553" cy="644583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  <a:round/>
              </a:ln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  <p:txBody>
              <a:bodyPr lIns="0" tIns="0" rIns="0" bIns="1836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400" spc="-1" dirty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C</a:t>
                </a:r>
                <a:endParaRPr lang="en-US" sz="1400" dirty="0"/>
              </a:p>
            </p:txBody>
          </p:sp>
          <p:sp>
            <p:nvSpPr>
              <p:cNvPr id="231" name="CustomShape 10">
                <a:extLst>
                  <a:ext uri="{FF2B5EF4-FFF2-40B4-BE49-F238E27FC236}">
                    <a16:creationId xmlns="" xmlns:a16="http://schemas.microsoft.com/office/drawing/2014/main" id="{C22EFF8F-359E-C54D-9427-0337909700C7}"/>
                  </a:ext>
                </a:extLst>
              </p:cNvPr>
              <p:cNvSpPr/>
              <p:nvPr/>
            </p:nvSpPr>
            <p:spPr>
              <a:xfrm>
                <a:off x="6862036" y="1312907"/>
                <a:ext cx="693553" cy="644583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  <a:round/>
              </a:ln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  <p:txBody>
              <a:bodyPr lIns="0" tIns="0" rIns="0" bIns="1836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400" spc="-1" dirty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D</a:t>
                </a:r>
                <a:endParaRPr lang="en-US" sz="1400" dirty="0"/>
              </a:p>
            </p:txBody>
          </p:sp>
          <p:sp>
            <p:nvSpPr>
              <p:cNvPr id="232" name="CustomShape 23">
                <a:extLst>
                  <a:ext uri="{FF2B5EF4-FFF2-40B4-BE49-F238E27FC236}">
                    <a16:creationId xmlns="" xmlns:a16="http://schemas.microsoft.com/office/drawing/2014/main" id="{ECA4AFEC-62C7-D348-BE20-1F68CBB884BC}"/>
                  </a:ext>
                </a:extLst>
              </p:cNvPr>
              <p:cNvSpPr/>
              <p:nvPr/>
            </p:nvSpPr>
            <p:spPr>
              <a:xfrm>
                <a:off x="10004309" y="2819817"/>
                <a:ext cx="759674" cy="317829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solidFill>
                  <a:schemeClr val="accent6"/>
                </a:solidFill>
                <a:round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/>
            </p:style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400" b="0" strike="noStrike" spc="-1" dirty="0" err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eBGP</a:t>
                </a:r>
                <a:endParaRPr lang="en-US" sz="14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</p:txBody>
          </p:sp>
          <p:sp>
            <p:nvSpPr>
              <p:cNvPr id="233" name="CustomShape 23">
                <a:extLst>
                  <a:ext uri="{FF2B5EF4-FFF2-40B4-BE49-F238E27FC236}">
                    <a16:creationId xmlns="" xmlns:a16="http://schemas.microsoft.com/office/drawing/2014/main" id="{6C016375-646E-1F4B-9557-B78D90D7EFCC}"/>
                  </a:ext>
                </a:extLst>
              </p:cNvPr>
              <p:cNvSpPr/>
              <p:nvPr/>
            </p:nvSpPr>
            <p:spPr>
              <a:xfrm>
                <a:off x="10152049" y="1776113"/>
                <a:ext cx="759674" cy="317829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solidFill>
                  <a:schemeClr val="accent6"/>
                </a:solidFill>
                <a:round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/>
            </p:style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400" b="0" strike="noStrike" spc="-1" dirty="0" err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eBGP</a:t>
                </a:r>
                <a:endParaRPr lang="en-US" sz="14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</p:txBody>
          </p:sp>
          <p:sp>
            <p:nvSpPr>
              <p:cNvPr id="234" name="CustomShape 23">
                <a:extLst>
                  <a:ext uri="{FF2B5EF4-FFF2-40B4-BE49-F238E27FC236}">
                    <a16:creationId xmlns="" xmlns:a16="http://schemas.microsoft.com/office/drawing/2014/main" id="{886FDA42-5FFC-CE47-99F9-48F8B30EC610}"/>
                  </a:ext>
                </a:extLst>
              </p:cNvPr>
              <p:cNvSpPr/>
              <p:nvPr/>
            </p:nvSpPr>
            <p:spPr>
              <a:xfrm>
                <a:off x="7168954" y="1777711"/>
                <a:ext cx="759674" cy="317829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solidFill>
                  <a:schemeClr val="accent6"/>
                </a:solidFill>
                <a:round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/>
            </p:style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400" b="0" strike="noStrike" spc="-1" dirty="0" err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eBGP</a:t>
                </a:r>
                <a:endParaRPr lang="en-US" sz="14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</p:txBody>
          </p:sp>
          <p:cxnSp>
            <p:nvCxnSpPr>
              <p:cNvPr id="235" name="Straight Arrow Connector 234">
                <a:extLst>
                  <a:ext uri="{FF2B5EF4-FFF2-40B4-BE49-F238E27FC236}">
                    <a16:creationId xmlns="" xmlns:a16="http://schemas.microsoft.com/office/drawing/2014/main" id="{8A0B8823-61C7-644F-BC93-D4C3EF11070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28628" y="1945858"/>
                <a:ext cx="2223420" cy="1598"/>
              </a:xfrm>
              <a:prstGeom prst="straightConnector1">
                <a:avLst/>
              </a:prstGeom>
              <a:solidFill>
                <a:schemeClr val="accent6"/>
              </a:solidFill>
              <a:ln w="19050">
                <a:solidFill>
                  <a:schemeClr val="accent6"/>
                </a:solidFill>
                <a:prstDash val="sysDash"/>
                <a:headEnd type="triangle" w="med" len="med"/>
                <a:tailEnd type="triangl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Arrow Connector 235">
                <a:extLst>
                  <a:ext uri="{FF2B5EF4-FFF2-40B4-BE49-F238E27FC236}">
                    <a16:creationId xmlns="" xmlns:a16="http://schemas.microsoft.com/office/drawing/2014/main" id="{EBB4D885-58F6-9549-B335-7A96645E6347}"/>
                  </a:ext>
                </a:extLst>
              </p:cNvPr>
              <p:cNvCxnSpPr>
                <a:cxnSpLocks/>
                <a:stCxn id="233" idx="2"/>
                <a:endCxn id="232" idx="0"/>
              </p:cNvCxnSpPr>
              <p:nvPr/>
            </p:nvCxnSpPr>
            <p:spPr>
              <a:xfrm flipH="1">
                <a:off x="10384146" y="2093942"/>
                <a:ext cx="147740" cy="725875"/>
              </a:xfrm>
              <a:prstGeom prst="straightConnector1">
                <a:avLst/>
              </a:prstGeom>
              <a:solidFill>
                <a:schemeClr val="accent6"/>
              </a:solidFill>
              <a:ln w="19050">
                <a:solidFill>
                  <a:schemeClr val="accent6"/>
                </a:solidFill>
                <a:prstDash val="sysDash"/>
                <a:headEnd type="triangle" w="med" len="med"/>
                <a:tailEnd type="triangl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Arrow Connector 236">
                <a:extLst>
                  <a:ext uri="{FF2B5EF4-FFF2-40B4-BE49-F238E27FC236}">
                    <a16:creationId xmlns="" xmlns:a16="http://schemas.microsoft.com/office/drawing/2014/main" id="{F03458E5-A7DE-E448-8ACE-E70FA00C8394}"/>
                  </a:ext>
                </a:extLst>
              </p:cNvPr>
              <p:cNvCxnSpPr>
                <a:cxnSpLocks/>
                <a:stCxn id="234" idx="2"/>
                <a:endCxn id="232" idx="1"/>
              </p:cNvCxnSpPr>
              <p:nvPr/>
            </p:nvCxnSpPr>
            <p:spPr>
              <a:xfrm>
                <a:off x="7548791" y="2095540"/>
                <a:ext cx="2455518" cy="883192"/>
              </a:xfrm>
              <a:prstGeom prst="straightConnector1">
                <a:avLst/>
              </a:prstGeom>
              <a:solidFill>
                <a:schemeClr val="accent6"/>
              </a:solidFill>
              <a:ln w="19050">
                <a:solidFill>
                  <a:schemeClr val="accent6"/>
                </a:solidFill>
                <a:prstDash val="sysDash"/>
                <a:headEnd type="triangle" w="med" len="med"/>
                <a:tailEnd type="triangl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8" name="Rectangle 237">
                <a:extLst>
                  <a:ext uri="{FF2B5EF4-FFF2-40B4-BE49-F238E27FC236}">
                    <a16:creationId xmlns="" xmlns:a16="http://schemas.microsoft.com/office/drawing/2014/main" id="{6DE2A301-A588-EE43-840B-995737099424}"/>
                  </a:ext>
                </a:extLst>
              </p:cNvPr>
              <p:cNvSpPr/>
              <p:nvPr/>
            </p:nvSpPr>
            <p:spPr>
              <a:xfrm>
                <a:off x="8554573" y="2091787"/>
                <a:ext cx="90318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S1</a:t>
                </a:r>
              </a:p>
            </p:txBody>
          </p:sp>
        </p:grpSp>
      </p:grpSp>
      <p:sp>
        <p:nvSpPr>
          <p:cNvPr id="239" name="TextBox 238">
            <a:extLst>
              <a:ext uri="{FF2B5EF4-FFF2-40B4-BE49-F238E27FC236}">
                <a16:creationId xmlns="" xmlns:a16="http://schemas.microsoft.com/office/drawing/2014/main" id="{97482D50-C271-4F47-9981-088AEFB1664A}"/>
              </a:ext>
            </a:extLst>
          </p:cNvPr>
          <p:cNvSpPr txBox="1"/>
          <p:nvPr/>
        </p:nvSpPr>
        <p:spPr>
          <a:xfrm>
            <a:off x="6873041" y="2868245"/>
            <a:ext cx="861361" cy="30777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/>
              <a:t>&lt;bt:c1&gt;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="" xmlns:a16="http://schemas.microsoft.com/office/drawing/2014/main" id="{B9F87C1B-FAD3-B14D-A92A-7E945EA7A251}"/>
              </a:ext>
            </a:extLst>
          </p:cNvPr>
          <p:cNvSpPr/>
          <p:nvPr/>
        </p:nvSpPr>
        <p:spPr>
          <a:xfrm>
            <a:off x="8939685" y="1989965"/>
            <a:ext cx="275278" cy="196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2404DC7A-BABE-664C-97FC-A5C15641B02E}"/>
              </a:ext>
            </a:extLst>
          </p:cNvPr>
          <p:cNvSpPr txBox="1"/>
          <p:nvPr/>
        </p:nvSpPr>
        <p:spPr>
          <a:xfrm>
            <a:off x="4748261" y="2753079"/>
            <a:ext cx="1067956" cy="30777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/>
              <a:t>&lt;rt:c1&gt;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30781C53-B976-B84C-B8D2-5230121E337D}"/>
              </a:ext>
            </a:extLst>
          </p:cNvPr>
          <p:cNvSpPr txBox="1"/>
          <p:nvPr/>
        </p:nvSpPr>
        <p:spPr>
          <a:xfrm>
            <a:off x="6378798" y="3644053"/>
            <a:ext cx="1429844" cy="30777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/>
              <a:t>&lt;at:c1&gt;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="" xmlns:a16="http://schemas.microsoft.com/office/drawing/2014/main" id="{6C3372BD-7F61-B54B-BCE7-F0E1285815BB}"/>
              </a:ext>
            </a:extLst>
          </p:cNvPr>
          <p:cNvCxnSpPr>
            <a:cxnSpLocks/>
            <a:endCxn id="230" idx="7"/>
          </p:cNvCxnSpPr>
          <p:nvPr/>
        </p:nvCxnSpPr>
        <p:spPr>
          <a:xfrm flipH="1">
            <a:off x="8124734" y="2016325"/>
            <a:ext cx="485866" cy="349583"/>
          </a:xfrm>
          <a:prstGeom prst="straightConnector1">
            <a:avLst/>
          </a:prstGeom>
          <a:ln w="28575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="" xmlns:a16="http://schemas.microsoft.com/office/drawing/2014/main" id="{946ACDE5-F4EA-E942-B540-65FDD7601016}"/>
              </a:ext>
            </a:extLst>
          </p:cNvPr>
          <p:cNvCxnSpPr>
            <a:cxnSpLocks/>
            <a:stCxn id="225" idx="4"/>
          </p:cNvCxnSpPr>
          <p:nvPr/>
        </p:nvCxnSpPr>
        <p:spPr>
          <a:xfrm>
            <a:off x="7893593" y="4298627"/>
            <a:ext cx="0" cy="443190"/>
          </a:xfrm>
          <a:prstGeom prst="straightConnector1">
            <a:avLst/>
          </a:prstGeom>
          <a:ln w="28575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CE34675F-6E53-1045-A6BF-B6F6C5F463F6}"/>
              </a:ext>
            </a:extLst>
          </p:cNvPr>
          <p:cNvSpPr/>
          <p:nvPr/>
        </p:nvSpPr>
        <p:spPr>
          <a:xfrm>
            <a:off x="8939685" y="1690688"/>
            <a:ext cx="275278" cy="196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3532B391-DF69-5E46-9C53-C669EDB418BC}"/>
              </a:ext>
            </a:extLst>
          </p:cNvPr>
          <p:cNvGrpSpPr/>
          <p:nvPr/>
        </p:nvGrpSpPr>
        <p:grpSpPr>
          <a:xfrm>
            <a:off x="7510257" y="2996780"/>
            <a:ext cx="411358" cy="290200"/>
            <a:chOff x="9756170" y="2471157"/>
            <a:chExt cx="411358" cy="290200"/>
          </a:xfrm>
        </p:grpSpPr>
        <p:sp>
          <p:nvSpPr>
            <p:cNvPr id="58" name="Rectangle 57">
              <a:extLst>
                <a:ext uri="{FF2B5EF4-FFF2-40B4-BE49-F238E27FC236}">
                  <a16:creationId xmlns="" xmlns:a16="http://schemas.microsoft.com/office/drawing/2014/main" id="{D4A0DA0D-5020-2C4F-81B2-5D5BA3F103CE}"/>
                </a:ext>
              </a:extLst>
            </p:cNvPr>
            <p:cNvSpPr/>
            <p:nvPr/>
          </p:nvSpPr>
          <p:spPr>
            <a:xfrm>
              <a:off x="9756170" y="2564562"/>
              <a:ext cx="275278" cy="1967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6E3361FC-9CFB-B941-9E76-5FF7BBDFEAE1}"/>
                </a:ext>
              </a:extLst>
            </p:cNvPr>
            <p:cNvSpPr/>
            <p:nvPr/>
          </p:nvSpPr>
          <p:spPr>
            <a:xfrm>
              <a:off x="9982200" y="2471157"/>
              <a:ext cx="185328" cy="1868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56E0B3EA-45A7-3547-BC1B-5CE5047C269B}"/>
              </a:ext>
            </a:extLst>
          </p:cNvPr>
          <p:cNvGrpSpPr/>
          <p:nvPr/>
        </p:nvGrpSpPr>
        <p:grpSpPr>
          <a:xfrm>
            <a:off x="6886155" y="2930772"/>
            <a:ext cx="411358" cy="290200"/>
            <a:chOff x="9756170" y="2471157"/>
            <a:chExt cx="411358" cy="290200"/>
          </a:xfrm>
        </p:grpSpPr>
        <p:sp>
          <p:nvSpPr>
            <p:cNvPr id="67" name="Rectangle 66">
              <a:extLst>
                <a:ext uri="{FF2B5EF4-FFF2-40B4-BE49-F238E27FC236}">
                  <a16:creationId xmlns="" xmlns:a16="http://schemas.microsoft.com/office/drawing/2014/main" id="{21F11EB9-D743-534D-981F-5371F19E5774}"/>
                </a:ext>
              </a:extLst>
            </p:cNvPr>
            <p:cNvSpPr/>
            <p:nvPr/>
          </p:nvSpPr>
          <p:spPr>
            <a:xfrm>
              <a:off x="9756170" y="2564562"/>
              <a:ext cx="275278" cy="1967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="" xmlns:a16="http://schemas.microsoft.com/office/drawing/2014/main" id="{D2AE3B95-16F5-0A41-A44D-AFE515A84E0D}"/>
                </a:ext>
              </a:extLst>
            </p:cNvPr>
            <p:cNvSpPr/>
            <p:nvPr/>
          </p:nvSpPr>
          <p:spPr>
            <a:xfrm>
              <a:off x="9982200" y="2471157"/>
              <a:ext cx="185328" cy="1868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FEEFEF75-75D2-4446-942E-71958FF3EF5D}"/>
              </a:ext>
            </a:extLst>
          </p:cNvPr>
          <p:cNvSpPr/>
          <p:nvPr/>
        </p:nvSpPr>
        <p:spPr>
          <a:xfrm>
            <a:off x="4652973" y="2917883"/>
            <a:ext cx="275278" cy="196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DED24C22-2D85-4749-8C65-093A3F7501B2}"/>
              </a:ext>
            </a:extLst>
          </p:cNvPr>
          <p:cNvSpPr/>
          <p:nvPr/>
        </p:nvSpPr>
        <p:spPr>
          <a:xfrm>
            <a:off x="8938285" y="1988540"/>
            <a:ext cx="275278" cy="196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F83EDED0-4F32-6549-B3AE-254876288D2B}"/>
              </a:ext>
            </a:extLst>
          </p:cNvPr>
          <p:cNvSpPr/>
          <p:nvPr/>
        </p:nvSpPr>
        <p:spPr>
          <a:xfrm>
            <a:off x="8938285" y="1689263"/>
            <a:ext cx="275278" cy="196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74D34101-C331-FD45-BF97-D6BE791A18A6}"/>
              </a:ext>
            </a:extLst>
          </p:cNvPr>
          <p:cNvGrpSpPr/>
          <p:nvPr/>
        </p:nvGrpSpPr>
        <p:grpSpPr>
          <a:xfrm>
            <a:off x="7529666" y="2979260"/>
            <a:ext cx="411358" cy="290200"/>
            <a:chOff x="9756170" y="2471157"/>
            <a:chExt cx="411358" cy="290200"/>
          </a:xfrm>
        </p:grpSpPr>
        <p:sp>
          <p:nvSpPr>
            <p:cNvPr id="76" name="Rectangle 75">
              <a:extLst>
                <a:ext uri="{FF2B5EF4-FFF2-40B4-BE49-F238E27FC236}">
                  <a16:creationId xmlns="" xmlns:a16="http://schemas.microsoft.com/office/drawing/2014/main" id="{D87737AB-1B02-B34D-9157-3CCD1BFA81B9}"/>
                </a:ext>
              </a:extLst>
            </p:cNvPr>
            <p:cNvSpPr/>
            <p:nvPr/>
          </p:nvSpPr>
          <p:spPr>
            <a:xfrm>
              <a:off x="9756170" y="2564562"/>
              <a:ext cx="275278" cy="1967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77" name="Oval 76">
              <a:extLst>
                <a:ext uri="{FF2B5EF4-FFF2-40B4-BE49-F238E27FC236}">
                  <a16:creationId xmlns="" xmlns:a16="http://schemas.microsoft.com/office/drawing/2014/main" id="{F0C8015E-41D5-5D40-A58C-F8CDD1AD84EF}"/>
                </a:ext>
              </a:extLst>
            </p:cNvPr>
            <p:cNvSpPr/>
            <p:nvPr/>
          </p:nvSpPr>
          <p:spPr>
            <a:xfrm>
              <a:off x="9982200" y="2471157"/>
              <a:ext cx="185328" cy="1868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="" xmlns:a16="http://schemas.microsoft.com/office/drawing/2014/main" id="{B4569B66-6C51-D847-BE4A-D0E5C6E5C004}"/>
              </a:ext>
            </a:extLst>
          </p:cNvPr>
          <p:cNvGrpSpPr/>
          <p:nvPr/>
        </p:nvGrpSpPr>
        <p:grpSpPr>
          <a:xfrm>
            <a:off x="6888041" y="2679655"/>
            <a:ext cx="411358" cy="290200"/>
            <a:chOff x="9756170" y="2471157"/>
            <a:chExt cx="411358" cy="290200"/>
          </a:xfrm>
        </p:grpSpPr>
        <p:sp>
          <p:nvSpPr>
            <p:cNvPr id="82" name="Rectangle 81">
              <a:extLst>
                <a:ext uri="{FF2B5EF4-FFF2-40B4-BE49-F238E27FC236}">
                  <a16:creationId xmlns="" xmlns:a16="http://schemas.microsoft.com/office/drawing/2014/main" id="{AA8F2C67-7C91-C940-A6DE-D459F7E731EA}"/>
                </a:ext>
              </a:extLst>
            </p:cNvPr>
            <p:cNvSpPr/>
            <p:nvPr/>
          </p:nvSpPr>
          <p:spPr>
            <a:xfrm>
              <a:off x="9756170" y="2564562"/>
              <a:ext cx="275278" cy="1967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="" xmlns:a16="http://schemas.microsoft.com/office/drawing/2014/main" id="{CDA3E315-3BD2-0845-831D-1E8F49E63475}"/>
                </a:ext>
              </a:extLst>
            </p:cNvPr>
            <p:cNvSpPr/>
            <p:nvPr/>
          </p:nvSpPr>
          <p:spPr>
            <a:xfrm>
              <a:off x="9982200" y="2471157"/>
              <a:ext cx="185328" cy="1868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4" name="Rounded Rectangle 83">
            <a:extLst>
              <a:ext uri="{FF2B5EF4-FFF2-40B4-BE49-F238E27FC236}">
                <a16:creationId xmlns="" xmlns:a16="http://schemas.microsoft.com/office/drawing/2014/main" id="{64F0BB84-084D-2A40-8D1E-DD3157639BDA}"/>
              </a:ext>
            </a:extLst>
          </p:cNvPr>
          <p:cNvSpPr/>
          <p:nvPr/>
        </p:nvSpPr>
        <p:spPr>
          <a:xfrm>
            <a:off x="2312934" y="3517621"/>
            <a:ext cx="6548080" cy="8508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Verify if </a:t>
            </a:r>
            <a:r>
              <a:rPr lang="en-US" sz="2800" dirty="0" err="1">
                <a:solidFill>
                  <a:schemeClr val="tx1"/>
                </a:solidFill>
              </a:rPr>
              <a:t>src</a:t>
            </a:r>
            <a:r>
              <a:rPr lang="en-US" sz="2800" dirty="0">
                <a:solidFill>
                  <a:schemeClr val="tx1"/>
                </a:solidFill>
              </a:rPr>
              <a:t> and </a:t>
            </a:r>
            <a:r>
              <a:rPr lang="en-US" sz="2800" dirty="0" err="1">
                <a:solidFill>
                  <a:schemeClr val="tx1"/>
                </a:solidFill>
              </a:rPr>
              <a:t>dst</a:t>
            </a:r>
            <a:r>
              <a:rPr lang="en-US" sz="2800" dirty="0">
                <a:solidFill>
                  <a:schemeClr val="tx1"/>
                </a:solidFill>
              </a:rPr>
              <a:t> are always unreachable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6D912685-3A3A-AE47-BAAE-65F11FFEC61C}"/>
              </a:ext>
            </a:extLst>
          </p:cNvPr>
          <p:cNvSpPr txBox="1">
            <a:spLocks/>
          </p:cNvSpPr>
          <p:nvPr/>
        </p:nvSpPr>
        <p:spPr>
          <a:xfrm>
            <a:off x="407963" y="4529268"/>
            <a:ext cx="11368877" cy="2056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Can’t use vanilla graph algorithms to model tags</a:t>
            </a:r>
          </a:p>
          <a:p>
            <a:r>
              <a:rPr lang="en-US" dirty="0"/>
              <a:t>Conditions</a:t>
            </a:r>
          </a:p>
          <a:p>
            <a:pPr lvl="1"/>
            <a:r>
              <a:rPr lang="en-US" sz="2800" dirty="0"/>
              <a:t>Block path: tag-blocking node </a:t>
            </a:r>
            <a:r>
              <a:rPr lang="en-US" sz="2800" dirty="0">
                <a:sym typeface="Wingdings" pitchFamily="2" charset="2"/>
              </a:rPr>
              <a:t> </a:t>
            </a:r>
            <a:r>
              <a:rPr lang="en-US" sz="2800" dirty="0"/>
              <a:t> tag-adding node</a:t>
            </a:r>
          </a:p>
          <a:p>
            <a:pPr lvl="1"/>
            <a:r>
              <a:rPr lang="en-US" sz="2800" dirty="0"/>
              <a:t>Allow path: tag-blocking node </a:t>
            </a:r>
            <a:r>
              <a:rPr lang="en-US" sz="2800" dirty="0">
                <a:sym typeface="Wingdings" pitchFamily="2" charset="2"/>
              </a:rPr>
              <a:t> </a:t>
            </a:r>
            <a:r>
              <a:rPr lang="en-US" sz="2800" dirty="0"/>
              <a:t>tag-removing node </a:t>
            </a:r>
            <a:r>
              <a:rPr lang="en-US" sz="2800" dirty="0">
                <a:sym typeface="Wingdings" pitchFamily="2" charset="2"/>
              </a:rPr>
              <a:t></a:t>
            </a:r>
            <a:r>
              <a:rPr lang="en-US" sz="2800" dirty="0"/>
              <a:t> tag-adding node</a:t>
            </a:r>
          </a:p>
        </p:txBody>
      </p:sp>
    </p:spTree>
    <p:extLst>
      <p:ext uri="{BB962C8B-B14F-4D97-AF65-F5344CB8AC3E}">
        <p14:creationId xmlns:p14="http://schemas.microsoft.com/office/powerpoint/2010/main" val="223650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13 0 -0.01601 0.00278 -0.01718 0.0037 C -0.01966 0.00532 -0.02135 0.00926 -0.02357 0.01134 L -0.02786 0.01505 C -0.02929 0.01759 -0.03073 0.02037 -0.03216 0.02268 C -0.04765 0.04676 -0.02773 0.01458 -0.03971 0.03218 C -0.04088 0.03403 -0.04166 0.03634 -0.04284 0.03796 C -0.04492 0.04074 -0.04713 0.04306 -0.04935 0.0456 C -0.05039 0.04676 -0.05143 0.04838 -0.05247 0.04931 C -0.06549 0.06088 -0.04948 0.0463 -0.06002 0.05694 C -0.06393 0.06111 -0.06718 0.06227 -0.0707 0.06852 C -0.07291 0.07222 -0.07461 0.07685 -0.07721 0.07986 C -0.07968 0.08287 -0.08229 0.08588 -0.08463 0.08935 C -0.0858 0.0912 -0.08672 0.09329 -0.08789 0.09514 C -0.0888 0.09653 -0.0901 0.09745 -0.09114 0.09884 C -0.09401 0.1037 -0.09674 0.10903 -0.09961 0.11412 C -0.10078 0.11597 -0.10195 0.11782 -0.10286 0.11991 C -0.1039 0.12245 -0.10495 0.125 -0.10612 0.12755 C -0.10703 0.12963 -0.10833 0.13102 -0.10924 0.13333 C -0.11601 0.14861 -0.11054 0.14097 -0.11679 0.14838 C -0.1207 0.15903 -0.11679 0.15 -0.12213 0.15787 C -0.1233 0.15972 -0.12409 0.16204 -0.12539 0.16366 C -0.12539 0.16366 -0.13333 0.17315 -0.13502 0.17523 C -0.13607 0.17639 -0.13724 0.17731 -0.13815 0.17893 C -0.13932 0.18079 -0.1401 0.1831 -0.1414 0.18472 C -0.14232 0.18565 -0.14349 0.18588 -0.14466 0.18657 C -0.15377 0.19745 -0.14218 0.18449 -0.15104 0.19236 C -0.15286 0.19375 -0.15885 0.20324 -0.16067 0.2 L -0.16276 0.19606 L -0.16276 0.19606 " pathEditMode="relative" ptsTypes="AAAAAAAAAAAAAAAAAAAAAAAAAAAAAAA">
                                      <p:cBhvr>
                                        <p:cTn id="1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2435 0.00463 0.00937 -0.00162 -0.03646 0.00371 C -0.04414 0.00463 -0.04206 0.00625 -0.04935 0.00949 C -0.05078 0.00996 -0.05235 0.01042 -0.05365 0.01135 C -0.06485 0.01875 -0.05131 0.01204 -0.06224 0.01713 C -0.0668 0.02223 -0.06875 0.02362 -0.07188 0.03033 C -0.07279 0.03218 -0.07318 0.03426 -0.07409 0.03612 C -0.07604 0.04005 -0.07839 0.04375 -0.08047 0.04746 C -0.08151 0.04931 -0.08282 0.05093 -0.08373 0.05324 C -0.08659 0.06088 -0.08477 0.05764 -0.08907 0.06274 C -0.09206 0.07061 -0.09284 0.07431 -0.09662 0.07987 C -0.09753 0.08125 -0.0987 0.08241 -0.09974 0.08357 C -0.10118 0.0875 -0.10196 0.0926 -0.10404 0.09514 L -0.11055 0.10278 L -0.11693 0.11991 L -0.11914 0.12547 L -0.12123 0.13704 C -0.12344 0.14862 -0.12227 0.14074 -0.12227 0.16181 L -0.12227 0.16181 " pathEditMode="relative" ptsTypes="AAAAAAAAAAAAAAAAAAAA">
                                      <p:cBhvr>
                                        <p:cTn id="16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46 0.00671 L -0.00846 0.00671 C -0.01172 0.00741 -0.01484 0.0088 -0.0181 0.0088 C -0.04062 0.0088 -0.04167 0.0081 -0.05781 0.00486 C -0.06562 0.00139 -0.06068 0.00347 -0.07279 -0.00093 C -0.07461 -0.00139 -0.0763 -0.00232 -0.07812 -0.00278 C -0.08242 -0.0037 -0.08971 -0.00532 -0.09414 -0.00648 C -0.10208 -0.0088 -0.097 -0.00741 -0.10273 -0.01042 C -0.10417 -0.01111 -0.1056 -0.01157 -0.10703 -0.01227 C -0.11133 -0.01435 -0.11107 -0.01574 -0.11667 -0.01597 C -0.13242 -0.01713 -0.14818 -0.01736 -0.1638 -0.01806 C -0.17161 -0.02245 -0.16198 -0.0169 -0.17135 -0.02176 C -0.17904 -0.02569 -0.16901 -0.02176 -0.17995 -0.02546 C -0.18177 -0.025 -0.18476 -0.02685 -0.18529 -0.02361 C -0.18633 -0.01829 -0.1832 -0.00764 -0.18099 -0.00278 C -0.17904 0.00162 -0.17721 0.00417 -0.17461 0.00671 C -0.17318 0.0081 -0.17161 0.00903 -0.17031 0.01065 C -0.16901 0.01227 -0.16836 0.01481 -0.16706 0.01643 C -0.16615 0.01736 -0.16484 0.01736 -0.1638 0.01829 C -0.15182 0.02801 -0.15937 0.02407 -0.15104 0.02778 C -0.14961 0.02893 -0.14818 0.03056 -0.14674 0.03148 C -0.14479 0.03264 -0.13659 0.03472 -0.1349 0.03542 C -0.13385 0.03588 -0.13281 0.03681 -0.13164 0.03727 C -0.12917 0.03819 -0.12669 0.03843 -0.12422 0.03912 C -0.12279 0.03958 -0.12135 0.04051 -0.11992 0.0412 C -0.11562 0.04259 -0.11133 0.04329 -0.10703 0.04491 L -0.09635 0.04861 L -0.09101 0.05069 C -0.08997 0.05185 -0.08893 0.05347 -0.08776 0.0544 C -0.08516 0.05671 -0.0806 0.05741 -0.07812 0.05833 C -0.07708 0.0588 -0.07604 0.05972 -0.07487 0.06018 C -0.07279 0.06088 -0.07057 0.06111 -0.06849 0.06204 C -0.06523 0.06366 -0.06211 0.06574 -0.05885 0.06782 C -0.05781 0.06829 -0.05677 0.06921 -0.0556 0.06968 C -0.05273 0.07083 -0.04987 0.07176 -0.047 0.07338 C -0.04596 0.07407 -0.04492 0.07477 -0.04388 0.07546 C -0.04245 0.07616 -0.04101 0.07639 -0.03958 0.07731 C -0.03776 0.07847 -0.03607 0.08009 -0.03424 0.08102 C -0.03138 0.08264 -0.02838 0.08333 -0.02565 0.08495 C -0.02461 0.08565 -0.02344 0.08588 -0.0224 0.08681 C -0.01641 0.09213 -0.022 0.0912 -0.01276 0.09444 C 0.00052 0.09907 -0.01601 0.09329 -0.00104 0.09815 C 0.00078 0.09884 0.0026 0.09954 0.00443 0.10023 C 0.00586 0.10069 0.00716 0.10162 0.00872 0.10208 C 0.01563 0.10463 0.01354 0.10301 0.0194 0.10579 C 0.02044 0.10648 0.02266 0.10787 0.02266 0.10787 L 0.02266 0.10787 " pathEditMode="relative" ptsTypes="AAAAAAAAAAAAAAAAAAAAAAAAAAAAAAAAAAAAAAAAAAAAAAA">
                                      <p:cBhvr>
                                        <p:cTn id="2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042 L -0.00065 0.01042 C -0.00104 0.01921 -0.0013 0.02824 -0.00182 0.03704 C -0.00195 0.04028 -0.00455 0.05486 -0.00508 0.05602 C -0.00573 0.05787 -0.00664 0.05972 -0.00716 0.06181 C -0.01172 0.07755 -0.00429 0.05695 -0.01041 0.07315 C -0.01172 0.09167 -0.01146 0.08334 -0.01146 0.09815 L -0.01146 0.09815 " pathEditMode="relative" ptsTypes="AAAAAA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-1.04167E-6 0.00023 C -0.00013 1.85185E-6 -0.01601 0.00278 -0.01719 0.0037 C -0.01966 0.00532 -0.02135 0.00926 -0.02357 0.01134 L -0.02786 0.01504 C -0.0293 0.01759 -0.03073 0.02037 -0.03216 0.02268 C -0.04766 0.04676 -0.02773 0.01458 -0.03971 0.03217 C -0.04088 0.03403 -0.04167 0.03634 -0.04284 0.03796 C -0.04492 0.04074 -0.04713 0.04305 -0.04935 0.0456 C -0.05039 0.04676 -0.05143 0.04838 -0.05247 0.0493 C -0.06549 0.06088 -0.04948 0.04629 -0.06002 0.05694 C -0.06393 0.06111 -0.06719 0.06227 -0.0707 0.06852 C -0.07292 0.07222 -0.07461 0.07685 -0.07721 0.07986 C -0.07969 0.08287 -0.08229 0.08588 -0.08463 0.08935 C -0.08581 0.0912 -0.08672 0.09329 -0.08789 0.09514 C -0.0888 0.09653 -0.0901 0.09745 -0.09114 0.09884 C -0.09401 0.1037 -0.09674 0.10903 -0.09961 0.11412 C -0.10078 0.11597 -0.10195 0.11782 -0.10286 0.11991 C -0.10391 0.12245 -0.10495 0.125 -0.10612 0.12754 C -0.10703 0.12963 -0.10833 0.13102 -0.10924 0.13333 C -0.11601 0.14861 -0.11055 0.14097 -0.1168 0.14838 C -0.1207 0.15903 -0.1168 0.15 -0.12213 0.15787 C -0.12331 0.15972 -0.12409 0.16204 -0.12539 0.16366 C -0.12539 0.16389 -0.13333 0.17315 -0.13502 0.17523 C -0.13607 0.17639 -0.13724 0.17731 -0.13815 0.17893 C -0.13932 0.18079 -0.1401 0.1831 -0.14141 0.18472 C -0.14232 0.18565 -0.14349 0.18588 -0.14466 0.18657 C -0.15377 0.19745 -0.14219 0.18449 -0.15104 0.19236 C -0.15286 0.19375 -0.15885 0.20324 -0.16068 0.2 L -0.16276 0.19606 L -0.16276 0.19629 " pathEditMode="relative" rAng="0" ptsTypes="AAAAAAAAAAAAAAAAAAAAAAAAAAAAAAA">
                                      <p:cBhvr>
                                        <p:cTn id="5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38" y="1002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-1.04167E-6 0.00023 C -0.02435 0.00463 0.00938 -0.00162 -0.03646 0.0037 C -0.04414 0.00463 -0.04206 0.00625 -0.04935 0.00949 C -0.05078 0.00995 -0.05234 0.01041 -0.05364 0.01134 C -0.06484 0.01875 -0.0513 0.01204 -0.06224 0.01713 C -0.0668 0.02222 -0.06875 0.02361 -0.07187 0.03032 C -0.07279 0.03217 -0.07318 0.03426 -0.07409 0.03611 C -0.07604 0.04004 -0.07838 0.04375 -0.08047 0.04745 C -0.08151 0.0493 -0.08281 0.05092 -0.08372 0.05324 C -0.08659 0.06088 -0.08476 0.05764 -0.08906 0.06273 C -0.09206 0.0706 -0.09284 0.0743 -0.09661 0.07986 C -0.09752 0.08125 -0.0987 0.08241 -0.09974 0.08356 C -0.10117 0.0875 -0.10195 0.09259 -0.10404 0.09514 L -0.11055 0.10278 L -0.11693 0.11991 L -0.11914 0.12546 L -0.12122 0.13704 C -0.12344 0.14861 -0.12226 0.14074 -0.12226 0.1618 L -0.12226 0.16204 " pathEditMode="relative" rAng="0" ptsTypes="AAAAAAAAAAAAAAAAAAAA">
                                      <p:cBhvr>
                                        <p:cTn id="5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33" y="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041 L -0.00065 0.01064 C -0.00104 0.01921 -0.0013 0.02824 -0.00182 0.03703 C -0.00195 0.04027 -0.00455 0.05486 -0.00507 0.05601 C -0.00572 0.05787 -0.00664 0.05972 -0.00716 0.0618 C -0.01171 0.07754 -0.00429 0.05694 -0.01041 0.07314 C -0.01171 0.09166 -0.01145 0.08333 -0.01145 0.09814 L -0.01145 0.09838 " pathEditMode="relative" rAng="0" ptsTypes="AAAAAAAA">
                                      <p:cBhvr>
                                        <p:cTn id="6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4398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72 0.00347 L -0.01172 0.00347 C -0.03294 0.00763 -0.01654 0.00509 -0.05469 0.00347 L -0.10391 0.00162 C -0.1125 0.00208 -0.12109 0.00231 -0.12969 0.00347 C -0.13151 0.0037 -0.1332 0.00486 -0.13503 0.00532 C -0.13789 0.00601 -0.14075 0.00671 -0.14362 0.00717 C -0.14857 0.0081 -0.15364 0.00856 -0.15859 0.00902 C -0.17044 0.01319 -0.16588 0.01088 -0.17253 0.01481 C -0.17786 0.02893 -0.17096 0.01157 -0.17786 0.02615 C -0.17864 0.02777 -0.17995 0.03194 -0.17995 0.03194 L -0.17995 0.03194 " pathEditMode="relative" ptsTypes="AAAAAAAAAAAA">
                                      <p:cBhvr>
                                        <p:cTn id="6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51 0.00046 0.00703 0.00139 0.01067 0.00185 C 0.02448 0.00347 0.02942 0.00208 0.04062 0.00556 C 0.04283 0.00625 0.04596 0.00787 0.04817 0.00949 C 0.05 0.01065 0.05169 0.01227 0.05351 0.01319 C 0.06041 0.0169 0.05924 0.01319 0.06744 0.01898 C 0.06927 0.02014 0.07096 0.02176 0.07278 0.02269 C 0.07565 0.02431 0.07851 0.025 0.08138 0.02662 C 0.09218 0.03287 0.07539 0.02315 0.08893 0.03032 C 0.09101 0.03148 0.0931 0.03287 0.09531 0.03426 C 0.09635 0.03472 0.09739 0.03565 0.09856 0.03611 C 0.1 0.03681 0.10143 0.03704 0.10286 0.03796 C 0.10429 0.03889 0.1056 0.04074 0.10703 0.0419 C 0.10924 0.04352 0.11237 0.04468 0.11458 0.0456 L 0.12317 0.05324 C 0.12461 0.05463 0.12591 0.05625 0.12747 0.05694 C 0.12851 0.05764 0.12968 0.0581 0.1306 0.05903 C 0.13255 0.06065 0.13424 0.06296 0.13606 0.06458 C 0.13737 0.06597 0.13893 0.06713 0.14036 0.06852 C 0.1414 0.06968 0.14244 0.0713 0.14349 0.07222 C 0.15299 0.08148 0.15104 0.07986 0.15742 0.0838 C 0.16549 0.09329 0.1552 0.08218 0.16497 0.08935 C 0.16614 0.09028 0.16692 0.09236 0.16823 0.09329 C 0.16953 0.09421 0.17109 0.09421 0.17239 0.09514 C 0.17395 0.09606 0.17526 0.09792 0.17669 0.09907 C 0.17773 0.09977 0.1789 0.1 0.17994 0.10093 C 0.18138 0.10208 0.18281 0.10347 0.18424 0.10463 C 0.18632 0.10625 0.18958 0.10764 0.19179 0.10856 C 0.19687 0.11458 0.19375 0.11157 0.20143 0.1162 L 0.20455 0.11806 C 0.20573 0.11921 0.20664 0.12106 0.20781 0.12176 C 0.21054 0.12361 0.21354 0.12407 0.2164 0.12569 L 0.21966 0.12755 C 0.22239 0.13241 0.22578 0.13796 0.22708 0.14468 C 0.22968 0.15833 0.22656 0.1412 0.22929 0.1581 C 0.22955 0.15995 0.23007 0.16181 0.23033 0.16389 C 0.23073 0.1669 0.23099 0.17014 0.23138 0.17338 C 0.23164 0.17523 0.23216 0.17708 0.23242 0.17894 C 0.23281 0.18148 0.23307 0.18426 0.23359 0.18657 C 0.23424 0.19051 0.23437 0.19468 0.23567 0.19815 C 0.23632 0.2 0.23724 0.20162 0.23776 0.2037 C 0.24296 0.22431 0.23724 0.2081 0.24205 0.22106 C 0.24739 0.24931 0.24427 0.22847 0.24323 0.28565 L 0.24427 0.31065 L 0.24427 0.31065 " pathEditMode="relative" ptsTypes="AAAAAAAAAAAAAAAAAAAAAAAAAAAAAAAAAAAAAAAAAAAAAA">
                                      <p:cBhvr>
                                        <p:cTn id="7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" grpId="0" animBg="1"/>
      <p:bldP spid="241" grpId="1" animBg="1"/>
      <p:bldP spid="241" grpId="2" animBg="1"/>
      <p:bldP spid="46" grpId="0" animBg="1"/>
      <p:bldP spid="57" grpId="0" animBg="1"/>
      <p:bldP spid="57" grpId="1" animBg="1"/>
      <p:bldP spid="57" grpId="2" animBg="1"/>
      <p:bldP spid="72" grpId="0" animBg="1"/>
      <p:bldP spid="72" grpId="1" animBg="1"/>
      <p:bldP spid="73" grpId="0" animBg="1"/>
      <p:bldP spid="73" grpId="1" animBg="1"/>
      <p:bldP spid="73" grpId="2" animBg="1"/>
      <p:bldP spid="74" grpId="0" animBg="1"/>
      <p:bldP spid="74" grpId="1" animBg="1"/>
      <p:bldP spid="74" grpId="2" animBg="1"/>
      <p:bldP spid="8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113EDC86-E8F3-7940-907B-D227E893D198}"/>
              </a:ext>
            </a:extLst>
          </p:cNvPr>
          <p:cNvSpPr/>
          <p:nvPr/>
        </p:nvSpPr>
        <p:spPr>
          <a:xfrm>
            <a:off x="0" y="1578249"/>
            <a:ext cx="12192000" cy="31221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E53472AA-AA7B-7543-B6EA-3140F9F62089}"/>
              </a:ext>
            </a:extLst>
          </p:cNvPr>
          <p:cNvSpPr/>
          <p:nvPr/>
        </p:nvSpPr>
        <p:spPr>
          <a:xfrm>
            <a:off x="0" y="4700425"/>
            <a:ext cx="12192000" cy="21575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AC1FAC-5E35-0241-ADD4-2CF9E7AEE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Tiramisu Overview</a:t>
            </a:r>
          </a:p>
        </p:txBody>
      </p:sp>
      <p:sp>
        <p:nvSpPr>
          <p:cNvPr id="10" name="Right Arrow 10">
            <a:extLst>
              <a:ext uri="{FF2B5EF4-FFF2-40B4-BE49-F238E27FC236}">
                <a16:creationId xmlns="" xmlns:a16="http://schemas.microsoft.com/office/drawing/2014/main" id="{E0DA0F38-4A4D-5248-B6DC-8E3AEC712306}"/>
              </a:ext>
            </a:extLst>
          </p:cNvPr>
          <p:cNvSpPr>
            <a:spLocks noChangeAspect="1"/>
          </p:cNvSpPr>
          <p:nvPr/>
        </p:nvSpPr>
        <p:spPr>
          <a:xfrm rot="16200000" flipV="1">
            <a:off x="5891241" y="4598810"/>
            <a:ext cx="502048" cy="27737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0">
            <a:extLst>
              <a:ext uri="{FF2B5EF4-FFF2-40B4-BE49-F238E27FC236}">
                <a16:creationId xmlns="" xmlns:a16="http://schemas.microsoft.com/office/drawing/2014/main" id="{3435F803-7DBB-C347-B879-5279CD09C7D1}"/>
              </a:ext>
            </a:extLst>
          </p:cNvPr>
          <p:cNvSpPr>
            <a:spLocks noChangeAspect="1"/>
          </p:cNvSpPr>
          <p:nvPr/>
        </p:nvSpPr>
        <p:spPr>
          <a:xfrm rot="18694622" flipV="1">
            <a:off x="8052738" y="4589747"/>
            <a:ext cx="810581" cy="313951"/>
          </a:xfrm>
          <a:prstGeom prst="rightArrow">
            <a:avLst>
              <a:gd name="adj1" fmla="val 50000"/>
              <a:gd name="adj2" fmla="val 7067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A3EAE8C8-17C5-1740-AD35-F6C6640C9828}"/>
              </a:ext>
            </a:extLst>
          </p:cNvPr>
          <p:cNvSpPr/>
          <p:nvPr/>
        </p:nvSpPr>
        <p:spPr>
          <a:xfrm>
            <a:off x="4071315" y="5043091"/>
            <a:ext cx="4522087" cy="51806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Traffic Propagation Graph (TPG)</a:t>
            </a:r>
          </a:p>
        </p:txBody>
      </p:sp>
      <p:sp>
        <p:nvSpPr>
          <p:cNvPr id="17" name="Rounded Rectangle 58">
            <a:extLst>
              <a:ext uri="{FF2B5EF4-FFF2-40B4-BE49-F238E27FC236}">
                <a16:creationId xmlns="" xmlns:a16="http://schemas.microsoft.com/office/drawing/2014/main" id="{E653E64F-DC20-4A42-9D2E-F19CEA8DB86E}"/>
              </a:ext>
            </a:extLst>
          </p:cNvPr>
          <p:cNvSpPr/>
          <p:nvPr/>
        </p:nvSpPr>
        <p:spPr>
          <a:xfrm>
            <a:off x="4042864" y="5892444"/>
            <a:ext cx="4715931" cy="50204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Routing Adjacencies Graph (RAG)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7214BA46-17F6-294B-B5F2-D327163AF51D}"/>
              </a:ext>
            </a:extLst>
          </p:cNvPr>
          <p:cNvGrpSpPr/>
          <p:nvPr/>
        </p:nvGrpSpPr>
        <p:grpSpPr>
          <a:xfrm>
            <a:off x="469557" y="5102843"/>
            <a:ext cx="1983248" cy="1340701"/>
            <a:chOff x="2657" y="2125748"/>
            <a:chExt cx="2455175" cy="1288872"/>
          </a:xfrm>
        </p:grpSpPr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F37E25DA-B0B6-BC4D-971B-38F16533A502}"/>
                </a:ext>
              </a:extLst>
            </p:cNvPr>
            <p:cNvSpPr txBox="1"/>
            <p:nvPr/>
          </p:nvSpPr>
          <p:spPr>
            <a:xfrm>
              <a:off x="2657" y="2125748"/>
              <a:ext cx="2455175" cy="498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Configurations</a:t>
              </a:r>
            </a:p>
          </p:txBody>
        </p:sp>
        <p:pic>
          <p:nvPicPr>
            <p:cNvPr id="54" name="Content Placeholder 4" descr="format-justify-fill-4.png">
              <a:extLst>
                <a:ext uri="{FF2B5EF4-FFF2-40B4-BE49-F238E27FC236}">
                  <a16:creationId xmlns="" xmlns:a16="http://schemas.microsoft.com/office/drawing/2014/main" id="{A03C2121-D926-BB46-841C-04373A986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4996" y="2576417"/>
              <a:ext cx="638626" cy="638626"/>
            </a:xfrm>
            <a:prstGeom prst="rect">
              <a:avLst/>
            </a:prstGeom>
          </p:spPr>
        </p:pic>
        <p:pic>
          <p:nvPicPr>
            <p:cNvPr id="55" name="Content Placeholder 4" descr="format-justify-fill-4.png">
              <a:extLst>
                <a:ext uri="{FF2B5EF4-FFF2-40B4-BE49-F238E27FC236}">
                  <a16:creationId xmlns="" xmlns:a16="http://schemas.microsoft.com/office/drawing/2014/main" id="{14636F78-8A38-3148-BB56-C70B6B3F1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0014" y="2692530"/>
              <a:ext cx="638627" cy="638627"/>
            </a:xfrm>
            <a:prstGeom prst="rect">
              <a:avLst/>
            </a:prstGeom>
          </p:spPr>
        </p:pic>
        <p:pic>
          <p:nvPicPr>
            <p:cNvPr id="56" name="Content Placeholder 4" descr="format-justify-fill-4.png">
              <a:extLst>
                <a:ext uri="{FF2B5EF4-FFF2-40B4-BE49-F238E27FC236}">
                  <a16:creationId xmlns="" xmlns:a16="http://schemas.microsoft.com/office/drawing/2014/main" id="{E50A97EB-4D28-7E4C-967D-CD6FA1E07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5996" y="2775993"/>
              <a:ext cx="638626" cy="638627"/>
            </a:xfrm>
            <a:prstGeom prst="rect">
              <a:avLst/>
            </a:prstGeom>
          </p:spPr>
        </p:pic>
      </p:grpSp>
      <p:sp>
        <p:nvSpPr>
          <p:cNvPr id="19" name="Right Arrow 10">
            <a:extLst>
              <a:ext uri="{FF2B5EF4-FFF2-40B4-BE49-F238E27FC236}">
                <a16:creationId xmlns="" xmlns:a16="http://schemas.microsoft.com/office/drawing/2014/main" id="{A9C408C7-54CA-494A-A997-9781CDC4EA1E}"/>
              </a:ext>
            </a:extLst>
          </p:cNvPr>
          <p:cNvSpPr>
            <a:spLocks noChangeAspect="1"/>
          </p:cNvSpPr>
          <p:nvPr/>
        </p:nvSpPr>
        <p:spPr>
          <a:xfrm rot="16200000" flipV="1">
            <a:off x="6017117" y="5592813"/>
            <a:ext cx="296908" cy="26664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0">
            <a:extLst>
              <a:ext uri="{FF2B5EF4-FFF2-40B4-BE49-F238E27FC236}">
                <a16:creationId xmlns="" xmlns:a16="http://schemas.microsoft.com/office/drawing/2014/main" id="{7430534B-B34C-3A44-B58C-9B62751B6DE8}"/>
              </a:ext>
            </a:extLst>
          </p:cNvPr>
          <p:cNvSpPr>
            <a:spLocks noChangeAspect="1"/>
          </p:cNvSpPr>
          <p:nvPr/>
        </p:nvSpPr>
        <p:spPr>
          <a:xfrm flipV="1">
            <a:off x="1765633" y="5957504"/>
            <a:ext cx="2231366" cy="324510"/>
          </a:xfrm>
          <a:prstGeom prst="rightArrow">
            <a:avLst>
              <a:gd name="adj1" fmla="val 50000"/>
              <a:gd name="adj2" fmla="val 10219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874A215A-B5BD-4A40-A3A3-59EFAA8472DA}"/>
              </a:ext>
            </a:extLst>
          </p:cNvPr>
          <p:cNvGrpSpPr/>
          <p:nvPr/>
        </p:nvGrpSpPr>
        <p:grpSpPr>
          <a:xfrm>
            <a:off x="8087305" y="3636407"/>
            <a:ext cx="2063342" cy="771328"/>
            <a:chOff x="1712308" y="2989234"/>
            <a:chExt cx="2868074" cy="759358"/>
          </a:xfrm>
        </p:grpSpPr>
        <p:sp>
          <p:nvSpPr>
            <p:cNvPr id="49" name="Rounded Rectangle 1">
              <a:extLst>
                <a:ext uri="{FF2B5EF4-FFF2-40B4-BE49-F238E27FC236}">
                  <a16:creationId xmlns="" xmlns:a16="http://schemas.microsoft.com/office/drawing/2014/main" id="{28BCC5B3-C351-9F47-B8F3-7B23DDFB38CF}"/>
                </a:ext>
              </a:extLst>
            </p:cNvPr>
            <p:cNvSpPr/>
            <p:nvPr/>
          </p:nvSpPr>
          <p:spPr>
            <a:xfrm>
              <a:off x="2201818" y="2989234"/>
              <a:ext cx="1926194" cy="759358"/>
            </a:xfrm>
            <a:prstGeom prst="roundRect">
              <a:avLst/>
            </a:prstGeom>
            <a:solidFill>
              <a:schemeClr val="accent4"/>
            </a:solidFill>
            <a:ln w="31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="" xmlns:a16="http://schemas.microsoft.com/office/drawing/2014/main" id="{38648840-9B57-454B-8EDC-94363C77D212}"/>
                </a:ext>
              </a:extLst>
            </p:cNvPr>
            <p:cNvSpPr/>
            <p:nvPr/>
          </p:nvSpPr>
          <p:spPr>
            <a:xfrm>
              <a:off x="1712308" y="3150604"/>
              <a:ext cx="2868074" cy="4545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/>
                <a:t>TDFS</a:t>
              </a:r>
              <a:endPara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Rounded Rectangle 95">
            <a:extLst>
              <a:ext uri="{FF2B5EF4-FFF2-40B4-BE49-F238E27FC236}">
                <a16:creationId xmlns="" xmlns:a16="http://schemas.microsoft.com/office/drawing/2014/main" id="{494E7FE0-AB0F-FA47-B990-78D754D66243}"/>
              </a:ext>
            </a:extLst>
          </p:cNvPr>
          <p:cNvSpPr/>
          <p:nvPr/>
        </p:nvSpPr>
        <p:spPr>
          <a:xfrm>
            <a:off x="834949" y="1752664"/>
            <a:ext cx="2176243" cy="928624"/>
          </a:xfrm>
          <a:prstGeom prst="roundRect">
            <a:avLst/>
          </a:prstGeom>
          <a:solidFill>
            <a:schemeClr val="accent4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PATH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ENUMERATION</a:t>
            </a:r>
            <a:endParaRPr 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ounded Rectangle 95">
            <a:extLst>
              <a:ext uri="{FF2B5EF4-FFF2-40B4-BE49-F238E27FC236}">
                <a16:creationId xmlns="" xmlns:a16="http://schemas.microsoft.com/office/drawing/2014/main" id="{FB7B5294-37DE-E245-9B15-067281A5BD84}"/>
              </a:ext>
            </a:extLst>
          </p:cNvPr>
          <p:cNvSpPr/>
          <p:nvPr/>
        </p:nvSpPr>
        <p:spPr>
          <a:xfrm>
            <a:off x="4772914" y="1752665"/>
            <a:ext cx="2520900" cy="859796"/>
          </a:xfrm>
          <a:prstGeom prst="roundRect">
            <a:avLst/>
          </a:prstGeom>
          <a:solidFill>
            <a:schemeClr val="accent4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NUMERIC GRAPH PROPERTY</a:t>
            </a:r>
            <a:endParaRPr 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95">
            <a:extLst>
              <a:ext uri="{FF2B5EF4-FFF2-40B4-BE49-F238E27FC236}">
                <a16:creationId xmlns="" xmlns:a16="http://schemas.microsoft.com/office/drawing/2014/main" id="{DAF6BB52-0F9A-3246-8783-9F1A9FA02CE3}"/>
              </a:ext>
            </a:extLst>
          </p:cNvPr>
          <p:cNvSpPr/>
          <p:nvPr/>
        </p:nvSpPr>
        <p:spPr>
          <a:xfrm>
            <a:off x="8020382" y="1782031"/>
            <a:ext cx="2085965" cy="821345"/>
          </a:xfrm>
          <a:prstGeom prst="roundRect">
            <a:avLst/>
          </a:prstGeom>
          <a:solidFill>
            <a:schemeClr val="accent4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PATH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EXISTENCE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28E97598-A86B-7F4B-ACF1-FD50826113E6}"/>
              </a:ext>
            </a:extLst>
          </p:cNvPr>
          <p:cNvSpPr/>
          <p:nvPr/>
        </p:nvSpPr>
        <p:spPr>
          <a:xfrm>
            <a:off x="10233699" y="4773817"/>
            <a:ext cx="115993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Graph </a:t>
            </a:r>
          </a:p>
          <a:p>
            <a:r>
              <a:rPr lang="en-US" sz="2800" dirty="0"/>
              <a:t>Model</a:t>
            </a:r>
          </a:p>
        </p:txBody>
      </p:sp>
      <p:sp>
        <p:nvSpPr>
          <p:cNvPr id="59" name="Right Arrow 10">
            <a:extLst>
              <a:ext uri="{FF2B5EF4-FFF2-40B4-BE49-F238E27FC236}">
                <a16:creationId xmlns="" xmlns:a16="http://schemas.microsoft.com/office/drawing/2014/main" id="{C9684B2F-9196-A94B-810B-C493E54AFD43}"/>
              </a:ext>
            </a:extLst>
          </p:cNvPr>
          <p:cNvSpPr>
            <a:spLocks noChangeAspect="1"/>
          </p:cNvSpPr>
          <p:nvPr/>
        </p:nvSpPr>
        <p:spPr>
          <a:xfrm rot="20565006" flipV="1">
            <a:off x="1790633" y="5417514"/>
            <a:ext cx="2231366" cy="324510"/>
          </a:xfrm>
          <a:prstGeom prst="rightArrow">
            <a:avLst>
              <a:gd name="adj1" fmla="val 50000"/>
              <a:gd name="adj2" fmla="val 10219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Arrow 10">
            <a:extLst>
              <a:ext uri="{FF2B5EF4-FFF2-40B4-BE49-F238E27FC236}">
                <a16:creationId xmlns="" xmlns:a16="http://schemas.microsoft.com/office/drawing/2014/main" id="{FF1E9FD2-17B9-6B49-B137-F18220299856}"/>
              </a:ext>
            </a:extLst>
          </p:cNvPr>
          <p:cNvSpPr>
            <a:spLocks noChangeAspect="1"/>
          </p:cNvSpPr>
          <p:nvPr/>
        </p:nvSpPr>
        <p:spPr>
          <a:xfrm rot="12649905" flipV="1">
            <a:off x="2773230" y="4634219"/>
            <a:ext cx="1420880" cy="323814"/>
          </a:xfrm>
          <a:prstGeom prst="rightArrow">
            <a:avLst>
              <a:gd name="adj1" fmla="val 50000"/>
              <a:gd name="adj2" fmla="val 7067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E308769F-83E3-DE4B-AA50-F3684EE1A984}"/>
              </a:ext>
            </a:extLst>
          </p:cNvPr>
          <p:cNvSpPr/>
          <p:nvPr/>
        </p:nvSpPr>
        <p:spPr>
          <a:xfrm>
            <a:off x="10125165" y="2159825"/>
            <a:ext cx="1774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Algorithms</a:t>
            </a:r>
          </a:p>
        </p:txBody>
      </p:sp>
      <p:sp>
        <p:nvSpPr>
          <p:cNvPr id="65" name="Right Arrow 10">
            <a:extLst>
              <a:ext uri="{FF2B5EF4-FFF2-40B4-BE49-F238E27FC236}">
                <a16:creationId xmlns="" xmlns:a16="http://schemas.microsoft.com/office/drawing/2014/main" id="{F2D8711E-7EEB-FF4E-9337-DD66F681AFCB}"/>
              </a:ext>
            </a:extLst>
          </p:cNvPr>
          <p:cNvSpPr>
            <a:spLocks noChangeAspect="1"/>
          </p:cNvSpPr>
          <p:nvPr/>
        </p:nvSpPr>
        <p:spPr>
          <a:xfrm rot="16200000" flipV="1">
            <a:off x="5562105" y="2866925"/>
            <a:ext cx="1007983" cy="42970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Arrow 10">
            <a:extLst>
              <a:ext uri="{FF2B5EF4-FFF2-40B4-BE49-F238E27FC236}">
                <a16:creationId xmlns="" xmlns:a16="http://schemas.microsoft.com/office/drawing/2014/main" id="{02D13977-EF68-0641-A096-71C557C401EA}"/>
              </a:ext>
            </a:extLst>
          </p:cNvPr>
          <p:cNvSpPr>
            <a:spLocks noChangeAspect="1"/>
          </p:cNvSpPr>
          <p:nvPr/>
        </p:nvSpPr>
        <p:spPr>
          <a:xfrm rot="16200000" flipV="1">
            <a:off x="1341409" y="2983906"/>
            <a:ext cx="1064058" cy="42970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ight Arrow 10">
            <a:extLst>
              <a:ext uri="{FF2B5EF4-FFF2-40B4-BE49-F238E27FC236}">
                <a16:creationId xmlns="" xmlns:a16="http://schemas.microsoft.com/office/drawing/2014/main" id="{6DCE94D6-CDF3-754C-8DE9-179E05AD3BAF}"/>
              </a:ext>
            </a:extLst>
          </p:cNvPr>
          <p:cNvSpPr>
            <a:spLocks noChangeAspect="1"/>
          </p:cNvSpPr>
          <p:nvPr/>
        </p:nvSpPr>
        <p:spPr>
          <a:xfrm rot="16200000" flipV="1">
            <a:off x="8545565" y="2895710"/>
            <a:ext cx="1065557" cy="42970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lide Number Placeholder 72">
            <a:extLst>
              <a:ext uri="{FF2B5EF4-FFF2-40B4-BE49-F238E27FC236}">
                <a16:creationId xmlns="" xmlns:a16="http://schemas.microsoft.com/office/drawing/2014/main" id="{14779583-5200-BD49-BFF8-4970B7E34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268BE-A08D-D147-9EF9-6AC46422B03E}" type="slidenum">
              <a:rPr lang="en-US" smtClean="0"/>
              <a:t>21</a:t>
            </a:fld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43E45276-3167-C743-9EB0-68F03271F315}"/>
              </a:ext>
            </a:extLst>
          </p:cNvPr>
          <p:cNvGrpSpPr/>
          <p:nvPr/>
        </p:nvGrpSpPr>
        <p:grpSpPr>
          <a:xfrm>
            <a:off x="5161363" y="3499562"/>
            <a:ext cx="1974562" cy="974329"/>
            <a:chOff x="-1768223" y="3254853"/>
            <a:chExt cx="2085886" cy="1399340"/>
          </a:xfrm>
        </p:grpSpPr>
        <p:sp>
          <p:nvSpPr>
            <p:cNvPr id="51" name="Rounded Rectangle 1">
              <a:extLst>
                <a:ext uri="{FF2B5EF4-FFF2-40B4-BE49-F238E27FC236}">
                  <a16:creationId xmlns="" xmlns:a16="http://schemas.microsoft.com/office/drawing/2014/main" id="{85DB6E56-09C3-AF43-92CA-7D8FD7F56787}"/>
                </a:ext>
              </a:extLst>
            </p:cNvPr>
            <p:cNvSpPr/>
            <p:nvPr/>
          </p:nvSpPr>
          <p:spPr>
            <a:xfrm>
              <a:off x="-1701924" y="3254853"/>
              <a:ext cx="1878129" cy="1399340"/>
            </a:xfrm>
            <a:prstGeom prst="roundRect">
              <a:avLst/>
            </a:prstGeom>
            <a:solidFill>
              <a:schemeClr val="accent4"/>
            </a:solidFill>
            <a:ln w="31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="" xmlns:a16="http://schemas.microsoft.com/office/drawing/2014/main" id="{421E7340-5C35-5E48-93A8-94D49FF1B62D}"/>
                </a:ext>
              </a:extLst>
            </p:cNvPr>
            <p:cNvSpPr/>
            <p:nvPr/>
          </p:nvSpPr>
          <p:spPr>
            <a:xfrm>
              <a:off x="-1768223" y="3706052"/>
              <a:ext cx="2085886" cy="663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/>
                <a:t>ILP</a:t>
              </a:r>
              <a:endPara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9AB29902-F67F-954D-9E0E-135D48BA50C4}"/>
              </a:ext>
            </a:extLst>
          </p:cNvPr>
          <p:cNvGrpSpPr/>
          <p:nvPr/>
        </p:nvGrpSpPr>
        <p:grpSpPr>
          <a:xfrm>
            <a:off x="968215" y="3477537"/>
            <a:ext cx="1930588" cy="974329"/>
            <a:chOff x="-1611415" y="4534128"/>
            <a:chExt cx="2134958" cy="645783"/>
          </a:xfrm>
        </p:grpSpPr>
        <p:sp>
          <p:nvSpPr>
            <p:cNvPr id="47" name="Rounded Rectangle 1">
              <a:extLst>
                <a:ext uri="{FF2B5EF4-FFF2-40B4-BE49-F238E27FC236}">
                  <a16:creationId xmlns="" xmlns:a16="http://schemas.microsoft.com/office/drawing/2014/main" id="{6C4EE75E-94CC-AC45-A821-68623043001E}"/>
                </a:ext>
              </a:extLst>
            </p:cNvPr>
            <p:cNvSpPr/>
            <p:nvPr/>
          </p:nvSpPr>
          <p:spPr>
            <a:xfrm>
              <a:off x="-1611415" y="4534128"/>
              <a:ext cx="2134958" cy="645783"/>
            </a:xfrm>
            <a:prstGeom prst="roundRect">
              <a:avLst/>
            </a:prstGeom>
            <a:solidFill>
              <a:schemeClr val="accent4"/>
            </a:solidFill>
            <a:ln w="31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588658A7-ABEF-9F4F-8FED-4A2204BA0512}"/>
                </a:ext>
              </a:extLst>
            </p:cNvPr>
            <p:cNvSpPr/>
            <p:nvPr/>
          </p:nvSpPr>
          <p:spPr>
            <a:xfrm>
              <a:off x="-918050" y="4688390"/>
              <a:ext cx="709368" cy="4131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/>
                <a:t>TPVP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7682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C300F8-5472-324B-A6CA-578619B23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4FECFD7-4944-3146-A65F-C9D019C05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8435"/>
            <a:ext cx="10180320" cy="4129405"/>
          </a:xfrm>
        </p:spPr>
        <p:txBody>
          <a:bodyPr>
            <a:normAutofit/>
          </a:bodyPr>
          <a:lstStyle/>
          <a:p>
            <a:r>
              <a:rPr lang="en-US" dirty="0"/>
              <a:t>Networks used </a:t>
            </a:r>
          </a:p>
          <a:p>
            <a:pPr lvl="1"/>
            <a:r>
              <a:rPr lang="en-US" dirty="0"/>
              <a:t>Real networks: 4 universities and 34 datacenters</a:t>
            </a:r>
          </a:p>
          <a:p>
            <a:r>
              <a:rPr lang="en-US" dirty="0"/>
              <a:t>Evaluation</a:t>
            </a:r>
          </a:p>
          <a:p>
            <a:pPr lvl="1"/>
            <a:r>
              <a:rPr lang="en-US" dirty="0"/>
              <a:t>Tiramisu verification performance</a:t>
            </a:r>
          </a:p>
          <a:p>
            <a:pPr lvl="1"/>
            <a:r>
              <a:rPr lang="en-US" dirty="0"/>
              <a:t>Comparison with other state-of-the-art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3339332-AF47-2841-B7DE-3DF953C11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268BE-A08D-D147-9EF9-6AC46422B03E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FD415124-6233-8747-9E46-3B572F1339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078483"/>
              </p:ext>
            </p:extLst>
          </p:nvPr>
        </p:nvGraphicFramePr>
        <p:xfrm>
          <a:off x="3198495" y="3912404"/>
          <a:ext cx="5795010" cy="164365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343573">
                  <a:extLst>
                    <a:ext uri="{9D8B030D-6E8A-4147-A177-3AD203B41FA5}">
                      <a16:colId xmlns="" xmlns:a16="http://schemas.microsoft.com/office/drawing/2014/main" val="3373951225"/>
                    </a:ext>
                  </a:extLst>
                </a:gridCol>
                <a:gridCol w="3107863">
                  <a:extLst>
                    <a:ext uri="{9D8B030D-6E8A-4147-A177-3AD203B41FA5}">
                      <a16:colId xmlns="" xmlns:a16="http://schemas.microsoft.com/office/drawing/2014/main" val="266779400"/>
                    </a:ext>
                  </a:extLst>
                </a:gridCol>
                <a:gridCol w="1343574">
                  <a:extLst>
                    <a:ext uri="{9D8B030D-6E8A-4147-A177-3AD203B41FA5}">
                      <a16:colId xmlns="" xmlns:a16="http://schemas.microsoft.com/office/drawing/2014/main" val="1021022649"/>
                    </a:ext>
                  </a:extLst>
                </a:gridCol>
              </a:tblGrid>
              <a:tr h="54637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Policy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Algorithm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94010706"/>
                  </a:ext>
                </a:extLst>
              </a:tr>
              <a:tr h="312213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block</a:t>
                      </a:r>
                      <a:endParaRPr lang="en-US" sz="1800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Always blocked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TDFS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06271547"/>
                  </a:ext>
                </a:extLst>
              </a:tr>
              <a:tr h="3122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dirty="0">
                          <a:solidFill>
                            <a:schemeClr val="tx1"/>
                          </a:solidFill>
                        </a:rPr>
                        <a:t>bound</a:t>
                      </a:r>
                      <a:endParaRPr lang="en-US" sz="1800" b="0" i="1" spc="-1" baseline="-25000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Always bounded length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ILP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7746380"/>
                  </a:ext>
                </a:extLst>
              </a:tr>
              <a:tr h="3122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dirty="0" err="1">
                          <a:solidFill>
                            <a:schemeClr val="tx1"/>
                          </a:solidFill>
                        </a:rPr>
                        <a:t>pref</a:t>
                      </a:r>
                      <a:endParaRPr lang="en-US" sz="1800" b="0" i="1" spc="-1" baseline="-25000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Path preference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TPVP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67749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287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C300F8-5472-324B-A6CA-578619B23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– Tiramisu’s Performance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A8E690-788A-CF4D-AC01-0545B14D2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268BE-A08D-D147-9EF9-6AC46422B03E}" type="slidenum">
              <a:rPr lang="en-US" smtClean="0"/>
              <a:t>23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1B7E9E91-2806-3C48-BC36-816D58C92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69975"/>
            <a:ext cx="10515600" cy="2369363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/>
              <a:t>bound</a:t>
            </a:r>
            <a:r>
              <a:rPr lang="en-US" dirty="0"/>
              <a:t> is slowest because it uses ILP</a:t>
            </a:r>
          </a:p>
          <a:p>
            <a:r>
              <a:rPr lang="en-US" i="1" dirty="0"/>
              <a:t>block</a:t>
            </a:r>
            <a:r>
              <a:rPr lang="en-US" dirty="0"/>
              <a:t> is fastest because it uses TDFS</a:t>
            </a:r>
          </a:p>
          <a:p>
            <a:r>
              <a:rPr lang="en-US" i="1" dirty="0" err="1"/>
              <a:t>pref</a:t>
            </a:r>
            <a:r>
              <a:rPr lang="en-US" dirty="0"/>
              <a:t> is slower than </a:t>
            </a:r>
            <a:r>
              <a:rPr lang="en-US" i="1" dirty="0"/>
              <a:t>block</a:t>
            </a:r>
            <a:r>
              <a:rPr lang="en-US" dirty="0"/>
              <a:t> as TPVP is more complex</a:t>
            </a:r>
          </a:p>
          <a:p>
            <a:r>
              <a:rPr lang="en-US" dirty="0"/>
              <a:t>Why does </a:t>
            </a:r>
            <a:r>
              <a:rPr lang="en-US" i="1" dirty="0" err="1"/>
              <a:t>pref</a:t>
            </a:r>
            <a:r>
              <a:rPr lang="en-US" dirty="0"/>
              <a:t> seem faster than ILP?</a:t>
            </a:r>
          </a:p>
          <a:p>
            <a:r>
              <a:rPr lang="en-US" dirty="0"/>
              <a:t>For large networks, </a:t>
            </a:r>
            <a:r>
              <a:rPr lang="en-US" i="1" dirty="0" err="1"/>
              <a:t>pref</a:t>
            </a:r>
            <a:r>
              <a:rPr lang="en-US" dirty="0"/>
              <a:t> is as long as </a:t>
            </a:r>
            <a:r>
              <a:rPr lang="en-US" i="1" dirty="0"/>
              <a:t>bound</a:t>
            </a:r>
            <a:endParaRPr lang="en-US" dirty="0"/>
          </a:p>
          <a:p>
            <a:pPr lvl="1"/>
            <a:r>
              <a:rPr lang="en-US" dirty="0"/>
              <a:t>Large networks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More candidate and longer paths </a:t>
            </a:r>
            <a:r>
              <a:rPr lang="en-US" dirty="0">
                <a:sym typeface="Wingdings" pitchFamily="2" charset="2"/>
              </a:rPr>
              <a:t> More calls to TPVP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="" xmlns:a16="http://schemas.microsoft.com/office/drawing/2014/main" id="{754A22B1-01E2-6749-AFFC-80A6930B79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1720078"/>
              </p:ext>
            </p:extLst>
          </p:nvPr>
        </p:nvGraphicFramePr>
        <p:xfrm>
          <a:off x="2757267" y="1261921"/>
          <a:ext cx="6414867" cy="3018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Left Arrow 3">
            <a:extLst>
              <a:ext uri="{FF2B5EF4-FFF2-40B4-BE49-F238E27FC236}">
                <a16:creationId xmlns="" xmlns:a16="http://schemas.microsoft.com/office/drawing/2014/main" id="{AD38AA3D-41AF-524F-82BE-7DE31AEA4ED3}"/>
              </a:ext>
            </a:extLst>
          </p:cNvPr>
          <p:cNvSpPr/>
          <p:nvPr/>
        </p:nvSpPr>
        <p:spPr>
          <a:xfrm rot="20132025">
            <a:off x="4652010" y="2707694"/>
            <a:ext cx="197163" cy="21873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>
            <a:extLst>
              <a:ext uri="{FF2B5EF4-FFF2-40B4-BE49-F238E27FC236}">
                <a16:creationId xmlns="" xmlns:a16="http://schemas.microsoft.com/office/drawing/2014/main" id="{3DA60744-D7CA-6D41-A356-0DB62AE62A6A}"/>
              </a:ext>
            </a:extLst>
          </p:cNvPr>
          <p:cNvSpPr/>
          <p:nvPr/>
        </p:nvSpPr>
        <p:spPr>
          <a:xfrm rot="20132025">
            <a:off x="5944773" y="2707693"/>
            <a:ext cx="197163" cy="21873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>
            <a:extLst>
              <a:ext uri="{FF2B5EF4-FFF2-40B4-BE49-F238E27FC236}">
                <a16:creationId xmlns="" xmlns:a16="http://schemas.microsoft.com/office/drawing/2014/main" id="{DB1282FF-C166-DB4B-86B5-69396EE89977}"/>
              </a:ext>
            </a:extLst>
          </p:cNvPr>
          <p:cNvSpPr/>
          <p:nvPr/>
        </p:nvSpPr>
        <p:spPr>
          <a:xfrm rot="20132025">
            <a:off x="7306628" y="2707693"/>
            <a:ext cx="197163" cy="21873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>
            <a:extLst>
              <a:ext uri="{FF2B5EF4-FFF2-40B4-BE49-F238E27FC236}">
                <a16:creationId xmlns="" xmlns:a16="http://schemas.microsoft.com/office/drawing/2014/main" id="{F5DA4B59-22D0-614E-8B4E-B6E5309E4232}"/>
              </a:ext>
            </a:extLst>
          </p:cNvPr>
          <p:cNvSpPr/>
          <p:nvPr/>
        </p:nvSpPr>
        <p:spPr>
          <a:xfrm rot="20132025">
            <a:off x="8637037" y="2707693"/>
            <a:ext cx="197163" cy="21873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>
            <a:extLst>
              <a:ext uri="{FF2B5EF4-FFF2-40B4-BE49-F238E27FC236}">
                <a16:creationId xmlns="" xmlns:a16="http://schemas.microsoft.com/office/drawing/2014/main" id="{3A23E7C4-18AE-8B49-8150-358275DBE422}"/>
              </a:ext>
            </a:extLst>
          </p:cNvPr>
          <p:cNvSpPr/>
          <p:nvPr/>
        </p:nvSpPr>
        <p:spPr>
          <a:xfrm rot="20132025">
            <a:off x="4336057" y="2251741"/>
            <a:ext cx="197163" cy="21873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>
            <a:extLst>
              <a:ext uri="{FF2B5EF4-FFF2-40B4-BE49-F238E27FC236}">
                <a16:creationId xmlns="" xmlns:a16="http://schemas.microsoft.com/office/drawing/2014/main" id="{1E4F2990-CE8F-DA46-AB6B-FC5510069761}"/>
              </a:ext>
            </a:extLst>
          </p:cNvPr>
          <p:cNvSpPr/>
          <p:nvPr/>
        </p:nvSpPr>
        <p:spPr>
          <a:xfrm rot="20132025">
            <a:off x="5674724" y="1377457"/>
            <a:ext cx="197163" cy="21873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>
            <a:extLst>
              <a:ext uri="{FF2B5EF4-FFF2-40B4-BE49-F238E27FC236}">
                <a16:creationId xmlns="" xmlns:a16="http://schemas.microsoft.com/office/drawing/2014/main" id="{85CB8C9C-0855-2949-B241-8E957AE4166C}"/>
              </a:ext>
            </a:extLst>
          </p:cNvPr>
          <p:cNvSpPr/>
          <p:nvPr/>
        </p:nvSpPr>
        <p:spPr>
          <a:xfrm rot="20132025">
            <a:off x="7036579" y="1658203"/>
            <a:ext cx="197163" cy="21873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>
            <a:extLst>
              <a:ext uri="{FF2B5EF4-FFF2-40B4-BE49-F238E27FC236}">
                <a16:creationId xmlns="" xmlns:a16="http://schemas.microsoft.com/office/drawing/2014/main" id="{90CC8C4E-8D2B-154A-A517-AB9635BB006F}"/>
              </a:ext>
            </a:extLst>
          </p:cNvPr>
          <p:cNvSpPr/>
          <p:nvPr/>
        </p:nvSpPr>
        <p:spPr>
          <a:xfrm rot="20132025">
            <a:off x="8287630" y="1983046"/>
            <a:ext cx="197163" cy="21873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>
            <a:extLst>
              <a:ext uri="{FF2B5EF4-FFF2-40B4-BE49-F238E27FC236}">
                <a16:creationId xmlns="" xmlns:a16="http://schemas.microsoft.com/office/drawing/2014/main" id="{DF70F580-E687-6D42-B59F-DADCFD371D08}"/>
              </a:ext>
            </a:extLst>
          </p:cNvPr>
          <p:cNvSpPr/>
          <p:nvPr/>
        </p:nvSpPr>
        <p:spPr>
          <a:xfrm rot="20132025">
            <a:off x="3923272" y="2628422"/>
            <a:ext cx="197163" cy="21873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>
            <a:extLst>
              <a:ext uri="{FF2B5EF4-FFF2-40B4-BE49-F238E27FC236}">
                <a16:creationId xmlns="" xmlns:a16="http://schemas.microsoft.com/office/drawing/2014/main" id="{4ED8A77C-A916-8644-BC1E-0FAD87AEEAF9}"/>
              </a:ext>
            </a:extLst>
          </p:cNvPr>
          <p:cNvSpPr/>
          <p:nvPr/>
        </p:nvSpPr>
        <p:spPr>
          <a:xfrm rot="20132025">
            <a:off x="5297668" y="1589906"/>
            <a:ext cx="197163" cy="21873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>
            <a:extLst>
              <a:ext uri="{FF2B5EF4-FFF2-40B4-BE49-F238E27FC236}">
                <a16:creationId xmlns="" xmlns:a16="http://schemas.microsoft.com/office/drawing/2014/main" id="{0513150E-6094-A941-9431-1A9EC62C5ABC}"/>
              </a:ext>
            </a:extLst>
          </p:cNvPr>
          <p:cNvSpPr/>
          <p:nvPr/>
        </p:nvSpPr>
        <p:spPr>
          <a:xfrm rot="20132025">
            <a:off x="6626070" y="1944597"/>
            <a:ext cx="197163" cy="21873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>
            <a:extLst>
              <a:ext uri="{FF2B5EF4-FFF2-40B4-BE49-F238E27FC236}">
                <a16:creationId xmlns="" xmlns:a16="http://schemas.microsoft.com/office/drawing/2014/main" id="{41F2CF76-B80D-BE4C-BF07-7B6642946E31}"/>
              </a:ext>
            </a:extLst>
          </p:cNvPr>
          <p:cNvSpPr/>
          <p:nvPr/>
        </p:nvSpPr>
        <p:spPr>
          <a:xfrm rot="20132025">
            <a:off x="8017581" y="2225343"/>
            <a:ext cx="197163" cy="21873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Arrow 25">
            <a:extLst>
              <a:ext uri="{FF2B5EF4-FFF2-40B4-BE49-F238E27FC236}">
                <a16:creationId xmlns="" xmlns:a16="http://schemas.microsoft.com/office/drawing/2014/main" id="{3FDDC9DC-54FD-E541-BE34-99616283C75E}"/>
              </a:ext>
            </a:extLst>
          </p:cNvPr>
          <p:cNvSpPr/>
          <p:nvPr/>
        </p:nvSpPr>
        <p:spPr>
          <a:xfrm rot="20132025">
            <a:off x="5683431" y="1373101"/>
            <a:ext cx="197163" cy="21873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Arrow 26">
            <a:extLst>
              <a:ext uri="{FF2B5EF4-FFF2-40B4-BE49-F238E27FC236}">
                <a16:creationId xmlns="" xmlns:a16="http://schemas.microsoft.com/office/drawing/2014/main" id="{D8050015-4A45-FF4D-9BC3-5E9D169E22A5}"/>
              </a:ext>
            </a:extLst>
          </p:cNvPr>
          <p:cNvSpPr/>
          <p:nvPr/>
        </p:nvSpPr>
        <p:spPr>
          <a:xfrm rot="20132025">
            <a:off x="7045286" y="1653847"/>
            <a:ext cx="197163" cy="21873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Arrow 27">
            <a:extLst>
              <a:ext uri="{FF2B5EF4-FFF2-40B4-BE49-F238E27FC236}">
                <a16:creationId xmlns="" xmlns:a16="http://schemas.microsoft.com/office/drawing/2014/main" id="{62CA1667-EE7D-B844-9410-1F1E8CC6CCB6}"/>
              </a:ext>
            </a:extLst>
          </p:cNvPr>
          <p:cNvSpPr/>
          <p:nvPr/>
        </p:nvSpPr>
        <p:spPr>
          <a:xfrm rot="20132025">
            <a:off x="8296337" y="1978690"/>
            <a:ext cx="197163" cy="21873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8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4" grpId="0" animBg="1"/>
      <p:bldP spid="4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9" grpId="0" animBg="1"/>
      <p:bldP spid="20" grpId="0" animBg="1"/>
      <p:bldP spid="26" grpId="0" animBg="1"/>
      <p:bldP spid="27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32C945-17DE-2343-968F-AD22A191B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761" y="365125"/>
            <a:ext cx="11494019" cy="1325563"/>
          </a:xfrm>
        </p:spPr>
        <p:txBody>
          <a:bodyPr/>
          <a:lstStyle/>
          <a:p>
            <a:r>
              <a:rPr lang="en-US" dirty="0"/>
              <a:t>Evaluation: Tiramisu vs. Minesweeper </a:t>
            </a:r>
            <a:r>
              <a:rPr lang="en-US" b="1" dirty="0"/>
              <a:t>(No failures)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87B06D-EEC2-BC46-994A-22D707C2F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268BE-A08D-D147-9EF9-6AC46422B03E}" type="slidenum">
              <a:rPr lang="en-US" smtClean="0"/>
              <a:t>24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A7034E58-ED0F-0145-9696-99CC956C0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3897630"/>
            <a:ext cx="10515600" cy="2171866"/>
          </a:xfrm>
        </p:spPr>
        <p:txBody>
          <a:bodyPr>
            <a:normAutofit/>
          </a:bodyPr>
          <a:lstStyle/>
          <a:p>
            <a:r>
              <a:rPr lang="en-US" i="1" dirty="0"/>
              <a:t>block</a:t>
            </a:r>
            <a:r>
              <a:rPr lang="en-US" dirty="0"/>
              <a:t> has the most speedup</a:t>
            </a:r>
          </a:p>
          <a:p>
            <a:r>
              <a:rPr lang="en-US" i="1" dirty="0" err="1"/>
              <a:t>pref</a:t>
            </a:r>
            <a:r>
              <a:rPr lang="en-US" dirty="0"/>
              <a:t> has the least speedup (especially for large networks)</a:t>
            </a:r>
          </a:p>
          <a:p>
            <a:pPr lvl="1"/>
            <a:r>
              <a:rPr lang="en-US" dirty="0"/>
              <a:t>Large networks </a:t>
            </a:r>
            <a:r>
              <a:rPr lang="en-US" dirty="0">
                <a:sym typeface="Wingdings" pitchFamily="2" charset="2"/>
              </a:rPr>
              <a:t> more and longer candidate paths  more calls to TPVP</a:t>
            </a:r>
            <a:endParaRPr lang="en-US" dirty="0"/>
          </a:p>
        </p:txBody>
      </p:sp>
      <p:graphicFrame>
        <p:nvGraphicFramePr>
          <p:cNvPr id="14" name="Chart 13">
            <a:extLst>
              <a:ext uri="{FF2B5EF4-FFF2-40B4-BE49-F238E27FC236}">
                <a16:creationId xmlns="" xmlns:a16="http://schemas.microsoft.com/office/drawing/2014/main" id="{9532432A-5EC9-8C48-8E92-57617A68A9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1479261"/>
              </p:ext>
            </p:extLst>
          </p:nvPr>
        </p:nvGraphicFramePr>
        <p:xfrm>
          <a:off x="461761" y="1430304"/>
          <a:ext cx="3983630" cy="2428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="" xmlns:a16="http://schemas.microsoft.com/office/drawing/2014/main" id="{EA313284-693A-BE44-BE7F-DC5AD6D37B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3880048"/>
              </p:ext>
            </p:extLst>
          </p:nvPr>
        </p:nvGraphicFramePr>
        <p:xfrm>
          <a:off x="4192174" y="1420357"/>
          <a:ext cx="3983630" cy="2428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="" xmlns:a16="http://schemas.microsoft.com/office/drawing/2014/main" id="{77EA47E3-8082-4245-B7DD-573A9F7D1A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6039789"/>
              </p:ext>
            </p:extLst>
          </p:nvPr>
        </p:nvGraphicFramePr>
        <p:xfrm>
          <a:off x="7877027" y="1410410"/>
          <a:ext cx="3983630" cy="2428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Oval 10">
            <a:extLst>
              <a:ext uri="{FF2B5EF4-FFF2-40B4-BE49-F238E27FC236}">
                <a16:creationId xmlns="" xmlns:a16="http://schemas.microsoft.com/office/drawing/2014/main" id="{B63C7B49-1854-9D41-A9AC-A83F10B12340}"/>
              </a:ext>
            </a:extLst>
          </p:cNvPr>
          <p:cNvSpPr/>
          <p:nvPr/>
        </p:nvSpPr>
        <p:spPr>
          <a:xfrm>
            <a:off x="8238363" y="1690688"/>
            <a:ext cx="455950" cy="7912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C19926C7-0170-174B-99D1-991E1E5E0CF3}"/>
              </a:ext>
            </a:extLst>
          </p:cNvPr>
          <p:cNvSpPr/>
          <p:nvPr/>
        </p:nvSpPr>
        <p:spPr>
          <a:xfrm>
            <a:off x="3485469" y="2523976"/>
            <a:ext cx="611582" cy="4675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2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1" grpId="0" animBg="1"/>
      <p:bldP spid="11" grpId="1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87B06D-EEC2-BC46-994A-22D707C2F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268BE-A08D-D147-9EF9-6AC46422B03E}" type="slidenum">
              <a:rPr lang="en-US" smtClean="0"/>
              <a:t>25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4D1D296F-261C-A448-84CD-8ADEB32D5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761" y="365125"/>
            <a:ext cx="11494019" cy="1325563"/>
          </a:xfrm>
        </p:spPr>
        <p:txBody>
          <a:bodyPr/>
          <a:lstStyle/>
          <a:p>
            <a:r>
              <a:rPr lang="en-US" dirty="0"/>
              <a:t>Evaluation: Tiramisu vs. Minesweeper </a:t>
            </a:r>
            <a:r>
              <a:rPr lang="en-US" b="1" dirty="0"/>
              <a:t>(All failures)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38C7CC12-625E-E84C-9D90-81D1C2587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4223571"/>
            <a:ext cx="10515600" cy="2132780"/>
          </a:xfrm>
        </p:spPr>
        <p:txBody>
          <a:bodyPr>
            <a:normAutofit/>
          </a:bodyPr>
          <a:lstStyle/>
          <a:p>
            <a:r>
              <a:rPr lang="en-US" dirty="0"/>
              <a:t>Same trend but significantly better speed up</a:t>
            </a:r>
          </a:p>
          <a:p>
            <a:r>
              <a:rPr lang="en-US" dirty="0"/>
              <a:t>Minesweeper uses same encoding for all policies</a:t>
            </a:r>
          </a:p>
          <a:p>
            <a:r>
              <a:rPr lang="en-US" dirty="0"/>
              <a:t>Tiramisu uses property specific algorithms</a:t>
            </a:r>
          </a:p>
          <a:p>
            <a:endParaRPr lang="en-US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="" xmlns:a16="http://schemas.microsoft.com/office/drawing/2014/main" id="{0765268A-9947-2E44-B797-9F084BD997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6816010"/>
              </p:ext>
            </p:extLst>
          </p:nvPr>
        </p:nvGraphicFramePr>
        <p:xfrm>
          <a:off x="461761" y="1430304"/>
          <a:ext cx="3983630" cy="2428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="" xmlns:a16="http://schemas.microsoft.com/office/drawing/2014/main" id="{02C4E53C-BB8E-5F44-BAFF-96F7A678D7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4645234"/>
              </p:ext>
            </p:extLst>
          </p:nvPr>
        </p:nvGraphicFramePr>
        <p:xfrm>
          <a:off x="4192174" y="1420357"/>
          <a:ext cx="3983630" cy="2428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="" xmlns:a16="http://schemas.microsoft.com/office/drawing/2014/main" id="{5C9FC93A-A81F-DD47-89B3-E6A93C86FF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9494106"/>
              </p:ext>
            </p:extLst>
          </p:nvPr>
        </p:nvGraphicFramePr>
        <p:xfrm>
          <a:off x="7877027" y="1410410"/>
          <a:ext cx="3983630" cy="2428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Oval 11">
            <a:extLst>
              <a:ext uri="{FF2B5EF4-FFF2-40B4-BE49-F238E27FC236}">
                <a16:creationId xmlns="" xmlns:a16="http://schemas.microsoft.com/office/drawing/2014/main" id="{F5C65B72-C36A-D947-9136-2D13A2993B88}"/>
              </a:ext>
            </a:extLst>
          </p:cNvPr>
          <p:cNvSpPr/>
          <p:nvPr/>
        </p:nvSpPr>
        <p:spPr>
          <a:xfrm>
            <a:off x="763469" y="1749764"/>
            <a:ext cx="455950" cy="4675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E530F8B8-D431-5F47-ABEC-CB7E71102586}"/>
              </a:ext>
            </a:extLst>
          </p:cNvPr>
          <p:cNvSpPr/>
          <p:nvPr/>
        </p:nvSpPr>
        <p:spPr>
          <a:xfrm>
            <a:off x="4493882" y="1871576"/>
            <a:ext cx="455950" cy="4675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C4A2410B-D7C6-7940-885A-7D648262BED0}"/>
              </a:ext>
            </a:extLst>
          </p:cNvPr>
          <p:cNvSpPr/>
          <p:nvPr/>
        </p:nvSpPr>
        <p:spPr>
          <a:xfrm>
            <a:off x="8238363" y="1690688"/>
            <a:ext cx="455950" cy="4675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7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Graphic spid="2" grpId="1">
        <p:bldSub>
          <a:bldChart bld="series"/>
        </p:bldSub>
      </p:bldGraphic>
      <p:bldGraphic spid="17" grpId="0">
        <p:bldAsOne/>
      </p:bldGraphic>
      <p:bldGraphic spid="18" grpId="1" uiExpand="1">
        <p:bldSub>
          <a:bldChart bld="series"/>
        </p:bldSub>
      </p:bldGraphic>
      <p:bldP spid="12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4AE90C-AF61-6540-BFEA-FF3D5B50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9CE76BE-E691-984C-8DD8-008A3D4DA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2026"/>
            <a:ext cx="10982739" cy="4391452"/>
          </a:xfrm>
        </p:spPr>
        <p:txBody>
          <a:bodyPr>
            <a:normAutofit/>
          </a:bodyPr>
          <a:lstStyle/>
          <a:p>
            <a:r>
              <a:rPr lang="en-US" dirty="0"/>
              <a:t>Tiramisu decouples encoding of the network from verification algorithms</a:t>
            </a:r>
          </a:p>
          <a:p>
            <a:r>
              <a:rPr lang="en-US" dirty="0"/>
              <a:t>Tiramisu uses a multilayer graph control plane model</a:t>
            </a:r>
          </a:p>
          <a:p>
            <a:r>
              <a:rPr lang="en-US" dirty="0"/>
              <a:t>Tiramisu uses</a:t>
            </a:r>
          </a:p>
          <a:p>
            <a:pPr lvl="1"/>
            <a:r>
              <a:rPr lang="en-US" dirty="0"/>
              <a:t>TPVP to enumerate paths</a:t>
            </a:r>
          </a:p>
          <a:p>
            <a:pPr lvl="1"/>
            <a:r>
              <a:rPr lang="en-US" dirty="0"/>
              <a:t>ILP to measure quantitative graph property</a:t>
            </a:r>
          </a:p>
          <a:p>
            <a:pPr lvl="1"/>
            <a:r>
              <a:rPr lang="en-US" dirty="0"/>
              <a:t>TDFS to check path existence</a:t>
            </a:r>
          </a:p>
          <a:p>
            <a:r>
              <a:rPr lang="en-US" dirty="0"/>
              <a:t>Tiramisu achieves good performance without losing too much coverage</a:t>
            </a:r>
          </a:p>
          <a:p>
            <a:pPr lvl="1"/>
            <a:r>
              <a:rPr lang="en-US" dirty="0"/>
              <a:t>No external advertisements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C7751C8-2A47-1A40-B437-6054BDCA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268BE-A08D-D147-9EF9-6AC46422B03E}" type="slidenum">
              <a:rPr lang="en-US" smtClean="0"/>
              <a:t>26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E1EB55A-8731-504F-8AE2-A6832842BD6D}"/>
              </a:ext>
            </a:extLst>
          </p:cNvPr>
          <p:cNvSpPr txBox="1"/>
          <p:nvPr/>
        </p:nvSpPr>
        <p:spPr>
          <a:xfrm>
            <a:off x="8375374" y="-1192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3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CFE883-AE85-FC46-8261-130E8469B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Router Configurations are Complex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C76BC18-E4CB-CB40-9DE0-9F873851A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268BE-A08D-D147-9EF9-6AC46422B03E}" type="slidenum">
              <a:rPr lang="en-US" smtClean="0"/>
              <a:t>3</a:t>
            </a:fld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47D1796B-32B8-0547-8965-1C7F5AC48F21}"/>
              </a:ext>
            </a:extLst>
          </p:cNvPr>
          <p:cNvSpPr/>
          <p:nvPr/>
        </p:nvSpPr>
        <p:spPr>
          <a:xfrm>
            <a:off x="1128905" y="1461913"/>
            <a:ext cx="513576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interface GigabitEthernet0/1</a:t>
            </a:r>
          </a:p>
          <a:p>
            <a:r>
              <a:rPr lang="en-US" sz="2000" dirty="0" err="1"/>
              <a:t>ip</a:t>
            </a:r>
            <a:r>
              <a:rPr lang="en-US" sz="2000" dirty="0"/>
              <a:t> address 1.0.1.1 255.255.0.0</a:t>
            </a:r>
          </a:p>
          <a:p>
            <a:r>
              <a:rPr lang="en-US" sz="2000" dirty="0" err="1"/>
              <a:t>ip</a:t>
            </a:r>
            <a:r>
              <a:rPr lang="en-US" sz="2000" dirty="0"/>
              <a:t> </a:t>
            </a:r>
            <a:r>
              <a:rPr lang="en-US" sz="2000" dirty="0" err="1"/>
              <a:t>ospf</a:t>
            </a:r>
            <a:r>
              <a:rPr lang="en-US" sz="2000" dirty="0"/>
              <a:t> cost 1</a:t>
            </a:r>
          </a:p>
          <a:p>
            <a:r>
              <a:rPr lang="en-US" sz="2000" dirty="0"/>
              <a:t>!</a:t>
            </a:r>
          </a:p>
          <a:p>
            <a:r>
              <a:rPr lang="en-US" sz="2000" dirty="0"/>
              <a:t>interface GigabitEthernet0/2</a:t>
            </a:r>
          </a:p>
          <a:p>
            <a:r>
              <a:rPr lang="en-US" sz="2000" dirty="0" err="1"/>
              <a:t>ip</a:t>
            </a:r>
            <a:r>
              <a:rPr lang="en-US" sz="2000" dirty="0"/>
              <a:t> address 10.11.11.1 255.255.0.0</a:t>
            </a:r>
          </a:p>
          <a:p>
            <a:r>
              <a:rPr lang="en-US" sz="2000" dirty="0"/>
              <a:t>!</a:t>
            </a:r>
          </a:p>
          <a:p>
            <a:r>
              <a:rPr lang="en-US" sz="2000" dirty="0">
                <a:solidFill>
                  <a:srgbClr val="24292E"/>
                </a:solidFill>
                <a:latin typeface="SFMono-Regular"/>
              </a:rPr>
              <a:t>router </a:t>
            </a:r>
            <a:r>
              <a:rPr lang="en-US" sz="2000" dirty="0" err="1">
                <a:solidFill>
                  <a:srgbClr val="24292E"/>
                </a:solidFill>
                <a:latin typeface="SFMono-Regular"/>
              </a:rPr>
              <a:t>bgp</a:t>
            </a:r>
            <a:r>
              <a:rPr lang="en-US" sz="2000" dirty="0">
                <a:solidFill>
                  <a:srgbClr val="24292E"/>
                </a:solidFill>
                <a:latin typeface="SFMono-Regular"/>
              </a:rPr>
              <a:t> 300</a:t>
            </a:r>
          </a:p>
          <a:p>
            <a:r>
              <a:rPr lang="en-US" sz="2000" dirty="0"/>
              <a:t>neighbor </a:t>
            </a:r>
            <a:r>
              <a:rPr lang="en-US" sz="2000" dirty="0">
                <a:solidFill>
                  <a:srgbClr val="24292E"/>
                </a:solidFill>
                <a:latin typeface="SFMono-Regular"/>
              </a:rPr>
              <a:t>2.2.2.2</a:t>
            </a:r>
            <a:r>
              <a:rPr lang="en-US" sz="2000" dirty="0"/>
              <a:t> route-map COMM out</a:t>
            </a:r>
          </a:p>
          <a:p>
            <a:r>
              <a:rPr lang="en-US" sz="2000" dirty="0"/>
              <a:t>!</a:t>
            </a:r>
          </a:p>
          <a:p>
            <a:r>
              <a:rPr lang="en-US" sz="2000" dirty="0"/>
              <a:t>route-map COMM permit 10 </a:t>
            </a:r>
          </a:p>
          <a:p>
            <a:r>
              <a:rPr lang="en-US" sz="2000" dirty="0"/>
              <a:t>set community 1:1 additive</a:t>
            </a:r>
          </a:p>
          <a:p>
            <a:r>
              <a:rPr lang="en-US" sz="2000" dirty="0"/>
              <a:t>set local-preference 150</a:t>
            </a:r>
          </a:p>
          <a:p>
            <a:r>
              <a:rPr lang="en-US" sz="2000" dirty="0"/>
              <a:t>!</a:t>
            </a:r>
          </a:p>
          <a:p>
            <a:r>
              <a:rPr lang="en-US" sz="2000" dirty="0"/>
              <a:t>router </a:t>
            </a:r>
            <a:r>
              <a:rPr lang="en-US" sz="2000" dirty="0" err="1"/>
              <a:t>ospf</a:t>
            </a:r>
            <a:r>
              <a:rPr lang="en-US" sz="2000" dirty="0"/>
              <a:t> 10 </a:t>
            </a:r>
          </a:p>
          <a:p>
            <a:r>
              <a:rPr lang="en-US" sz="2000" dirty="0"/>
              <a:t>network 3.0.1.2 0.0.255.255 area 0</a:t>
            </a:r>
          </a:p>
          <a:p>
            <a:pPr lvl="1"/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C2D24F2-B0D3-1F4C-8327-A213C27C88FA}"/>
              </a:ext>
            </a:extLst>
          </p:cNvPr>
          <p:cNvSpPr/>
          <p:nvPr/>
        </p:nvSpPr>
        <p:spPr>
          <a:xfrm>
            <a:off x="1128905" y="5804512"/>
            <a:ext cx="1701796" cy="304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ontent Placeholder 8">
            <a:extLst>
              <a:ext uri="{FF2B5EF4-FFF2-40B4-BE49-F238E27FC236}">
                <a16:creationId xmlns="" xmlns:a16="http://schemas.microsoft.com/office/drawing/2014/main" id="{FE4AF140-F8FE-1E4E-88CB-78AD9245FE80}"/>
              </a:ext>
            </a:extLst>
          </p:cNvPr>
          <p:cNvSpPr txBox="1">
            <a:spLocks/>
          </p:cNvSpPr>
          <p:nvPr/>
        </p:nvSpPr>
        <p:spPr>
          <a:xfrm>
            <a:off x="6637535" y="1461913"/>
            <a:ext cx="4343400" cy="17543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Multiple routing protocols</a:t>
            </a:r>
          </a:p>
          <a:p>
            <a:pPr lvl="1"/>
            <a:r>
              <a:rPr lang="en-US" dirty="0"/>
              <a:t>BGP</a:t>
            </a:r>
          </a:p>
          <a:p>
            <a:pPr lvl="1"/>
            <a:r>
              <a:rPr lang="en-US" dirty="0"/>
              <a:t>OSPF</a:t>
            </a:r>
          </a:p>
          <a:p>
            <a:pPr lvl="1"/>
            <a:r>
              <a:rPr lang="en-US" dirty="0"/>
              <a:t>…</a:t>
            </a:r>
          </a:p>
          <a:p>
            <a:r>
              <a:rPr lang="en-US" sz="2400" dirty="0"/>
              <a:t>Multiple routing metrics</a:t>
            </a:r>
          </a:p>
          <a:p>
            <a:pPr lvl="1"/>
            <a:r>
              <a:rPr lang="en-US" dirty="0" err="1"/>
              <a:t>ospf</a:t>
            </a:r>
            <a:r>
              <a:rPr lang="en-US" dirty="0"/>
              <a:t> cost</a:t>
            </a:r>
          </a:p>
          <a:p>
            <a:pPr lvl="1"/>
            <a:r>
              <a:rPr lang="en-US" dirty="0"/>
              <a:t>local preference</a:t>
            </a:r>
          </a:p>
          <a:p>
            <a:pPr lvl="1"/>
            <a:r>
              <a:rPr lang="en-US" dirty="0"/>
              <a:t>…</a:t>
            </a:r>
          </a:p>
          <a:p>
            <a:r>
              <a:rPr lang="en-US" sz="2400" dirty="0"/>
              <a:t>Multiple filters</a:t>
            </a:r>
          </a:p>
          <a:p>
            <a:pPr lvl="1"/>
            <a:r>
              <a:rPr lang="en-US" dirty="0"/>
              <a:t>Community</a:t>
            </a:r>
          </a:p>
          <a:p>
            <a:pPr lvl="1"/>
            <a:r>
              <a:rPr lang="en-US" dirty="0"/>
              <a:t>…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9B9A86D0-989B-CC4B-886D-F4ABB90BBF70}"/>
              </a:ext>
            </a:extLst>
          </p:cNvPr>
          <p:cNvSpPr/>
          <p:nvPr/>
        </p:nvSpPr>
        <p:spPr>
          <a:xfrm>
            <a:off x="1128905" y="3684414"/>
            <a:ext cx="1701796" cy="304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F19C6E92-094A-C441-8250-E16BAFC79730}"/>
              </a:ext>
            </a:extLst>
          </p:cNvPr>
          <p:cNvSpPr/>
          <p:nvPr/>
        </p:nvSpPr>
        <p:spPr>
          <a:xfrm>
            <a:off x="1115842" y="2147388"/>
            <a:ext cx="1701796" cy="304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4A7FC7B9-47C3-7047-8B5D-E56C22E9C751}"/>
              </a:ext>
            </a:extLst>
          </p:cNvPr>
          <p:cNvSpPr/>
          <p:nvPr/>
        </p:nvSpPr>
        <p:spPr>
          <a:xfrm>
            <a:off x="1115841" y="5154602"/>
            <a:ext cx="2594009" cy="2676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436897EC-E03E-3C49-B52D-AE5500D1DC1C}"/>
              </a:ext>
            </a:extLst>
          </p:cNvPr>
          <p:cNvSpPr/>
          <p:nvPr/>
        </p:nvSpPr>
        <p:spPr>
          <a:xfrm>
            <a:off x="1128904" y="4591924"/>
            <a:ext cx="3077335" cy="5465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3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3" grpId="0" animBg="1"/>
      <p:bldP spid="3" grpId="1" animBg="1"/>
      <p:bldP spid="48" grpId="0" uiExpand="1" build="p"/>
      <p:bldP spid="54" grpId="0" animBg="1"/>
      <p:bldP spid="54" grpId="1" animBg="1"/>
      <p:bldP spid="55" grpId="0" animBg="1"/>
      <p:bldP spid="55" grpId="1" animBg="1"/>
      <p:bldP spid="58" grpId="0" animBg="1"/>
      <p:bldP spid="58" grpId="1" animBg="1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 Complexity Make Errors Common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3188699"/>
            <a:ext cx="3370494" cy="13255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3550" y="5183452"/>
            <a:ext cx="3344780" cy="115589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8337" y="1687968"/>
            <a:ext cx="3502994" cy="1669640"/>
          </a:xfrm>
          <a:prstGeom prst="rect">
            <a:avLst/>
          </a:prstGeom>
        </p:spPr>
      </p:pic>
      <p:pic>
        <p:nvPicPr>
          <p:cNvPr id="28" name="Untitled8.tiff" descr="Untitled8.tiff">
            <a:extLst>
              <a:ext uri="{FF2B5EF4-FFF2-40B4-BE49-F238E27FC236}">
                <a16:creationId xmlns="" xmlns:a16="http://schemas.microsoft.com/office/drawing/2014/main" id="{F982F388-4294-4B86-9A0D-EE9BBEF440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0000">
            <a:off x="664846" y="1704931"/>
            <a:ext cx="5858900" cy="824899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000000">
                <a:alpha val="75000"/>
              </a:srgbClr>
            </a:outerShdw>
          </a:effectLst>
        </p:spPr>
      </p:pic>
      <p:pic>
        <p:nvPicPr>
          <p:cNvPr id="29" name="Untitled6.tiff" descr="Untitled6.tiff">
            <a:extLst>
              <a:ext uri="{FF2B5EF4-FFF2-40B4-BE49-F238E27FC236}">
                <a16:creationId xmlns="" xmlns:a16="http://schemas.microsoft.com/office/drawing/2014/main" id="{7DBAA40F-B103-4C11-AE71-3D6EA9998DD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1384" y="4579009"/>
            <a:ext cx="3661631" cy="1314951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000000">
                <a:alpha val="75000"/>
              </a:srgbClr>
            </a:outerShdw>
          </a:effectLst>
        </p:spPr>
      </p:pic>
      <p:pic>
        <p:nvPicPr>
          <p:cNvPr id="30" name="Untitled19.tiff" descr="Untitled19.tiff">
            <a:extLst>
              <a:ext uri="{FF2B5EF4-FFF2-40B4-BE49-F238E27FC236}">
                <a16:creationId xmlns="" xmlns:a16="http://schemas.microsoft.com/office/drawing/2014/main" id="{E2E1540E-B952-46F7-BECE-76495FDD251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0000">
            <a:off x="4979800" y="3581946"/>
            <a:ext cx="4551550" cy="663868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000000">
                <a:alpha val="75000"/>
              </a:srgb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D62DBB8-318D-48EC-8143-8F506567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7C97-C744-4458-80A8-70EA69FFDFB0}" type="slidenum">
              <a:rPr lang="en-US" smtClean="0"/>
              <a:t>4</a:t>
            </a:fld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368619" y="2998606"/>
            <a:ext cx="7934641" cy="63361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Verification tools can proactively check for failures </a:t>
            </a:r>
            <a:endParaRPr lang="en-US" sz="2800" i="1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BF943323-4E2D-4F43-ADA4-EC926009B046}"/>
              </a:ext>
            </a:extLst>
          </p:cNvPr>
          <p:cNvSpPr/>
          <p:nvPr/>
        </p:nvSpPr>
        <p:spPr>
          <a:xfrm>
            <a:off x="3111582" y="2989649"/>
            <a:ext cx="6174308" cy="63361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Policy violations manifest under failures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62491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30C19B-87BF-394E-818C-A5F368C38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Network Verification tools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="" xmlns:a16="http://schemas.microsoft.com/office/drawing/2014/main" id="{C2442D0D-5FB2-5449-A6AD-7567024C0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268BE-A08D-D147-9EF9-6AC46422B03E}" type="slidenum">
              <a:rPr lang="en-US" smtClean="0"/>
              <a:t>5</a:t>
            </a:fld>
            <a:endParaRPr lang="en-US"/>
          </a:p>
        </p:txBody>
      </p:sp>
      <p:sp>
        <p:nvSpPr>
          <p:cNvPr id="22" name="Line">
            <a:extLst>
              <a:ext uri="{FF2B5EF4-FFF2-40B4-BE49-F238E27FC236}">
                <a16:creationId xmlns="" xmlns:a16="http://schemas.microsoft.com/office/drawing/2014/main" id="{071BE5FD-ACB9-804D-AA30-D2E4EF8330DE}"/>
              </a:ext>
            </a:extLst>
          </p:cNvPr>
          <p:cNvSpPr/>
          <p:nvPr/>
        </p:nvSpPr>
        <p:spPr>
          <a:xfrm flipV="1">
            <a:off x="747775" y="6100354"/>
            <a:ext cx="9191026" cy="22799"/>
          </a:xfrm>
          <a:prstGeom prst="line">
            <a:avLst/>
          </a:prstGeom>
          <a:ln w="15240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" name="Line">
            <a:extLst>
              <a:ext uri="{FF2B5EF4-FFF2-40B4-BE49-F238E27FC236}">
                <a16:creationId xmlns="" xmlns:a16="http://schemas.microsoft.com/office/drawing/2014/main" id="{9625F0A3-CB76-AE46-9956-6F133EAA4EC9}"/>
              </a:ext>
            </a:extLst>
          </p:cNvPr>
          <p:cNvSpPr/>
          <p:nvPr/>
        </p:nvSpPr>
        <p:spPr>
          <a:xfrm flipV="1">
            <a:off x="797995" y="1768311"/>
            <a:ext cx="40205" cy="4424112"/>
          </a:xfrm>
          <a:prstGeom prst="line">
            <a:avLst/>
          </a:prstGeom>
          <a:ln w="15240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DDFA6726-D28D-F74B-B9E2-03C728C20E50}"/>
              </a:ext>
            </a:extLst>
          </p:cNvPr>
          <p:cNvSpPr/>
          <p:nvPr/>
        </p:nvSpPr>
        <p:spPr>
          <a:xfrm>
            <a:off x="4769804" y="6229831"/>
            <a:ext cx="20598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ysClr val="windowText" lastClr="000000"/>
                </a:solidFill>
              </a:rPr>
              <a:t>Performance</a:t>
            </a:r>
            <a:endParaRPr lang="en-US" sz="2800" dirty="0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03228A7B-EE03-3642-BD8D-09BFF1B0B6BD}"/>
              </a:ext>
            </a:extLst>
          </p:cNvPr>
          <p:cNvSpPr/>
          <p:nvPr/>
        </p:nvSpPr>
        <p:spPr>
          <a:xfrm rot="16200000">
            <a:off x="-251627" y="3948416"/>
            <a:ext cx="1531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ysClr val="windowText" lastClr="000000"/>
                </a:solidFill>
              </a:rPr>
              <a:t>Coverage</a:t>
            </a:r>
            <a:endParaRPr lang="en-US" sz="2800" dirty="0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E70723F8-283D-C648-9B4B-D1BD6C327601}"/>
              </a:ext>
            </a:extLst>
          </p:cNvPr>
          <p:cNvGrpSpPr/>
          <p:nvPr/>
        </p:nvGrpSpPr>
        <p:grpSpPr>
          <a:xfrm>
            <a:off x="2860908" y="4210486"/>
            <a:ext cx="1503810" cy="880871"/>
            <a:chOff x="2860908" y="4210486"/>
            <a:chExt cx="1503810" cy="880871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578848E-371B-3845-A5BB-887AD1F418ED}"/>
                </a:ext>
              </a:extLst>
            </p:cNvPr>
            <p:cNvSpPr/>
            <p:nvPr/>
          </p:nvSpPr>
          <p:spPr>
            <a:xfrm>
              <a:off x="2860908" y="4383471"/>
              <a:ext cx="150381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/>
                <a:t>Bagpipe</a:t>
              </a:r>
            </a:p>
            <a:p>
              <a:pPr algn="ctr"/>
              <a:r>
                <a:rPr lang="en-US" sz="2000" dirty="0"/>
                <a:t>(OOPSLA’16)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B1BCF7E8-7A77-2446-A2CA-E0D8E0E07975}"/>
                </a:ext>
              </a:extLst>
            </p:cNvPr>
            <p:cNvSpPr/>
            <p:nvPr/>
          </p:nvSpPr>
          <p:spPr>
            <a:xfrm>
              <a:off x="3609917" y="4210486"/>
              <a:ext cx="173004" cy="1492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8B6E2D8C-884A-2C42-8E92-AA62B853448B}"/>
              </a:ext>
            </a:extLst>
          </p:cNvPr>
          <p:cNvGrpSpPr/>
          <p:nvPr/>
        </p:nvGrpSpPr>
        <p:grpSpPr>
          <a:xfrm>
            <a:off x="5910968" y="2310216"/>
            <a:ext cx="1170513" cy="920553"/>
            <a:chOff x="5910968" y="2513415"/>
            <a:chExt cx="1170513" cy="920553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69A34962-2C18-564B-9D6A-1622E0C7DB54}"/>
                </a:ext>
              </a:extLst>
            </p:cNvPr>
            <p:cNvSpPr/>
            <p:nvPr/>
          </p:nvSpPr>
          <p:spPr>
            <a:xfrm>
              <a:off x="5910968" y="2726082"/>
              <a:ext cx="117051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/>
                <a:t>Plankton </a:t>
              </a:r>
            </a:p>
            <a:p>
              <a:pPr algn="ctr"/>
              <a:r>
                <a:rPr lang="en-US" sz="2000" dirty="0"/>
                <a:t>(NSDI’20)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121BC393-66F2-8345-9795-4819C782EF89}"/>
                </a:ext>
              </a:extLst>
            </p:cNvPr>
            <p:cNvSpPr/>
            <p:nvPr/>
          </p:nvSpPr>
          <p:spPr>
            <a:xfrm>
              <a:off x="6335823" y="2513415"/>
              <a:ext cx="173004" cy="1492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492A296D-8D17-BC4D-A3F9-7B39F5DE5E0F}"/>
              </a:ext>
            </a:extLst>
          </p:cNvPr>
          <p:cNvGrpSpPr/>
          <p:nvPr/>
        </p:nvGrpSpPr>
        <p:grpSpPr>
          <a:xfrm>
            <a:off x="4087136" y="2276924"/>
            <a:ext cx="1811073" cy="925102"/>
            <a:chOff x="4087136" y="2480121"/>
            <a:chExt cx="1811073" cy="925102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553793B1-74BA-844A-8859-4E0A280A863D}"/>
                </a:ext>
              </a:extLst>
            </p:cNvPr>
            <p:cNvSpPr/>
            <p:nvPr/>
          </p:nvSpPr>
          <p:spPr>
            <a:xfrm>
              <a:off x="4087136" y="2697337"/>
              <a:ext cx="181107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/>
                <a:t>Minesweeper </a:t>
              </a:r>
            </a:p>
            <a:p>
              <a:pPr algn="ctr"/>
              <a:r>
                <a:rPr lang="en-US" sz="2000" dirty="0"/>
                <a:t>(SIGCOMM ’17)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B9DE1BD1-B07C-E043-98E7-97501E431769}"/>
                </a:ext>
              </a:extLst>
            </p:cNvPr>
            <p:cNvSpPr/>
            <p:nvPr/>
          </p:nvSpPr>
          <p:spPr>
            <a:xfrm>
              <a:off x="4905390" y="2480121"/>
              <a:ext cx="173004" cy="1492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02043FB2-1276-394E-BA38-69E85740A9A1}"/>
              </a:ext>
            </a:extLst>
          </p:cNvPr>
          <p:cNvGrpSpPr/>
          <p:nvPr/>
        </p:nvGrpSpPr>
        <p:grpSpPr>
          <a:xfrm>
            <a:off x="4295219" y="4158955"/>
            <a:ext cx="1170513" cy="853897"/>
            <a:chOff x="4295219" y="4158955"/>
            <a:chExt cx="1170513" cy="853897"/>
          </a:xfrm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FA0373DB-7955-0844-B1B0-61AE598DB415}"/>
                </a:ext>
              </a:extLst>
            </p:cNvPr>
            <p:cNvSpPr/>
            <p:nvPr/>
          </p:nvSpPr>
          <p:spPr>
            <a:xfrm>
              <a:off x="4295219" y="4304966"/>
              <a:ext cx="117051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/>
                <a:t>ERA </a:t>
              </a:r>
            </a:p>
            <a:p>
              <a:pPr algn="ctr"/>
              <a:r>
                <a:rPr lang="en-US" sz="2000" dirty="0"/>
                <a:t>(OSDI’16)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09CF0C8A-0D65-4446-9E35-0995EDF2C005}"/>
                </a:ext>
              </a:extLst>
            </p:cNvPr>
            <p:cNvSpPr/>
            <p:nvPr/>
          </p:nvSpPr>
          <p:spPr>
            <a:xfrm>
              <a:off x="4769804" y="4158955"/>
              <a:ext cx="173004" cy="1492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5B552C9A-F35E-3649-9B0F-29D6443AB95D}"/>
              </a:ext>
            </a:extLst>
          </p:cNvPr>
          <p:cNvGrpSpPr/>
          <p:nvPr/>
        </p:nvGrpSpPr>
        <p:grpSpPr>
          <a:xfrm>
            <a:off x="1623763" y="2509984"/>
            <a:ext cx="1170513" cy="881945"/>
            <a:chOff x="1623763" y="2509984"/>
            <a:chExt cx="1170513" cy="881945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A3954731-7381-8540-8178-5E4EEF0AD661}"/>
                </a:ext>
              </a:extLst>
            </p:cNvPr>
            <p:cNvSpPr/>
            <p:nvPr/>
          </p:nvSpPr>
          <p:spPr>
            <a:xfrm>
              <a:off x="1623763" y="2684043"/>
              <a:ext cx="117051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/>
                <a:t>Batfish </a:t>
              </a:r>
            </a:p>
            <a:p>
              <a:pPr algn="ctr"/>
              <a:r>
                <a:rPr lang="en-US" sz="2000" dirty="0"/>
                <a:t>(NSDI’15)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F84AB111-3309-9D4F-8529-5675C7AD8AF3}"/>
                </a:ext>
              </a:extLst>
            </p:cNvPr>
            <p:cNvSpPr/>
            <p:nvPr/>
          </p:nvSpPr>
          <p:spPr>
            <a:xfrm>
              <a:off x="2122517" y="2509984"/>
              <a:ext cx="173004" cy="1492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07EA9406-609E-0B4A-8527-46F77B38FE7E}"/>
              </a:ext>
            </a:extLst>
          </p:cNvPr>
          <p:cNvGrpSpPr/>
          <p:nvPr/>
        </p:nvGrpSpPr>
        <p:grpSpPr>
          <a:xfrm>
            <a:off x="7323166" y="3541672"/>
            <a:ext cx="1753365" cy="861148"/>
            <a:chOff x="7323166" y="3541672"/>
            <a:chExt cx="1753365" cy="861148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B5528189-B489-9F43-A77D-D412C3CD6C8D}"/>
                </a:ext>
              </a:extLst>
            </p:cNvPr>
            <p:cNvSpPr/>
            <p:nvPr/>
          </p:nvSpPr>
          <p:spPr>
            <a:xfrm>
              <a:off x="7323166" y="3694934"/>
              <a:ext cx="175336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/>
                <a:t>ARC </a:t>
              </a:r>
            </a:p>
            <a:p>
              <a:pPr algn="ctr"/>
              <a:r>
                <a:rPr lang="en-US" sz="2000" dirty="0"/>
                <a:t>(SIGCOMM’16)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91599716-B087-4A47-A12E-C2113AB4FC4C}"/>
                </a:ext>
              </a:extLst>
            </p:cNvPr>
            <p:cNvSpPr/>
            <p:nvPr/>
          </p:nvSpPr>
          <p:spPr>
            <a:xfrm>
              <a:off x="8142336" y="3541672"/>
              <a:ext cx="173004" cy="1492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3F68F2D1-D4D4-D845-BA6E-56F52541F56B}"/>
              </a:ext>
            </a:extLst>
          </p:cNvPr>
          <p:cNvGrpSpPr/>
          <p:nvPr/>
        </p:nvGrpSpPr>
        <p:grpSpPr>
          <a:xfrm>
            <a:off x="6899054" y="4498438"/>
            <a:ext cx="1523750" cy="831216"/>
            <a:chOff x="6899054" y="4498438"/>
            <a:chExt cx="1523750" cy="831216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B250A2E7-4BE0-0D41-A19E-B9740D8712A1}"/>
                </a:ext>
              </a:extLst>
            </p:cNvPr>
            <p:cNvSpPr/>
            <p:nvPr/>
          </p:nvSpPr>
          <p:spPr>
            <a:xfrm>
              <a:off x="6899054" y="4621768"/>
              <a:ext cx="152375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/>
                <a:t>P-REX </a:t>
              </a:r>
            </a:p>
            <a:p>
              <a:pPr algn="ctr"/>
              <a:r>
                <a:rPr lang="en-US" sz="2000" dirty="0"/>
                <a:t>(CONEXT’18)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9BFBEFA2-56AD-AA4E-BF2A-A170E287B7F6}"/>
                </a:ext>
              </a:extLst>
            </p:cNvPr>
            <p:cNvSpPr/>
            <p:nvPr/>
          </p:nvSpPr>
          <p:spPr>
            <a:xfrm>
              <a:off x="7561364" y="4498438"/>
              <a:ext cx="173004" cy="1492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06E98982-0E84-5241-BADE-FC492A29B779}"/>
              </a:ext>
            </a:extLst>
          </p:cNvPr>
          <p:cNvSpPr/>
          <p:nvPr/>
        </p:nvSpPr>
        <p:spPr>
          <a:xfrm>
            <a:off x="4097937" y="2189143"/>
            <a:ext cx="1701796" cy="10416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8C6CE99D-B863-CA4F-B02F-E0C7A9F2ED69}"/>
              </a:ext>
            </a:extLst>
          </p:cNvPr>
          <p:cNvSpPr/>
          <p:nvPr/>
        </p:nvSpPr>
        <p:spPr>
          <a:xfrm>
            <a:off x="7360042" y="3400290"/>
            <a:ext cx="1701796" cy="10416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0361D72B-A37D-7E40-A069-2DA2D3336C2B}"/>
              </a:ext>
            </a:extLst>
          </p:cNvPr>
          <p:cNvSpPr/>
          <p:nvPr/>
        </p:nvSpPr>
        <p:spPr>
          <a:xfrm>
            <a:off x="775866" y="4967253"/>
            <a:ext cx="10186852" cy="13255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Goal: A verification tool that has good coverage and good performance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10FE92A8-5FF0-9547-84C3-6FF3D89A5224}"/>
              </a:ext>
            </a:extLst>
          </p:cNvPr>
          <p:cNvGrpSpPr/>
          <p:nvPr/>
        </p:nvGrpSpPr>
        <p:grpSpPr>
          <a:xfrm>
            <a:off x="7456416" y="2396885"/>
            <a:ext cx="1170513" cy="920553"/>
            <a:chOff x="5910968" y="2513415"/>
            <a:chExt cx="1170513" cy="920553"/>
          </a:xfrm>
        </p:grpSpPr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79875BF0-3129-E343-BBD1-620A29F49ADA}"/>
                </a:ext>
              </a:extLst>
            </p:cNvPr>
            <p:cNvSpPr/>
            <p:nvPr/>
          </p:nvSpPr>
          <p:spPr>
            <a:xfrm>
              <a:off x="5910968" y="2726082"/>
              <a:ext cx="117051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/>
                <a:t>Tiramisu </a:t>
              </a:r>
            </a:p>
            <a:p>
              <a:pPr algn="ctr"/>
              <a:r>
                <a:rPr lang="en-US" sz="2000" dirty="0"/>
                <a:t>(NSDI’20)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="" xmlns:a16="http://schemas.microsoft.com/office/drawing/2014/main" id="{4731F81B-6A2D-7D44-99A7-2D81DBED03A2}"/>
                </a:ext>
              </a:extLst>
            </p:cNvPr>
            <p:cNvSpPr/>
            <p:nvPr/>
          </p:nvSpPr>
          <p:spPr>
            <a:xfrm>
              <a:off x="6335823" y="2513415"/>
              <a:ext cx="173004" cy="1492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466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F0493A-9AB9-444C-8E5B-7E5439582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VS 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FF84C0-19E5-4040-95A5-04ACF1633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76006"/>
            <a:ext cx="5803905" cy="2718785"/>
          </a:xfrm>
        </p:spPr>
        <p:txBody>
          <a:bodyPr>
            <a:normAutofit/>
          </a:bodyPr>
          <a:lstStyle/>
          <a:p>
            <a:r>
              <a:rPr lang="en-US" dirty="0"/>
              <a:t>ARC (SIGCOMM’16)</a:t>
            </a:r>
          </a:p>
          <a:p>
            <a:pPr lvl="1"/>
            <a:r>
              <a:rPr lang="en-US" dirty="0"/>
              <a:t>Graph algorithms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D02D5FF-9DBA-914E-82E6-42805D868CBA}"/>
              </a:ext>
            </a:extLst>
          </p:cNvPr>
          <p:cNvSpPr txBox="1"/>
          <p:nvPr/>
        </p:nvSpPr>
        <p:spPr>
          <a:xfrm>
            <a:off x="1129240" y="4936877"/>
            <a:ext cx="16738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Network </a:t>
            </a:r>
          </a:p>
          <a:p>
            <a:pPr algn="ctr"/>
            <a:r>
              <a:rPr lang="en-US" sz="2000" dirty="0"/>
              <a:t>configurations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3EC2B29-9D77-3A47-BFC5-453610C33C0B}"/>
              </a:ext>
            </a:extLst>
          </p:cNvPr>
          <p:cNvGrpSpPr/>
          <p:nvPr/>
        </p:nvGrpSpPr>
        <p:grpSpPr>
          <a:xfrm>
            <a:off x="3828580" y="3503383"/>
            <a:ext cx="2305232" cy="1353103"/>
            <a:chOff x="2678442" y="1180143"/>
            <a:chExt cx="4843039" cy="3544258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487313DE-ECFC-664E-9160-78AC540654AF}"/>
                </a:ext>
              </a:extLst>
            </p:cNvPr>
            <p:cNvGrpSpPr/>
            <p:nvPr/>
          </p:nvGrpSpPr>
          <p:grpSpPr>
            <a:xfrm>
              <a:off x="2678442" y="1833633"/>
              <a:ext cx="4843039" cy="2890768"/>
              <a:chOff x="1066800" y="1752600"/>
              <a:chExt cx="5518895" cy="3048000"/>
            </a:xfrm>
          </p:grpSpPr>
          <p:sp>
            <p:nvSpPr>
              <p:cNvPr id="14" name="Oval 13">
                <a:extLst>
                  <a:ext uri="{FF2B5EF4-FFF2-40B4-BE49-F238E27FC236}">
                    <a16:creationId xmlns="" xmlns:a16="http://schemas.microsoft.com/office/drawing/2014/main" id="{F0AC7762-FEAD-BC40-8F1B-9AE16666F817}"/>
                  </a:ext>
                </a:extLst>
              </p:cNvPr>
              <p:cNvSpPr/>
              <p:nvPr/>
            </p:nvSpPr>
            <p:spPr>
              <a:xfrm>
                <a:off x="5562600" y="4343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="" xmlns:a16="http://schemas.microsoft.com/office/drawing/2014/main" id="{75363FFF-16F4-F845-B60B-94CECBBF5E00}"/>
                  </a:ext>
                </a:extLst>
              </p:cNvPr>
              <p:cNvSpPr/>
              <p:nvPr/>
            </p:nvSpPr>
            <p:spPr>
              <a:xfrm>
                <a:off x="2612136" y="1752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="" xmlns:a16="http://schemas.microsoft.com/office/drawing/2014/main" id="{1A901D22-2EDF-5F4C-92D6-B09745CE522D}"/>
                  </a:ext>
                </a:extLst>
              </p:cNvPr>
              <p:cNvSpPr/>
              <p:nvPr/>
            </p:nvSpPr>
            <p:spPr>
              <a:xfrm>
                <a:off x="2819400" y="4343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="" xmlns:a16="http://schemas.microsoft.com/office/drawing/2014/main" id="{CA9F5F73-80A1-654C-81A3-DC4B5A7C00FB}"/>
                  </a:ext>
                </a:extLst>
              </p:cNvPr>
              <p:cNvSpPr/>
              <p:nvPr/>
            </p:nvSpPr>
            <p:spPr>
              <a:xfrm>
                <a:off x="6105144" y="2749296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="" xmlns:a16="http://schemas.microsoft.com/office/drawing/2014/main" id="{79BA6BD7-FCB9-7D40-927D-EDDB2EB93D7F}"/>
                  </a:ext>
                </a:extLst>
              </p:cNvPr>
              <p:cNvSpPr/>
              <p:nvPr/>
            </p:nvSpPr>
            <p:spPr>
              <a:xfrm>
                <a:off x="3832860" y="3209055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="" xmlns:a16="http://schemas.microsoft.com/office/drawing/2014/main" id="{D2CD8B4B-55A8-7640-BD25-903C3F3BB2C8}"/>
                  </a:ext>
                </a:extLst>
              </p:cNvPr>
              <p:cNvSpPr/>
              <p:nvPr/>
            </p:nvSpPr>
            <p:spPr>
              <a:xfrm>
                <a:off x="4741926" y="187452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="" xmlns:a16="http://schemas.microsoft.com/office/drawing/2014/main" id="{D2DB853B-3B73-544F-AF52-DA0F5327BEED}"/>
                  </a:ext>
                </a:extLst>
              </p:cNvPr>
              <p:cNvSpPr/>
              <p:nvPr/>
            </p:nvSpPr>
            <p:spPr>
              <a:xfrm>
                <a:off x="1066800" y="30480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="" xmlns:a16="http://schemas.microsoft.com/office/drawing/2014/main" id="{3BCDED24-7BEA-C046-93F8-945884518FCA}"/>
                  </a:ext>
                </a:extLst>
              </p:cNvPr>
              <p:cNvSpPr/>
              <p:nvPr/>
            </p:nvSpPr>
            <p:spPr>
              <a:xfrm>
                <a:off x="1399032" y="1947672"/>
                <a:ext cx="1225296" cy="1106424"/>
              </a:xfrm>
              <a:custGeom>
                <a:avLst/>
                <a:gdLst>
                  <a:gd name="connsiteX0" fmla="*/ 0 w 1225296"/>
                  <a:gd name="connsiteY0" fmla="*/ 1106424 h 1106424"/>
                  <a:gd name="connsiteX1" fmla="*/ 365760 w 1225296"/>
                  <a:gd name="connsiteY1" fmla="*/ 365760 h 1106424"/>
                  <a:gd name="connsiteX2" fmla="*/ 1225296 w 1225296"/>
                  <a:gd name="connsiteY2" fmla="*/ 0 h 1106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25296" h="1106424">
                    <a:moveTo>
                      <a:pt x="0" y="1106424"/>
                    </a:moveTo>
                    <a:cubicBezTo>
                      <a:pt x="80772" y="828294"/>
                      <a:pt x="161544" y="550164"/>
                      <a:pt x="365760" y="365760"/>
                    </a:cubicBezTo>
                    <a:cubicBezTo>
                      <a:pt x="569976" y="181356"/>
                      <a:pt x="1030224" y="67056"/>
                      <a:pt x="1225296" y="0"/>
                    </a:cubicBezTo>
                  </a:path>
                </a:pathLst>
              </a:custGeom>
              <a:noFill/>
              <a:ln w="50800">
                <a:tailEnd type="triangle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="" xmlns:a16="http://schemas.microsoft.com/office/drawing/2014/main" id="{28BEA82F-39A0-CE4C-944C-8835EED4E4E4}"/>
                  </a:ext>
                </a:extLst>
              </p:cNvPr>
              <p:cNvSpPr/>
              <p:nvPr/>
            </p:nvSpPr>
            <p:spPr>
              <a:xfrm flipV="1">
                <a:off x="1399032" y="3505200"/>
                <a:ext cx="1420368" cy="1100328"/>
              </a:xfrm>
              <a:custGeom>
                <a:avLst/>
                <a:gdLst>
                  <a:gd name="connsiteX0" fmla="*/ 0 w 1225296"/>
                  <a:gd name="connsiteY0" fmla="*/ 1106424 h 1106424"/>
                  <a:gd name="connsiteX1" fmla="*/ 365760 w 1225296"/>
                  <a:gd name="connsiteY1" fmla="*/ 365760 h 1106424"/>
                  <a:gd name="connsiteX2" fmla="*/ 1225296 w 1225296"/>
                  <a:gd name="connsiteY2" fmla="*/ 0 h 1106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25296" h="1106424">
                    <a:moveTo>
                      <a:pt x="0" y="1106424"/>
                    </a:moveTo>
                    <a:cubicBezTo>
                      <a:pt x="80772" y="828294"/>
                      <a:pt x="161544" y="550164"/>
                      <a:pt x="365760" y="365760"/>
                    </a:cubicBezTo>
                    <a:cubicBezTo>
                      <a:pt x="569976" y="181356"/>
                      <a:pt x="1030224" y="67056"/>
                      <a:pt x="1225296" y="0"/>
                    </a:cubicBezTo>
                  </a:path>
                </a:pathLst>
              </a:custGeom>
              <a:noFill/>
              <a:ln w="50800">
                <a:tailEnd type="triangle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="" xmlns:a16="http://schemas.microsoft.com/office/drawing/2014/main" id="{121ADDDA-E9DA-694A-90A4-C4810AA1A2FE}"/>
                  </a:ext>
                </a:extLst>
              </p:cNvPr>
              <p:cNvSpPr/>
              <p:nvPr/>
            </p:nvSpPr>
            <p:spPr>
              <a:xfrm flipV="1">
                <a:off x="3063240" y="1874519"/>
                <a:ext cx="1798320" cy="45719"/>
              </a:xfrm>
              <a:custGeom>
                <a:avLst/>
                <a:gdLst>
                  <a:gd name="connsiteX0" fmla="*/ 0 w 1737360"/>
                  <a:gd name="connsiteY0" fmla="*/ 578192 h 578192"/>
                  <a:gd name="connsiteX1" fmla="*/ 1737360 w 1737360"/>
                  <a:gd name="connsiteY1" fmla="*/ 2120 h 57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37360" h="578192">
                    <a:moveTo>
                      <a:pt x="0" y="578192"/>
                    </a:moveTo>
                    <a:cubicBezTo>
                      <a:pt x="719328" y="274916"/>
                      <a:pt x="1438656" y="-28360"/>
                      <a:pt x="1737360" y="2120"/>
                    </a:cubicBezTo>
                  </a:path>
                </a:pathLst>
              </a:custGeom>
              <a:noFill/>
              <a:ln w="50800">
                <a:tailEnd type="triangle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="" xmlns:a16="http://schemas.microsoft.com/office/drawing/2014/main" id="{DF3D534C-300F-8D43-BC1E-082D7406EE1E}"/>
                  </a:ext>
                </a:extLst>
              </p:cNvPr>
              <p:cNvSpPr/>
              <p:nvPr/>
            </p:nvSpPr>
            <p:spPr>
              <a:xfrm flipV="1">
                <a:off x="1524000" y="3276600"/>
                <a:ext cx="2321052" cy="156376"/>
              </a:xfrm>
              <a:custGeom>
                <a:avLst/>
                <a:gdLst>
                  <a:gd name="connsiteX0" fmla="*/ 0 w 1225296"/>
                  <a:gd name="connsiteY0" fmla="*/ 1106424 h 1106424"/>
                  <a:gd name="connsiteX1" fmla="*/ 365760 w 1225296"/>
                  <a:gd name="connsiteY1" fmla="*/ 365760 h 1106424"/>
                  <a:gd name="connsiteX2" fmla="*/ 1225296 w 1225296"/>
                  <a:gd name="connsiteY2" fmla="*/ 0 h 1106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25296" h="1106424">
                    <a:moveTo>
                      <a:pt x="0" y="1106424"/>
                    </a:moveTo>
                    <a:cubicBezTo>
                      <a:pt x="80772" y="828294"/>
                      <a:pt x="161544" y="550164"/>
                      <a:pt x="365760" y="365760"/>
                    </a:cubicBezTo>
                    <a:cubicBezTo>
                      <a:pt x="569976" y="181356"/>
                      <a:pt x="1030224" y="67056"/>
                      <a:pt x="1225296" y="0"/>
                    </a:cubicBezTo>
                  </a:path>
                </a:pathLst>
              </a:custGeom>
              <a:noFill/>
              <a:ln w="50800">
                <a:tailEnd type="triangle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="" xmlns:a16="http://schemas.microsoft.com/office/drawing/2014/main" id="{B152D903-AA80-F24C-B319-D75758F06162}"/>
                  </a:ext>
                </a:extLst>
              </p:cNvPr>
              <p:cNvSpPr/>
              <p:nvPr/>
            </p:nvSpPr>
            <p:spPr>
              <a:xfrm flipH="1" flipV="1">
                <a:off x="1524000" y="2209800"/>
                <a:ext cx="1295400" cy="990600"/>
              </a:xfrm>
              <a:custGeom>
                <a:avLst/>
                <a:gdLst>
                  <a:gd name="connsiteX0" fmla="*/ 0 w 1225296"/>
                  <a:gd name="connsiteY0" fmla="*/ 1106424 h 1106424"/>
                  <a:gd name="connsiteX1" fmla="*/ 365760 w 1225296"/>
                  <a:gd name="connsiteY1" fmla="*/ 365760 h 1106424"/>
                  <a:gd name="connsiteX2" fmla="*/ 1225296 w 1225296"/>
                  <a:gd name="connsiteY2" fmla="*/ 0 h 1106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25296" h="1106424">
                    <a:moveTo>
                      <a:pt x="0" y="1106424"/>
                    </a:moveTo>
                    <a:cubicBezTo>
                      <a:pt x="80772" y="828294"/>
                      <a:pt x="161544" y="550164"/>
                      <a:pt x="365760" y="365760"/>
                    </a:cubicBezTo>
                    <a:cubicBezTo>
                      <a:pt x="569976" y="181356"/>
                      <a:pt x="1030224" y="67056"/>
                      <a:pt x="1225296" y="0"/>
                    </a:cubicBezTo>
                  </a:path>
                </a:pathLst>
              </a:custGeom>
              <a:noFill/>
              <a:ln w="50800">
                <a:tailEnd type="triangle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="" xmlns:a16="http://schemas.microsoft.com/office/drawing/2014/main" id="{2A899FA1-BF92-4748-B708-E0AFCEC1AB1D}"/>
                  </a:ext>
                </a:extLst>
              </p:cNvPr>
              <p:cNvSpPr/>
              <p:nvPr/>
            </p:nvSpPr>
            <p:spPr>
              <a:xfrm flipV="1">
                <a:off x="2956560" y="2133601"/>
                <a:ext cx="1001268" cy="1143000"/>
              </a:xfrm>
              <a:custGeom>
                <a:avLst/>
                <a:gdLst>
                  <a:gd name="connsiteX0" fmla="*/ 0 w 1737360"/>
                  <a:gd name="connsiteY0" fmla="*/ 578192 h 578192"/>
                  <a:gd name="connsiteX1" fmla="*/ 1737360 w 1737360"/>
                  <a:gd name="connsiteY1" fmla="*/ 2120 h 57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37360" h="578192">
                    <a:moveTo>
                      <a:pt x="0" y="578192"/>
                    </a:moveTo>
                    <a:cubicBezTo>
                      <a:pt x="719328" y="274916"/>
                      <a:pt x="1438656" y="-28360"/>
                      <a:pt x="1737360" y="2120"/>
                    </a:cubicBezTo>
                  </a:path>
                </a:pathLst>
              </a:custGeom>
              <a:noFill/>
              <a:ln w="50800">
                <a:tailEnd type="triangle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="" xmlns:a16="http://schemas.microsoft.com/office/drawing/2014/main" id="{E67EF800-C7E6-1945-8DB8-17377260B473}"/>
                  </a:ext>
                </a:extLst>
              </p:cNvPr>
              <p:cNvSpPr/>
              <p:nvPr/>
            </p:nvSpPr>
            <p:spPr>
              <a:xfrm>
                <a:off x="3276600" y="4556760"/>
                <a:ext cx="2286000" cy="45719"/>
              </a:xfrm>
              <a:custGeom>
                <a:avLst/>
                <a:gdLst>
                  <a:gd name="connsiteX0" fmla="*/ 0 w 1225296"/>
                  <a:gd name="connsiteY0" fmla="*/ 1106424 h 1106424"/>
                  <a:gd name="connsiteX1" fmla="*/ 365760 w 1225296"/>
                  <a:gd name="connsiteY1" fmla="*/ 365760 h 1106424"/>
                  <a:gd name="connsiteX2" fmla="*/ 1225296 w 1225296"/>
                  <a:gd name="connsiteY2" fmla="*/ 0 h 1106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25296" h="1106424">
                    <a:moveTo>
                      <a:pt x="0" y="1106424"/>
                    </a:moveTo>
                    <a:cubicBezTo>
                      <a:pt x="80772" y="828294"/>
                      <a:pt x="161544" y="550164"/>
                      <a:pt x="365760" y="365760"/>
                    </a:cubicBezTo>
                    <a:cubicBezTo>
                      <a:pt x="569976" y="181356"/>
                      <a:pt x="1030224" y="67056"/>
                      <a:pt x="1225296" y="0"/>
                    </a:cubicBezTo>
                  </a:path>
                </a:pathLst>
              </a:custGeom>
              <a:noFill/>
              <a:ln w="50800">
                <a:tailEnd type="triangle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="" xmlns:a16="http://schemas.microsoft.com/office/drawing/2014/main" id="{6A43ED31-37D1-7241-B4EF-271A385C6E97}"/>
                  </a:ext>
                </a:extLst>
              </p:cNvPr>
              <p:cNvSpPr/>
              <p:nvPr/>
            </p:nvSpPr>
            <p:spPr>
              <a:xfrm rot="10498557" flipV="1">
                <a:off x="5234195" y="2005080"/>
                <a:ext cx="949082" cy="842519"/>
              </a:xfrm>
              <a:custGeom>
                <a:avLst/>
                <a:gdLst>
                  <a:gd name="connsiteX0" fmla="*/ 0 w 1225296"/>
                  <a:gd name="connsiteY0" fmla="*/ 1106424 h 1106424"/>
                  <a:gd name="connsiteX1" fmla="*/ 365760 w 1225296"/>
                  <a:gd name="connsiteY1" fmla="*/ 365760 h 1106424"/>
                  <a:gd name="connsiteX2" fmla="*/ 1225296 w 1225296"/>
                  <a:gd name="connsiteY2" fmla="*/ 0 h 1106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25296" h="1106424">
                    <a:moveTo>
                      <a:pt x="0" y="1106424"/>
                    </a:moveTo>
                    <a:cubicBezTo>
                      <a:pt x="80772" y="828294"/>
                      <a:pt x="161544" y="550164"/>
                      <a:pt x="365760" y="365760"/>
                    </a:cubicBezTo>
                    <a:cubicBezTo>
                      <a:pt x="569976" y="181356"/>
                      <a:pt x="1030224" y="67056"/>
                      <a:pt x="1225296" y="0"/>
                    </a:cubicBezTo>
                  </a:path>
                </a:pathLst>
              </a:custGeom>
              <a:noFill/>
              <a:ln w="50800">
                <a:tailEnd type="triangle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="" xmlns:a16="http://schemas.microsoft.com/office/drawing/2014/main" id="{AB141E73-94A0-0D49-9CC2-B8EA50F79484}"/>
                  </a:ext>
                </a:extLst>
              </p:cNvPr>
              <p:cNvSpPr/>
              <p:nvPr/>
            </p:nvSpPr>
            <p:spPr>
              <a:xfrm rot="14380727" flipV="1">
                <a:off x="5711506" y="3289822"/>
                <a:ext cx="768985" cy="979393"/>
              </a:xfrm>
              <a:custGeom>
                <a:avLst/>
                <a:gdLst>
                  <a:gd name="connsiteX0" fmla="*/ 0 w 1225296"/>
                  <a:gd name="connsiteY0" fmla="*/ 1106424 h 1106424"/>
                  <a:gd name="connsiteX1" fmla="*/ 365760 w 1225296"/>
                  <a:gd name="connsiteY1" fmla="*/ 365760 h 1106424"/>
                  <a:gd name="connsiteX2" fmla="*/ 1225296 w 1225296"/>
                  <a:gd name="connsiteY2" fmla="*/ 0 h 1106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25296" h="1106424">
                    <a:moveTo>
                      <a:pt x="0" y="1106424"/>
                    </a:moveTo>
                    <a:cubicBezTo>
                      <a:pt x="80772" y="828294"/>
                      <a:pt x="161544" y="550164"/>
                      <a:pt x="365760" y="365760"/>
                    </a:cubicBezTo>
                    <a:cubicBezTo>
                      <a:pt x="569976" y="181356"/>
                      <a:pt x="1030224" y="67056"/>
                      <a:pt x="1225296" y="0"/>
                    </a:cubicBezTo>
                  </a:path>
                </a:pathLst>
              </a:custGeom>
              <a:noFill/>
              <a:ln w="50800">
                <a:tailEnd type="triangle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="" xmlns:a16="http://schemas.microsoft.com/office/drawing/2014/main" id="{3CF525DD-C7A7-8E40-8BF7-6AD0906E8A43}"/>
                  </a:ext>
                </a:extLst>
              </p:cNvPr>
              <p:cNvSpPr/>
              <p:nvPr/>
            </p:nvSpPr>
            <p:spPr>
              <a:xfrm>
                <a:off x="4251960" y="2987039"/>
                <a:ext cx="1853184" cy="351602"/>
              </a:xfrm>
              <a:custGeom>
                <a:avLst/>
                <a:gdLst>
                  <a:gd name="connsiteX0" fmla="*/ 0 w 1225296"/>
                  <a:gd name="connsiteY0" fmla="*/ 1106424 h 1106424"/>
                  <a:gd name="connsiteX1" fmla="*/ 365760 w 1225296"/>
                  <a:gd name="connsiteY1" fmla="*/ 365760 h 1106424"/>
                  <a:gd name="connsiteX2" fmla="*/ 1225296 w 1225296"/>
                  <a:gd name="connsiteY2" fmla="*/ 0 h 1106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25296" h="1106424">
                    <a:moveTo>
                      <a:pt x="0" y="1106424"/>
                    </a:moveTo>
                    <a:cubicBezTo>
                      <a:pt x="80772" y="828294"/>
                      <a:pt x="161544" y="550164"/>
                      <a:pt x="365760" y="365760"/>
                    </a:cubicBezTo>
                    <a:cubicBezTo>
                      <a:pt x="569976" y="181356"/>
                      <a:pt x="1030224" y="67056"/>
                      <a:pt x="1225296" y="0"/>
                    </a:cubicBezTo>
                  </a:path>
                </a:pathLst>
              </a:custGeom>
              <a:noFill/>
              <a:ln w="50800">
                <a:tailEnd type="triangle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="" xmlns:a16="http://schemas.microsoft.com/office/drawing/2014/main" id="{FACF95A0-2E93-3140-9496-D66E759EF1F2}"/>
                  </a:ext>
                </a:extLst>
              </p:cNvPr>
              <p:cNvSpPr/>
              <p:nvPr/>
            </p:nvSpPr>
            <p:spPr>
              <a:xfrm rot="9817204">
                <a:off x="3180570" y="3795192"/>
                <a:ext cx="991912" cy="538293"/>
              </a:xfrm>
              <a:custGeom>
                <a:avLst/>
                <a:gdLst>
                  <a:gd name="connsiteX0" fmla="*/ 0 w 1225296"/>
                  <a:gd name="connsiteY0" fmla="*/ 1106424 h 1106424"/>
                  <a:gd name="connsiteX1" fmla="*/ 365760 w 1225296"/>
                  <a:gd name="connsiteY1" fmla="*/ 365760 h 1106424"/>
                  <a:gd name="connsiteX2" fmla="*/ 1225296 w 1225296"/>
                  <a:gd name="connsiteY2" fmla="*/ 0 h 1106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25296" h="1106424">
                    <a:moveTo>
                      <a:pt x="0" y="1106424"/>
                    </a:moveTo>
                    <a:cubicBezTo>
                      <a:pt x="80772" y="828294"/>
                      <a:pt x="161544" y="550164"/>
                      <a:pt x="365760" y="365760"/>
                    </a:cubicBezTo>
                    <a:cubicBezTo>
                      <a:pt x="569976" y="181356"/>
                      <a:pt x="1030224" y="67056"/>
                      <a:pt x="1225296" y="0"/>
                    </a:cubicBezTo>
                  </a:path>
                </a:pathLst>
              </a:custGeom>
              <a:noFill/>
              <a:ln w="50800">
                <a:tailEnd type="triangle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730E1CD2-03D7-DB45-B65D-B51CD2DAB171}"/>
                </a:ext>
              </a:extLst>
            </p:cNvPr>
            <p:cNvSpPr txBox="1"/>
            <p:nvPr/>
          </p:nvSpPr>
          <p:spPr>
            <a:xfrm>
              <a:off x="2678442" y="1716317"/>
              <a:ext cx="486522" cy="6256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2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761B1026-3967-8F49-93B5-E77DFAFBEDDE}"/>
                </a:ext>
              </a:extLst>
            </p:cNvPr>
            <p:cNvSpPr txBox="1"/>
            <p:nvPr/>
          </p:nvSpPr>
          <p:spPr>
            <a:xfrm>
              <a:off x="3984149" y="2406609"/>
              <a:ext cx="486522" cy="6256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03CB8A35-C7CC-6F4E-B4A6-5A852A2F7C96}"/>
                </a:ext>
              </a:extLst>
            </p:cNvPr>
            <p:cNvSpPr txBox="1"/>
            <p:nvPr/>
          </p:nvSpPr>
          <p:spPr>
            <a:xfrm>
              <a:off x="4728906" y="1180143"/>
              <a:ext cx="486522" cy="6256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4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0036B3D4-D808-C747-937D-368BD357C9AE}"/>
                </a:ext>
              </a:extLst>
            </p:cNvPr>
            <p:cNvSpPr txBox="1"/>
            <p:nvPr/>
          </p:nvSpPr>
          <p:spPr>
            <a:xfrm>
              <a:off x="4781841" y="2175878"/>
              <a:ext cx="606867" cy="886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CB02E2D8-25C0-1D4C-A5F5-1881F266A615}"/>
                </a:ext>
              </a:extLst>
            </p:cNvPr>
            <p:cNvSpPr txBox="1"/>
            <p:nvPr/>
          </p:nvSpPr>
          <p:spPr>
            <a:xfrm>
              <a:off x="3951879" y="3363577"/>
              <a:ext cx="486523" cy="625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0D9517EC-B943-3B41-8D7D-D23F602FF025}"/>
                </a:ext>
              </a:extLst>
            </p:cNvPr>
            <p:cNvSpPr txBox="1"/>
            <p:nvPr/>
          </p:nvSpPr>
          <p:spPr>
            <a:xfrm>
              <a:off x="5962543" y="2972563"/>
              <a:ext cx="486522" cy="6256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6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F0122414-04E9-F346-AAF2-B44497614964}"/>
              </a:ext>
            </a:extLst>
          </p:cNvPr>
          <p:cNvGrpSpPr/>
          <p:nvPr/>
        </p:nvGrpSpPr>
        <p:grpSpPr>
          <a:xfrm>
            <a:off x="980548" y="3617802"/>
            <a:ext cx="1789315" cy="1171139"/>
            <a:chOff x="520491" y="1454707"/>
            <a:chExt cx="2907697" cy="1685909"/>
          </a:xfrm>
        </p:grpSpPr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491E7CCF-7E7F-7841-BBB3-DC9F08E077BB}"/>
                </a:ext>
              </a:extLst>
            </p:cNvPr>
            <p:cNvGrpSpPr/>
            <p:nvPr/>
          </p:nvGrpSpPr>
          <p:grpSpPr>
            <a:xfrm>
              <a:off x="680998" y="1750088"/>
              <a:ext cx="2747190" cy="1390528"/>
              <a:chOff x="1480624" y="2260796"/>
              <a:chExt cx="4234377" cy="2158804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="" xmlns:a16="http://schemas.microsoft.com/office/drawing/2014/main" id="{932E3D7C-5889-7C43-8717-388E0D0CC115}"/>
                  </a:ext>
                </a:extLst>
              </p:cNvPr>
              <p:cNvCxnSpPr/>
              <p:nvPr/>
            </p:nvCxnSpPr>
            <p:spPr>
              <a:xfrm flipV="1">
                <a:off x="2057400" y="2400300"/>
                <a:ext cx="1257300" cy="685800"/>
              </a:xfrm>
              <a:prstGeom prst="line">
                <a:avLst/>
              </a:prstGeom>
              <a:ln w="762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="" xmlns:a16="http://schemas.microsoft.com/office/drawing/2014/main" id="{E8EDEE52-2CEE-8543-8F37-34F65B04CC10}"/>
                  </a:ext>
                </a:extLst>
              </p:cNvPr>
              <p:cNvCxnSpPr/>
              <p:nvPr/>
            </p:nvCxnSpPr>
            <p:spPr>
              <a:xfrm>
                <a:off x="2057400" y="3200400"/>
                <a:ext cx="664113" cy="885386"/>
              </a:xfrm>
              <a:prstGeom prst="line">
                <a:avLst/>
              </a:prstGeom>
              <a:ln w="762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="" xmlns:a16="http://schemas.microsoft.com/office/drawing/2014/main" id="{6821940F-6A6B-ED40-91F7-6D995E167E78}"/>
                  </a:ext>
                </a:extLst>
              </p:cNvPr>
              <p:cNvCxnSpPr/>
              <p:nvPr/>
            </p:nvCxnSpPr>
            <p:spPr>
              <a:xfrm>
                <a:off x="3352800" y="2419350"/>
                <a:ext cx="1905000" cy="285750"/>
              </a:xfrm>
              <a:prstGeom prst="line">
                <a:avLst/>
              </a:prstGeom>
              <a:ln w="762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="" xmlns:a16="http://schemas.microsoft.com/office/drawing/2014/main" id="{97401E70-1C73-4349-B22A-DAA4BCCA20B0}"/>
                  </a:ext>
                </a:extLst>
              </p:cNvPr>
              <p:cNvCxnSpPr/>
              <p:nvPr/>
            </p:nvCxnSpPr>
            <p:spPr>
              <a:xfrm flipV="1">
                <a:off x="2971800" y="2419350"/>
                <a:ext cx="381000" cy="1666436"/>
              </a:xfrm>
              <a:prstGeom prst="line">
                <a:avLst/>
              </a:prstGeom>
              <a:ln w="762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="" xmlns:a16="http://schemas.microsoft.com/office/drawing/2014/main" id="{648545B8-7D39-8F4C-85EE-843757EEC6F9}"/>
                  </a:ext>
                </a:extLst>
              </p:cNvPr>
              <p:cNvCxnSpPr/>
              <p:nvPr/>
            </p:nvCxnSpPr>
            <p:spPr>
              <a:xfrm flipV="1">
                <a:off x="4843974" y="2781300"/>
                <a:ext cx="413826" cy="1409700"/>
              </a:xfrm>
              <a:prstGeom prst="line">
                <a:avLst/>
              </a:prstGeom>
              <a:ln w="762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="" xmlns:a16="http://schemas.microsoft.com/office/drawing/2014/main" id="{4B3A2EC2-C7B5-E043-B589-6988216671C8}"/>
                  </a:ext>
                </a:extLst>
              </p:cNvPr>
              <p:cNvCxnSpPr/>
              <p:nvPr/>
            </p:nvCxnSpPr>
            <p:spPr>
              <a:xfrm flipH="1" flipV="1">
                <a:off x="3467101" y="2552700"/>
                <a:ext cx="994834" cy="1724773"/>
              </a:xfrm>
              <a:prstGeom prst="line">
                <a:avLst/>
              </a:prstGeom>
              <a:ln w="762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="" xmlns:a16="http://schemas.microsoft.com/office/drawing/2014/main" id="{A14040E7-1DA1-6346-B81B-250AAAF09AE9}"/>
                  </a:ext>
                </a:extLst>
              </p:cNvPr>
              <p:cNvCxnSpPr/>
              <p:nvPr/>
            </p:nvCxnSpPr>
            <p:spPr>
              <a:xfrm>
                <a:off x="3028950" y="4191000"/>
                <a:ext cx="1466850" cy="0"/>
              </a:xfrm>
              <a:prstGeom prst="line">
                <a:avLst/>
              </a:prstGeom>
              <a:ln w="762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6" name="Picture 45">
                <a:extLst>
                  <a:ext uri="{FF2B5EF4-FFF2-40B4-BE49-F238E27FC236}">
                    <a16:creationId xmlns="" xmlns:a16="http://schemas.microsoft.com/office/drawing/2014/main" id="{EA12860A-F46B-4740-BF5E-EB109E2F8F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80624" y="2946596"/>
                <a:ext cx="762001" cy="381001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="" xmlns:a16="http://schemas.microsoft.com/office/drawing/2014/main" id="{D7931CA2-284A-534F-B942-92660EAD66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87638" y="4038599"/>
                <a:ext cx="762001" cy="381001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="" xmlns:a16="http://schemas.microsoft.com/office/drawing/2014/main" id="{6FA8B8B4-D60B-524A-9E84-99AA561FC4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23825" y="4031567"/>
                <a:ext cx="762001" cy="381001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="" xmlns:a16="http://schemas.microsoft.com/office/drawing/2014/main" id="{092BE584-5F1B-2440-83BD-6017B9B239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53000" y="2565595"/>
                <a:ext cx="762001" cy="381001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="" xmlns:a16="http://schemas.microsoft.com/office/drawing/2014/main" id="{C8EA6F5C-2DD7-0347-988D-F56128E5F7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28425" y="2260796"/>
                <a:ext cx="762001" cy="381001"/>
              </a:xfrm>
              <a:prstGeom prst="rect">
                <a:avLst/>
              </a:prstGeom>
            </p:spPr>
          </p:pic>
        </p:grpSp>
        <p:pic>
          <p:nvPicPr>
            <p:cNvPr id="34" name="Picture 33" descr="format-justify-fill-4.png">
              <a:extLst>
                <a:ext uri="{FF2B5EF4-FFF2-40B4-BE49-F238E27FC236}">
                  <a16:creationId xmlns="" xmlns:a16="http://schemas.microsoft.com/office/drawing/2014/main" id="{45AE99B1-9249-744E-8623-C5FEB69BA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1480" y="1454707"/>
              <a:ext cx="333086" cy="333086"/>
            </a:xfrm>
            <a:prstGeom prst="rect">
              <a:avLst/>
            </a:prstGeom>
          </p:spPr>
        </p:pic>
        <p:pic>
          <p:nvPicPr>
            <p:cNvPr id="35" name="Picture 34" descr="format-justify-fill-4.png">
              <a:extLst>
                <a:ext uri="{FF2B5EF4-FFF2-40B4-BE49-F238E27FC236}">
                  <a16:creationId xmlns="" xmlns:a16="http://schemas.microsoft.com/office/drawing/2014/main" id="{190D31D5-9BDD-F143-B67B-D670135AD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0491" y="1944926"/>
              <a:ext cx="333086" cy="333086"/>
            </a:xfrm>
            <a:prstGeom prst="rect">
              <a:avLst/>
            </a:prstGeom>
          </p:spPr>
        </p:pic>
        <p:pic>
          <p:nvPicPr>
            <p:cNvPr id="36" name="Picture 35" descr="format-justify-fill-4.png">
              <a:extLst>
                <a:ext uri="{FF2B5EF4-FFF2-40B4-BE49-F238E27FC236}">
                  <a16:creationId xmlns="" xmlns:a16="http://schemas.microsoft.com/office/drawing/2014/main" id="{36218268-9E8C-AE4C-8F0D-28A31AB15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0221" y="2705295"/>
              <a:ext cx="333086" cy="333086"/>
            </a:xfrm>
            <a:prstGeom prst="rect">
              <a:avLst/>
            </a:prstGeom>
          </p:spPr>
        </p:pic>
        <p:pic>
          <p:nvPicPr>
            <p:cNvPr id="37" name="Picture 36" descr="format-justify-fill-4.png">
              <a:extLst>
                <a:ext uri="{FF2B5EF4-FFF2-40B4-BE49-F238E27FC236}">
                  <a16:creationId xmlns="" xmlns:a16="http://schemas.microsoft.com/office/drawing/2014/main" id="{6D1E16E2-59C2-6745-94CF-347C444F2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72003" y="1706249"/>
              <a:ext cx="333086" cy="333086"/>
            </a:xfrm>
            <a:prstGeom prst="rect">
              <a:avLst/>
            </a:prstGeom>
          </p:spPr>
        </p:pic>
        <p:pic>
          <p:nvPicPr>
            <p:cNvPr id="38" name="Picture 37" descr="format-justify-fill-4.png">
              <a:extLst>
                <a:ext uri="{FF2B5EF4-FFF2-40B4-BE49-F238E27FC236}">
                  <a16:creationId xmlns="" xmlns:a16="http://schemas.microsoft.com/office/drawing/2014/main" id="{BF1E5A88-9BFF-E84F-AC03-BBBD788C0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46566" y="2534884"/>
              <a:ext cx="333086" cy="333086"/>
            </a:xfrm>
            <a:prstGeom prst="rect">
              <a:avLst/>
            </a:prstGeom>
          </p:spPr>
        </p:pic>
      </p:grp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0CDC7C86-A40B-2B48-9EDF-FFC48A94C98F}"/>
              </a:ext>
            </a:extLst>
          </p:cNvPr>
          <p:cNvSpPr txBox="1"/>
          <p:nvPr/>
        </p:nvSpPr>
        <p:spPr>
          <a:xfrm>
            <a:off x="3967161" y="4951510"/>
            <a:ext cx="1987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Weighted Graphs</a:t>
            </a:r>
          </a:p>
        </p:txBody>
      </p:sp>
      <p:sp>
        <p:nvSpPr>
          <p:cNvPr id="52" name="Right Arrow 51">
            <a:extLst>
              <a:ext uri="{FF2B5EF4-FFF2-40B4-BE49-F238E27FC236}">
                <a16:creationId xmlns="" xmlns:a16="http://schemas.microsoft.com/office/drawing/2014/main" id="{399DDBE3-6CD5-F241-9E52-2FE5CB67E102}"/>
              </a:ext>
            </a:extLst>
          </p:cNvPr>
          <p:cNvSpPr/>
          <p:nvPr/>
        </p:nvSpPr>
        <p:spPr>
          <a:xfrm>
            <a:off x="3102855" y="3895070"/>
            <a:ext cx="553212" cy="35125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Slide Number Placeholder 54">
            <a:extLst>
              <a:ext uri="{FF2B5EF4-FFF2-40B4-BE49-F238E27FC236}">
                <a16:creationId xmlns="" xmlns:a16="http://schemas.microsoft.com/office/drawing/2014/main" id="{FE139779-55BD-B74B-AA8A-5EE8646DC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268BE-A08D-D147-9EF9-6AC46422B03E}" type="slidenum">
              <a:rPr lang="en-US" smtClean="0"/>
              <a:t>6</a:t>
            </a:fld>
            <a:endParaRPr lang="en-US"/>
          </a:p>
        </p:txBody>
      </p:sp>
      <p:sp>
        <p:nvSpPr>
          <p:cNvPr id="56" name="Content Placeholder 2">
            <a:extLst>
              <a:ext uri="{FF2B5EF4-FFF2-40B4-BE49-F238E27FC236}">
                <a16:creationId xmlns="" xmlns:a16="http://schemas.microsoft.com/office/drawing/2014/main" id="{0384FA9D-9C2D-BF43-9D47-A7AC2AF7D0D2}"/>
              </a:ext>
            </a:extLst>
          </p:cNvPr>
          <p:cNvSpPr txBox="1">
            <a:spLocks/>
          </p:cNvSpPr>
          <p:nvPr/>
        </p:nvSpPr>
        <p:spPr>
          <a:xfrm>
            <a:off x="6975096" y="1451199"/>
            <a:ext cx="4959065" cy="2718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Minesweeper (SIGCOMM’17)</a:t>
            </a:r>
          </a:p>
          <a:p>
            <a:pPr lvl="1"/>
            <a:r>
              <a:rPr lang="en-US" dirty="0"/>
              <a:t>Symbolic encoding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56C8FEAC-CBB4-3847-A151-4BE61932696F}"/>
              </a:ext>
            </a:extLst>
          </p:cNvPr>
          <p:cNvGrpSpPr/>
          <p:nvPr/>
        </p:nvGrpSpPr>
        <p:grpSpPr>
          <a:xfrm>
            <a:off x="6768291" y="3554523"/>
            <a:ext cx="2631939" cy="1511797"/>
            <a:chOff x="2494454" y="3906172"/>
            <a:chExt cx="2631939" cy="1511797"/>
          </a:xfrm>
        </p:grpSpPr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46CDCEAA-FC40-B745-B07B-D7EE97D08C75}"/>
                </a:ext>
              </a:extLst>
            </p:cNvPr>
            <p:cNvSpPr txBox="1"/>
            <p:nvPr/>
          </p:nvSpPr>
          <p:spPr>
            <a:xfrm>
              <a:off x="2494454" y="3906172"/>
              <a:ext cx="2631939" cy="40011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Network configurations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9A741CB3-C97D-3A4E-909C-04D918CFAFAD}"/>
                </a:ext>
              </a:extLst>
            </p:cNvPr>
            <p:cNvSpPr txBox="1"/>
            <p:nvPr/>
          </p:nvSpPr>
          <p:spPr>
            <a:xfrm>
              <a:off x="2677876" y="4460747"/>
              <a:ext cx="2184637" cy="40011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Routing Algorithms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4840D17A-80E6-3748-8C1A-3BE4567BFDD3}"/>
                </a:ext>
              </a:extLst>
            </p:cNvPr>
            <p:cNvSpPr txBox="1"/>
            <p:nvPr/>
          </p:nvSpPr>
          <p:spPr>
            <a:xfrm>
              <a:off x="3849637" y="5017859"/>
              <a:ext cx="963405" cy="40011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Policies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12ACE0A4-6746-ED4E-A409-61E7B056BFB4}"/>
              </a:ext>
            </a:extLst>
          </p:cNvPr>
          <p:cNvGrpSpPr/>
          <p:nvPr/>
        </p:nvGrpSpPr>
        <p:grpSpPr>
          <a:xfrm>
            <a:off x="9224494" y="3807595"/>
            <a:ext cx="2213515" cy="1868445"/>
            <a:chOff x="5710500" y="4159681"/>
            <a:chExt cx="2213515" cy="1868445"/>
          </a:xfrm>
        </p:grpSpPr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6F14A298-1D27-B54C-9404-C977D2388D13}"/>
                </a:ext>
              </a:extLst>
            </p:cNvPr>
            <p:cNvSpPr txBox="1"/>
            <p:nvPr/>
          </p:nvSpPr>
          <p:spPr>
            <a:xfrm>
              <a:off x="6041064" y="4474101"/>
              <a:ext cx="1882951" cy="40011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SMT Constraints</a:t>
              </a:r>
            </a:p>
          </p:txBody>
        </p:sp>
        <p:sp>
          <p:nvSpPr>
            <p:cNvPr id="63" name="Right Arrow 62">
              <a:extLst>
                <a:ext uri="{FF2B5EF4-FFF2-40B4-BE49-F238E27FC236}">
                  <a16:creationId xmlns="" xmlns:a16="http://schemas.microsoft.com/office/drawing/2014/main" id="{B36B4199-CAB5-2541-8DD3-7F40076174F3}"/>
                </a:ext>
              </a:extLst>
            </p:cNvPr>
            <p:cNvSpPr/>
            <p:nvPr/>
          </p:nvSpPr>
          <p:spPr>
            <a:xfrm rot="1993248">
              <a:off x="5879000" y="4159681"/>
              <a:ext cx="388919" cy="250389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64" name="Right Arrow 63">
              <a:extLst>
                <a:ext uri="{FF2B5EF4-FFF2-40B4-BE49-F238E27FC236}">
                  <a16:creationId xmlns="" xmlns:a16="http://schemas.microsoft.com/office/drawing/2014/main" id="{C0DAF267-FB37-4548-850A-53ED612FAED4}"/>
                </a:ext>
              </a:extLst>
            </p:cNvPr>
            <p:cNvSpPr/>
            <p:nvPr/>
          </p:nvSpPr>
          <p:spPr>
            <a:xfrm>
              <a:off x="5710500" y="4580016"/>
              <a:ext cx="316962" cy="249595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65" name="Right Arrow 64">
              <a:extLst>
                <a:ext uri="{FF2B5EF4-FFF2-40B4-BE49-F238E27FC236}">
                  <a16:creationId xmlns="" xmlns:a16="http://schemas.microsoft.com/office/drawing/2014/main" id="{DFCDCA77-608B-684F-BD4E-481EDD9F8476}"/>
                </a:ext>
              </a:extLst>
            </p:cNvPr>
            <p:cNvSpPr/>
            <p:nvPr/>
          </p:nvSpPr>
          <p:spPr>
            <a:xfrm rot="19181357">
              <a:off x="5957591" y="4957633"/>
              <a:ext cx="474890" cy="293137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66" name="Rectangle: Rounded Corners 37">
              <a:extLst>
                <a:ext uri="{FF2B5EF4-FFF2-40B4-BE49-F238E27FC236}">
                  <a16:creationId xmlns="" xmlns:a16="http://schemas.microsoft.com/office/drawing/2014/main" id="{884F8A45-BEF2-B147-A7BE-5B4E20EB7C7A}"/>
                </a:ext>
              </a:extLst>
            </p:cNvPr>
            <p:cNvSpPr/>
            <p:nvPr/>
          </p:nvSpPr>
          <p:spPr>
            <a:xfrm>
              <a:off x="6304728" y="5396385"/>
              <a:ext cx="1489946" cy="631741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Z3 solver</a:t>
              </a:r>
            </a:p>
          </p:txBody>
        </p:sp>
        <p:sp>
          <p:nvSpPr>
            <p:cNvPr id="67" name="Right Arrow 66">
              <a:extLst>
                <a:ext uri="{FF2B5EF4-FFF2-40B4-BE49-F238E27FC236}">
                  <a16:creationId xmlns="" xmlns:a16="http://schemas.microsoft.com/office/drawing/2014/main" id="{6652F750-407B-4843-8F8E-0B98D396DA34}"/>
                </a:ext>
              </a:extLst>
            </p:cNvPr>
            <p:cNvSpPr/>
            <p:nvPr/>
          </p:nvSpPr>
          <p:spPr>
            <a:xfrm rot="5400000">
              <a:off x="6687349" y="4983775"/>
              <a:ext cx="391728" cy="297169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</p:grpSp>
      <p:sp>
        <p:nvSpPr>
          <p:cNvPr id="68" name="Line">
            <a:extLst>
              <a:ext uri="{FF2B5EF4-FFF2-40B4-BE49-F238E27FC236}">
                <a16:creationId xmlns="" xmlns:a16="http://schemas.microsoft.com/office/drawing/2014/main" id="{BFC178BF-1B7B-C24F-A18E-7CCC54E134BC}"/>
              </a:ext>
            </a:extLst>
          </p:cNvPr>
          <p:cNvSpPr/>
          <p:nvPr/>
        </p:nvSpPr>
        <p:spPr>
          <a:xfrm flipV="1">
            <a:off x="6492218" y="1405745"/>
            <a:ext cx="21244" cy="5087129"/>
          </a:xfrm>
          <a:prstGeom prst="line">
            <a:avLst/>
          </a:prstGeom>
          <a:ln w="152400">
            <a:solidFill>
              <a:schemeClr val="accent1"/>
            </a:solidFill>
            <a:miter/>
            <a:headEnd type="none"/>
            <a:tailEnd type="none"/>
          </a:ln>
        </p:spPr>
        <p:txBody>
          <a:bodyPr lIns="45719" rIns="45719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857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1" grpId="0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CFE883-AE85-FC46-8261-130E8469B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Layer Dependency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C76BC18-E4CB-CB40-9DE0-9F873851A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268BE-A08D-D147-9EF9-6AC46422B03E}" type="slidenum">
              <a:rPr lang="en-US" smtClean="0"/>
              <a:t>7</a:t>
            </a:fld>
            <a:endParaRPr lang="en-US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="" xmlns:a16="http://schemas.microsoft.com/office/drawing/2014/main" id="{28A18175-F2D2-9449-ADE7-C2E8039E87DB}"/>
              </a:ext>
            </a:extLst>
          </p:cNvPr>
          <p:cNvCxnSpPr>
            <a:cxnSpLocks/>
            <a:stCxn id="103" idx="2"/>
            <a:endCxn id="58" idx="7"/>
          </p:cNvCxnSpPr>
          <p:nvPr/>
        </p:nvCxnSpPr>
        <p:spPr>
          <a:xfrm flipH="1">
            <a:off x="4181855" y="3253093"/>
            <a:ext cx="119773" cy="198194"/>
          </a:xfrm>
          <a:prstGeom prst="straightConnector1">
            <a:avLst/>
          </a:prstGeom>
          <a:ln w="28575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="" xmlns:a16="http://schemas.microsoft.com/office/drawing/2014/main" id="{BDE9D061-27B5-1947-993B-A63D84988B08}"/>
              </a:ext>
            </a:extLst>
          </p:cNvPr>
          <p:cNvCxnSpPr>
            <a:cxnSpLocks/>
            <a:stCxn id="59" idx="5"/>
            <a:endCxn id="102" idx="0"/>
          </p:cNvCxnSpPr>
          <p:nvPr/>
        </p:nvCxnSpPr>
        <p:spPr>
          <a:xfrm>
            <a:off x="7838372" y="2346392"/>
            <a:ext cx="4473" cy="312319"/>
          </a:xfrm>
          <a:prstGeom prst="straightConnector1">
            <a:avLst/>
          </a:prstGeom>
          <a:ln w="28575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="" xmlns:a16="http://schemas.microsoft.com/office/drawing/2014/main" id="{B3232D53-0608-D64C-9CBF-D22147D1E475}"/>
              </a:ext>
            </a:extLst>
          </p:cNvPr>
          <p:cNvCxnSpPr>
            <a:cxnSpLocks/>
            <a:stCxn id="59" idx="4"/>
            <a:endCxn id="56" idx="0"/>
          </p:cNvCxnSpPr>
          <p:nvPr/>
        </p:nvCxnSpPr>
        <p:spPr>
          <a:xfrm>
            <a:off x="7593164" y="2440789"/>
            <a:ext cx="6167" cy="911138"/>
          </a:xfrm>
          <a:prstGeom prst="straightConnector1">
            <a:avLst/>
          </a:prstGeom>
          <a:ln w="28575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="" xmlns:a16="http://schemas.microsoft.com/office/drawing/2014/main" id="{6E478A1F-91DE-B949-A731-DF44A35C6F1E}"/>
              </a:ext>
            </a:extLst>
          </p:cNvPr>
          <p:cNvCxnSpPr>
            <a:cxnSpLocks/>
            <a:stCxn id="58" idx="6"/>
            <a:endCxn id="56" idx="2"/>
          </p:cNvCxnSpPr>
          <p:nvPr/>
        </p:nvCxnSpPr>
        <p:spPr>
          <a:xfrm flipV="1">
            <a:off x="4280055" y="3672159"/>
            <a:ext cx="2983999" cy="5566"/>
          </a:xfrm>
          <a:prstGeom prst="straightConnector1">
            <a:avLst/>
          </a:prstGeom>
          <a:ln w="28575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="" xmlns:a16="http://schemas.microsoft.com/office/drawing/2014/main" id="{073C3B98-AFFF-1C4C-9372-119E9185EABD}"/>
              </a:ext>
            </a:extLst>
          </p:cNvPr>
          <p:cNvCxnSpPr>
            <a:cxnSpLocks/>
            <a:stCxn id="66" idx="6"/>
            <a:endCxn id="59" idx="2"/>
          </p:cNvCxnSpPr>
          <p:nvPr/>
        </p:nvCxnSpPr>
        <p:spPr>
          <a:xfrm flipV="1">
            <a:off x="4301628" y="2118498"/>
            <a:ext cx="2944759" cy="1598"/>
          </a:xfrm>
          <a:prstGeom prst="straightConnector1">
            <a:avLst/>
          </a:prstGeom>
          <a:ln w="28575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="" xmlns:a16="http://schemas.microsoft.com/office/drawing/2014/main" id="{A82D0328-4B31-0642-832D-504AD0CA64BC}"/>
              </a:ext>
            </a:extLst>
          </p:cNvPr>
          <p:cNvCxnSpPr>
            <a:cxnSpLocks/>
            <a:stCxn id="66" idx="5"/>
            <a:endCxn id="56" idx="1"/>
          </p:cNvCxnSpPr>
          <p:nvPr/>
        </p:nvCxnSpPr>
        <p:spPr>
          <a:xfrm>
            <a:off x="4200059" y="2347990"/>
            <a:ext cx="3162194" cy="1097730"/>
          </a:xfrm>
          <a:prstGeom prst="straightConnector1">
            <a:avLst/>
          </a:prstGeom>
          <a:ln w="28575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ustomShape 6">
            <a:extLst>
              <a:ext uri="{FF2B5EF4-FFF2-40B4-BE49-F238E27FC236}">
                <a16:creationId xmlns="" xmlns:a16="http://schemas.microsoft.com/office/drawing/2014/main" id="{741C500D-00FC-6D4B-AEB8-C95F3A4614C1}"/>
              </a:ext>
            </a:extLst>
          </p:cNvPr>
          <p:cNvSpPr/>
          <p:nvPr/>
        </p:nvSpPr>
        <p:spPr>
          <a:xfrm>
            <a:off x="7264054" y="3351927"/>
            <a:ext cx="670554" cy="640464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  <a:round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CustomShape 9">
            <a:extLst>
              <a:ext uri="{FF2B5EF4-FFF2-40B4-BE49-F238E27FC236}">
                <a16:creationId xmlns="" xmlns:a16="http://schemas.microsoft.com/office/drawing/2014/main" id="{1C0BC1C0-430F-984F-880F-EC5FB39289C1}"/>
              </a:ext>
            </a:extLst>
          </p:cNvPr>
          <p:cNvSpPr/>
          <p:nvPr/>
        </p:nvSpPr>
        <p:spPr>
          <a:xfrm>
            <a:off x="3609501" y="3357493"/>
            <a:ext cx="670554" cy="640464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  <a:round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CustomShape 10">
            <a:extLst>
              <a:ext uri="{FF2B5EF4-FFF2-40B4-BE49-F238E27FC236}">
                <a16:creationId xmlns="" xmlns:a16="http://schemas.microsoft.com/office/drawing/2014/main" id="{70DBD85C-3F8D-534D-98D0-282806C97376}"/>
              </a:ext>
            </a:extLst>
          </p:cNvPr>
          <p:cNvSpPr/>
          <p:nvPr/>
        </p:nvSpPr>
        <p:spPr>
          <a:xfrm>
            <a:off x="7246387" y="1796206"/>
            <a:ext cx="693553" cy="644583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  <a:round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0" tIns="0" rIns="0" bIns="18360" anchor="ctr"/>
          <a:lstStyle/>
          <a:p>
            <a:pPr algn="ctr">
              <a:lnSpc>
                <a:spcPct val="100000"/>
              </a:lnSpc>
            </a:pPr>
            <a:r>
              <a:rPr lang="en-US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</a:t>
            </a:r>
            <a:endParaRPr lang="en-US" sz="1400" dirty="0"/>
          </a:p>
        </p:txBody>
      </p:sp>
      <p:sp>
        <p:nvSpPr>
          <p:cNvPr id="60" name="CustomShape 23">
            <a:extLst>
              <a:ext uri="{FF2B5EF4-FFF2-40B4-BE49-F238E27FC236}">
                <a16:creationId xmlns="" xmlns:a16="http://schemas.microsoft.com/office/drawing/2014/main" id="{49F38703-9EF8-534F-9A46-964B2A11030E}"/>
              </a:ext>
            </a:extLst>
          </p:cNvPr>
          <p:cNvSpPr/>
          <p:nvPr/>
        </p:nvSpPr>
        <p:spPr>
          <a:xfrm>
            <a:off x="7747720" y="1635520"/>
            <a:ext cx="759674" cy="317829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solidFill>
              <a:schemeClr val="accent6"/>
            </a:solidFill>
            <a:rou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iBGP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CustomShape 23">
            <a:extLst>
              <a:ext uri="{FF2B5EF4-FFF2-40B4-BE49-F238E27FC236}">
                <a16:creationId xmlns="" xmlns:a16="http://schemas.microsoft.com/office/drawing/2014/main" id="{A9C1AA5D-2E93-7442-A1FF-EF6BBE37371E}"/>
              </a:ext>
            </a:extLst>
          </p:cNvPr>
          <p:cNvSpPr/>
          <p:nvPr/>
        </p:nvSpPr>
        <p:spPr>
          <a:xfrm>
            <a:off x="7747720" y="3532798"/>
            <a:ext cx="759674" cy="317829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solidFill>
              <a:schemeClr val="accent6"/>
            </a:solidFill>
            <a:rou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iBGP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CustomShape 23">
            <a:extLst>
              <a:ext uri="{FF2B5EF4-FFF2-40B4-BE49-F238E27FC236}">
                <a16:creationId xmlns="" xmlns:a16="http://schemas.microsoft.com/office/drawing/2014/main" id="{43528808-BEB6-8544-A830-A3BC9CBA9419}"/>
              </a:ext>
            </a:extLst>
          </p:cNvPr>
          <p:cNvSpPr/>
          <p:nvPr/>
        </p:nvSpPr>
        <p:spPr>
          <a:xfrm>
            <a:off x="3585372" y="3846683"/>
            <a:ext cx="759674" cy="317829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solidFill>
              <a:schemeClr val="accent6"/>
            </a:solidFill>
            <a:rou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400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eBGP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CustomShape 23">
            <a:extLst>
              <a:ext uri="{FF2B5EF4-FFF2-40B4-BE49-F238E27FC236}">
                <a16:creationId xmlns="" xmlns:a16="http://schemas.microsoft.com/office/drawing/2014/main" id="{C5479CB7-5A85-DC4D-B171-D265971116F4}"/>
              </a:ext>
            </a:extLst>
          </p:cNvPr>
          <p:cNvSpPr/>
          <p:nvPr/>
        </p:nvSpPr>
        <p:spPr>
          <a:xfrm>
            <a:off x="7213327" y="3846683"/>
            <a:ext cx="759674" cy="317829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solidFill>
              <a:schemeClr val="accent6"/>
            </a:solidFill>
            <a:rou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400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eBGP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D8732A8D-ED1C-0C4F-BD31-E19B78D1D44C}"/>
              </a:ext>
            </a:extLst>
          </p:cNvPr>
          <p:cNvSpPr txBox="1"/>
          <p:nvPr/>
        </p:nvSpPr>
        <p:spPr>
          <a:xfrm>
            <a:off x="4973746" y="2865067"/>
            <a:ext cx="331744" cy="246221"/>
          </a:xfrm>
          <a:prstGeom prst="rect">
            <a:avLst/>
          </a:prstGeom>
          <a:ln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66" name="CustomShape 10">
            <a:extLst>
              <a:ext uri="{FF2B5EF4-FFF2-40B4-BE49-F238E27FC236}">
                <a16:creationId xmlns="" xmlns:a16="http://schemas.microsoft.com/office/drawing/2014/main" id="{0305E415-87B3-0C4D-89D0-63742BA56727}"/>
              </a:ext>
            </a:extLst>
          </p:cNvPr>
          <p:cNvSpPr/>
          <p:nvPr/>
        </p:nvSpPr>
        <p:spPr>
          <a:xfrm>
            <a:off x="3608075" y="1797804"/>
            <a:ext cx="693553" cy="644583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  <a:round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0" tIns="0" rIns="0" bIns="18360" anchor="ctr"/>
          <a:lstStyle/>
          <a:p>
            <a:pPr algn="ctr">
              <a:lnSpc>
                <a:spcPct val="100000"/>
              </a:lnSpc>
            </a:pPr>
            <a:r>
              <a:rPr lang="en-US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</a:t>
            </a:r>
            <a:endParaRPr lang="en-US" sz="1400" dirty="0"/>
          </a:p>
        </p:txBody>
      </p:sp>
      <p:sp>
        <p:nvSpPr>
          <p:cNvPr id="67" name="CustomShape 23">
            <a:extLst>
              <a:ext uri="{FF2B5EF4-FFF2-40B4-BE49-F238E27FC236}">
                <a16:creationId xmlns="" xmlns:a16="http://schemas.microsoft.com/office/drawing/2014/main" id="{1947759D-90AB-3441-92E0-F2459A55D898}"/>
              </a:ext>
            </a:extLst>
          </p:cNvPr>
          <p:cNvSpPr/>
          <p:nvPr/>
        </p:nvSpPr>
        <p:spPr>
          <a:xfrm>
            <a:off x="3585372" y="1635520"/>
            <a:ext cx="759674" cy="317829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solidFill>
              <a:schemeClr val="accent6"/>
            </a:solidFill>
            <a:rou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iBGP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CustomShape 23">
            <a:extLst>
              <a:ext uri="{FF2B5EF4-FFF2-40B4-BE49-F238E27FC236}">
                <a16:creationId xmlns="" xmlns:a16="http://schemas.microsoft.com/office/drawing/2014/main" id="{0ADA4370-CB3E-7F43-B7B5-6ECF331B712F}"/>
              </a:ext>
            </a:extLst>
          </p:cNvPr>
          <p:cNvSpPr/>
          <p:nvPr/>
        </p:nvSpPr>
        <p:spPr>
          <a:xfrm>
            <a:off x="6907339" y="3177504"/>
            <a:ext cx="759674" cy="31782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  <a:rou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OSPF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CustomShape 23">
            <a:extLst>
              <a:ext uri="{FF2B5EF4-FFF2-40B4-BE49-F238E27FC236}">
                <a16:creationId xmlns="" xmlns:a16="http://schemas.microsoft.com/office/drawing/2014/main" id="{B8319927-3B68-C142-8876-7A375487F130}"/>
              </a:ext>
            </a:extLst>
          </p:cNvPr>
          <p:cNvSpPr/>
          <p:nvPr/>
        </p:nvSpPr>
        <p:spPr>
          <a:xfrm>
            <a:off x="6898088" y="2261010"/>
            <a:ext cx="759674" cy="31782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  <a:rou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OSPF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CustomShape 23">
            <a:extLst>
              <a:ext uri="{FF2B5EF4-FFF2-40B4-BE49-F238E27FC236}">
                <a16:creationId xmlns="" xmlns:a16="http://schemas.microsoft.com/office/drawing/2014/main" id="{9D2A7B67-EE14-9D4D-A5A5-6202F9FB7369}"/>
              </a:ext>
            </a:extLst>
          </p:cNvPr>
          <p:cNvSpPr/>
          <p:nvPr/>
        </p:nvSpPr>
        <p:spPr>
          <a:xfrm>
            <a:off x="3914993" y="2262608"/>
            <a:ext cx="759674" cy="31782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  <a:rou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OSPF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="" xmlns:a16="http://schemas.microsoft.com/office/drawing/2014/main" id="{CDFDCDC8-AA5E-D840-84B1-27F510E3A82D}"/>
              </a:ext>
            </a:extLst>
          </p:cNvPr>
          <p:cNvCxnSpPr>
            <a:cxnSpLocks/>
            <a:stCxn id="67" idx="3"/>
            <a:endCxn id="60" idx="1"/>
          </p:cNvCxnSpPr>
          <p:nvPr/>
        </p:nvCxnSpPr>
        <p:spPr>
          <a:xfrm>
            <a:off x="4345046" y="1794435"/>
            <a:ext cx="3402674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="" xmlns:a16="http://schemas.microsoft.com/office/drawing/2014/main" id="{DC5E7D14-9735-3E4E-AD26-1EE778778158}"/>
              </a:ext>
            </a:extLst>
          </p:cNvPr>
          <p:cNvCxnSpPr>
            <a:cxnSpLocks/>
            <a:stCxn id="62" idx="0"/>
            <a:endCxn id="60" idx="2"/>
          </p:cNvCxnSpPr>
          <p:nvPr/>
        </p:nvCxnSpPr>
        <p:spPr>
          <a:xfrm flipV="1">
            <a:off x="8127557" y="1953349"/>
            <a:ext cx="0" cy="1579449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="" xmlns:a16="http://schemas.microsoft.com/office/drawing/2014/main" id="{FD53B3C9-25F5-1D4F-BF95-6A8E6B83383E}"/>
              </a:ext>
            </a:extLst>
          </p:cNvPr>
          <p:cNvCxnSpPr>
            <a:cxnSpLocks/>
          </p:cNvCxnSpPr>
          <p:nvPr/>
        </p:nvCxnSpPr>
        <p:spPr>
          <a:xfrm flipH="1">
            <a:off x="4674667" y="2430755"/>
            <a:ext cx="2223420" cy="1598"/>
          </a:xfrm>
          <a:prstGeom prst="straightConnector1">
            <a:avLst/>
          </a:prstGeom>
          <a:solidFill>
            <a:schemeClr val="accent2"/>
          </a:solidFill>
          <a:ln w="19050">
            <a:solidFill>
              <a:schemeClr val="accent2"/>
            </a:solidFill>
            <a:prstDash val="sysDash"/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="" xmlns:a16="http://schemas.microsoft.com/office/drawing/2014/main" id="{864B9D80-7309-6240-AD72-627145D20DDA}"/>
              </a:ext>
            </a:extLst>
          </p:cNvPr>
          <p:cNvCxnSpPr>
            <a:cxnSpLocks/>
            <a:stCxn id="69" idx="2"/>
            <a:endCxn id="68" idx="0"/>
          </p:cNvCxnSpPr>
          <p:nvPr/>
        </p:nvCxnSpPr>
        <p:spPr>
          <a:xfrm>
            <a:off x="7277925" y="2578839"/>
            <a:ext cx="9251" cy="598665"/>
          </a:xfrm>
          <a:prstGeom prst="straightConnector1">
            <a:avLst/>
          </a:prstGeom>
          <a:ln w="19050">
            <a:solidFill>
              <a:schemeClr val="accent2"/>
            </a:solidFill>
            <a:prstDash val="sysDash"/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90034939-65CC-664E-835E-20CED509BAE4}"/>
              </a:ext>
            </a:extLst>
          </p:cNvPr>
          <p:cNvSpPr txBox="1"/>
          <p:nvPr/>
        </p:nvSpPr>
        <p:spPr>
          <a:xfrm>
            <a:off x="7270358" y="2679670"/>
            <a:ext cx="331744" cy="246221"/>
          </a:xfrm>
          <a:prstGeom prst="rect">
            <a:avLst/>
          </a:prstGeom>
          <a:ln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9787430-6E5B-504F-9B82-B2DD2078ED58}"/>
              </a:ext>
            </a:extLst>
          </p:cNvPr>
          <p:cNvSpPr txBox="1"/>
          <p:nvPr/>
        </p:nvSpPr>
        <p:spPr>
          <a:xfrm>
            <a:off x="5862570" y="2108208"/>
            <a:ext cx="331744" cy="246221"/>
          </a:xfrm>
          <a:prstGeom prst="rect">
            <a:avLst/>
          </a:prstGeom>
          <a:ln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</a:rPr>
              <a:t>5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="" xmlns:a16="http://schemas.microsoft.com/office/drawing/2014/main" id="{6901AC6F-313D-C840-8193-AE0F7948B8FE}"/>
              </a:ext>
            </a:extLst>
          </p:cNvPr>
          <p:cNvCxnSpPr>
            <a:cxnSpLocks/>
            <a:stCxn id="63" idx="3"/>
            <a:endCxn id="64" idx="1"/>
          </p:cNvCxnSpPr>
          <p:nvPr/>
        </p:nvCxnSpPr>
        <p:spPr>
          <a:xfrm>
            <a:off x="4345046" y="4005597"/>
            <a:ext cx="2868281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="" xmlns:a16="http://schemas.microsoft.com/office/drawing/2014/main" id="{00D44FAE-BAE5-124B-A7BA-268792C845E1}"/>
              </a:ext>
            </a:extLst>
          </p:cNvPr>
          <p:cNvCxnSpPr>
            <a:cxnSpLocks/>
            <a:stCxn id="70" idx="2"/>
          </p:cNvCxnSpPr>
          <p:nvPr/>
        </p:nvCxnSpPr>
        <p:spPr>
          <a:xfrm>
            <a:off x="4294830" y="2580437"/>
            <a:ext cx="2629534" cy="894022"/>
          </a:xfrm>
          <a:prstGeom prst="straightConnector1">
            <a:avLst/>
          </a:prstGeom>
          <a:solidFill>
            <a:schemeClr val="accent2"/>
          </a:solidFill>
          <a:ln w="19050">
            <a:solidFill>
              <a:schemeClr val="accent2"/>
            </a:solidFill>
            <a:prstDash val="sysDash"/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101" descr="desktop-and-monitor1.png">
            <a:extLst>
              <a:ext uri="{FF2B5EF4-FFF2-40B4-BE49-F238E27FC236}">
                <a16:creationId xmlns="" xmlns:a16="http://schemas.microsoft.com/office/drawing/2014/main" id="{9BFC0C0A-47D0-774F-A5C8-A7F40FF1530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7866" y="2658711"/>
            <a:ext cx="449957" cy="309753"/>
          </a:xfrm>
          <a:prstGeom prst="rect">
            <a:avLst/>
          </a:prstGeom>
        </p:spPr>
      </p:pic>
      <p:pic>
        <p:nvPicPr>
          <p:cNvPr id="103" name="Picture 102" descr="desktop-and-monitor1.png">
            <a:extLst>
              <a:ext uri="{FF2B5EF4-FFF2-40B4-BE49-F238E27FC236}">
                <a16:creationId xmlns="" xmlns:a16="http://schemas.microsoft.com/office/drawing/2014/main" id="{9CD26E34-104B-C246-BA1D-0BA1C296D59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6649" y="2943340"/>
            <a:ext cx="449957" cy="309753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="" xmlns:a16="http://schemas.microsoft.com/office/drawing/2014/main" id="{26AB174A-58A1-B645-96C3-368B867D9015}"/>
              </a:ext>
            </a:extLst>
          </p:cNvPr>
          <p:cNvSpPr txBox="1"/>
          <p:nvPr/>
        </p:nvSpPr>
        <p:spPr>
          <a:xfrm>
            <a:off x="7726376" y="292954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en-US" baseline="-25000" dirty="0"/>
          </a:p>
        </p:txBody>
      </p:sp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0DE1B74D-C49E-D549-B2E9-2C183CF8B596}"/>
              </a:ext>
            </a:extLst>
          </p:cNvPr>
          <p:cNvSpPr txBox="1"/>
          <p:nvPr/>
        </p:nvSpPr>
        <p:spPr>
          <a:xfrm>
            <a:off x="4349251" y="318458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  <a:endParaRPr lang="en-US" baseline="-25000" dirty="0"/>
          </a:p>
        </p:txBody>
      </p:sp>
      <p:graphicFrame>
        <p:nvGraphicFramePr>
          <p:cNvPr id="61" name="Table 60">
            <a:extLst>
              <a:ext uri="{FF2B5EF4-FFF2-40B4-BE49-F238E27FC236}">
                <a16:creationId xmlns="" xmlns:a16="http://schemas.microsoft.com/office/drawing/2014/main" id="{9CFCD5EF-9A77-5448-8AA1-0A45F636EB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240449"/>
              </p:ext>
            </p:extLst>
          </p:nvPr>
        </p:nvGraphicFramePr>
        <p:xfrm>
          <a:off x="8684507" y="1714302"/>
          <a:ext cx="1839686" cy="158457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16280">
                  <a:extLst>
                    <a:ext uri="{9D8B030D-6E8A-4147-A177-3AD203B41FA5}">
                      <a16:colId xmlns="" xmlns:a16="http://schemas.microsoft.com/office/drawing/2014/main" val="3373951225"/>
                    </a:ext>
                  </a:extLst>
                </a:gridCol>
                <a:gridCol w="1123406">
                  <a:extLst>
                    <a:ext uri="{9D8B030D-6E8A-4147-A177-3AD203B41FA5}">
                      <a16:colId xmlns="" xmlns:a16="http://schemas.microsoft.com/office/drawing/2014/main" val="266779400"/>
                    </a:ext>
                  </a:extLst>
                </a:gridCol>
              </a:tblGrid>
              <a:tr h="48729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Dst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NextHop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94010706"/>
                  </a:ext>
                </a:extLst>
              </a:tr>
              <a:tr h="326212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06271547"/>
                  </a:ext>
                </a:extLst>
              </a:tr>
              <a:tr h="3262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en-US" sz="1800" b="0" spc="-1" baseline="-25000" dirty="0">
                        <a:solidFill>
                          <a:schemeClr val="bg1"/>
                        </a:solidFill>
                        <a:uFill>
                          <a:solidFill>
                            <a:srgbClr val="FFFFFF"/>
                          </a:solidFill>
                        </a:u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67746380"/>
                  </a:ext>
                </a:extLst>
              </a:tr>
              <a:tr h="3262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67749066"/>
                  </a:ext>
                </a:extLst>
              </a:tr>
            </a:tbl>
          </a:graphicData>
        </a:graphic>
      </p:graphicFrame>
      <p:graphicFrame>
        <p:nvGraphicFramePr>
          <p:cNvPr id="71" name="Table 70">
            <a:extLst>
              <a:ext uri="{FF2B5EF4-FFF2-40B4-BE49-F238E27FC236}">
                <a16:creationId xmlns="" xmlns:a16="http://schemas.microsoft.com/office/drawing/2014/main" id="{E839DCC6-A857-DB46-8BA0-7B1A5F7D7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991900"/>
              </p:ext>
            </p:extLst>
          </p:nvPr>
        </p:nvGraphicFramePr>
        <p:xfrm>
          <a:off x="7617866" y="4413656"/>
          <a:ext cx="1839686" cy="158457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16280">
                  <a:extLst>
                    <a:ext uri="{9D8B030D-6E8A-4147-A177-3AD203B41FA5}">
                      <a16:colId xmlns="" xmlns:a16="http://schemas.microsoft.com/office/drawing/2014/main" val="3373951225"/>
                    </a:ext>
                  </a:extLst>
                </a:gridCol>
                <a:gridCol w="1123406">
                  <a:extLst>
                    <a:ext uri="{9D8B030D-6E8A-4147-A177-3AD203B41FA5}">
                      <a16:colId xmlns="" xmlns:a16="http://schemas.microsoft.com/office/drawing/2014/main" val="266779400"/>
                    </a:ext>
                  </a:extLst>
                </a:gridCol>
              </a:tblGrid>
              <a:tr h="48729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Dst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NextHop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94010706"/>
                  </a:ext>
                </a:extLst>
              </a:tr>
              <a:tr h="326212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06271547"/>
                  </a:ext>
                </a:extLst>
              </a:tr>
              <a:tr h="3262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en-US" sz="1800" b="0" spc="-1" baseline="-25000" dirty="0">
                        <a:solidFill>
                          <a:schemeClr val="bg1"/>
                        </a:solidFill>
                        <a:uFill>
                          <a:solidFill>
                            <a:srgbClr val="FFFFFF"/>
                          </a:solidFill>
                        </a:u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67746380"/>
                  </a:ext>
                </a:extLst>
              </a:tr>
              <a:tr h="3262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67749066"/>
                  </a:ext>
                </a:extLst>
              </a:tr>
            </a:tbl>
          </a:graphicData>
        </a:graphic>
      </p:graphicFrame>
      <p:graphicFrame>
        <p:nvGraphicFramePr>
          <p:cNvPr id="73" name="Table 72">
            <a:extLst>
              <a:ext uri="{FF2B5EF4-FFF2-40B4-BE49-F238E27FC236}">
                <a16:creationId xmlns="" xmlns:a16="http://schemas.microsoft.com/office/drawing/2014/main" id="{899FA73B-6FA9-3944-B6BC-4A53DBB616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794655"/>
              </p:ext>
            </p:extLst>
          </p:nvPr>
        </p:nvGraphicFramePr>
        <p:xfrm>
          <a:off x="1472264" y="1898664"/>
          <a:ext cx="1839686" cy="121881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16280">
                  <a:extLst>
                    <a:ext uri="{9D8B030D-6E8A-4147-A177-3AD203B41FA5}">
                      <a16:colId xmlns="" xmlns:a16="http://schemas.microsoft.com/office/drawing/2014/main" val="3373951225"/>
                    </a:ext>
                  </a:extLst>
                </a:gridCol>
                <a:gridCol w="1123406">
                  <a:extLst>
                    <a:ext uri="{9D8B030D-6E8A-4147-A177-3AD203B41FA5}">
                      <a16:colId xmlns="" xmlns:a16="http://schemas.microsoft.com/office/drawing/2014/main" val="266779400"/>
                    </a:ext>
                  </a:extLst>
                </a:gridCol>
              </a:tblGrid>
              <a:tr h="48729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Dst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NextHop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94010706"/>
                  </a:ext>
                </a:extLst>
              </a:tr>
              <a:tr h="3262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en-US" sz="1800" b="0" spc="-1" baseline="-25000" dirty="0">
                        <a:solidFill>
                          <a:schemeClr val="bg1"/>
                        </a:solidFill>
                        <a:uFill>
                          <a:solidFill>
                            <a:srgbClr val="FFFFFF"/>
                          </a:solidFill>
                        </a:u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67746380"/>
                  </a:ext>
                </a:extLst>
              </a:tr>
              <a:tr h="3262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67749066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FFBDCA0-0CE1-D540-BEC4-BCE8770E90EF}"/>
              </a:ext>
            </a:extLst>
          </p:cNvPr>
          <p:cNvSpPr/>
          <p:nvPr/>
        </p:nvSpPr>
        <p:spPr>
          <a:xfrm>
            <a:off x="9029833" y="1344970"/>
            <a:ext cx="1149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ROUTER C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68FBFDD6-552B-A646-97C6-E79CA5E5306F}"/>
              </a:ext>
            </a:extLst>
          </p:cNvPr>
          <p:cNvSpPr/>
          <p:nvPr/>
        </p:nvSpPr>
        <p:spPr>
          <a:xfrm>
            <a:off x="7961218" y="4044324"/>
            <a:ext cx="1149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ROUTER B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6EC8BEEE-CB5A-584A-8E8A-05CEE90040D5}"/>
              </a:ext>
            </a:extLst>
          </p:cNvPr>
          <p:cNvSpPr/>
          <p:nvPr/>
        </p:nvSpPr>
        <p:spPr>
          <a:xfrm>
            <a:off x="1801709" y="1564510"/>
            <a:ext cx="1173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ROUTER 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7913E81-EF76-FC49-982A-E43F47FE02E5}"/>
              </a:ext>
            </a:extLst>
          </p:cNvPr>
          <p:cNvSpPr/>
          <p:nvPr/>
        </p:nvSpPr>
        <p:spPr>
          <a:xfrm>
            <a:off x="2008285" y="4272129"/>
            <a:ext cx="8684694" cy="52322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IBGP uses OSPF computed route to reach next hop router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08B13823-E879-4548-83F7-B4F818EE1057}"/>
              </a:ext>
            </a:extLst>
          </p:cNvPr>
          <p:cNvSpPr/>
          <p:nvPr/>
        </p:nvSpPr>
        <p:spPr>
          <a:xfrm>
            <a:off x="8380107" y="2152709"/>
            <a:ext cx="2403775" cy="3874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B91B9AA5-1734-2243-92EA-0126780B6272}"/>
              </a:ext>
            </a:extLst>
          </p:cNvPr>
          <p:cNvSpPr/>
          <p:nvPr/>
        </p:nvSpPr>
        <p:spPr>
          <a:xfrm>
            <a:off x="8402461" y="2540119"/>
            <a:ext cx="2403775" cy="3874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06AA5EA4-C193-524F-A1F4-A0EE479DF976}"/>
              </a:ext>
            </a:extLst>
          </p:cNvPr>
          <p:cNvSpPr/>
          <p:nvPr/>
        </p:nvSpPr>
        <p:spPr>
          <a:xfrm>
            <a:off x="7333846" y="4877285"/>
            <a:ext cx="2403775" cy="3874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="" xmlns:a16="http://schemas.microsoft.com/office/drawing/2014/main" id="{2ED24717-B66C-D54D-B6AD-EC49428EFF2A}"/>
              </a:ext>
            </a:extLst>
          </p:cNvPr>
          <p:cNvCxnSpPr>
            <a:cxnSpLocks/>
          </p:cNvCxnSpPr>
          <p:nvPr/>
        </p:nvCxnSpPr>
        <p:spPr>
          <a:xfrm>
            <a:off x="7265568" y="2581034"/>
            <a:ext cx="9251" cy="598665"/>
          </a:xfrm>
          <a:prstGeom prst="straightConnector1">
            <a:avLst/>
          </a:prstGeom>
          <a:ln w="57150">
            <a:solidFill>
              <a:schemeClr val="accent2"/>
            </a:solidFill>
            <a:prstDash val="sysDash"/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="" xmlns:a16="http://schemas.microsoft.com/office/drawing/2014/main" id="{546C1DFD-0411-1E46-8846-7E8B273F14A0}"/>
              </a:ext>
            </a:extLst>
          </p:cNvPr>
          <p:cNvCxnSpPr>
            <a:cxnSpLocks/>
          </p:cNvCxnSpPr>
          <p:nvPr/>
        </p:nvCxnSpPr>
        <p:spPr>
          <a:xfrm flipV="1">
            <a:off x="8127557" y="1933842"/>
            <a:ext cx="0" cy="1579449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prstDash val="sysDash"/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="" xmlns:a16="http://schemas.microsoft.com/office/drawing/2014/main" id="{A8806685-F20B-4242-A15F-179B6A33099B}"/>
              </a:ext>
            </a:extLst>
          </p:cNvPr>
          <p:cNvCxnSpPr>
            <a:cxnSpLocks/>
          </p:cNvCxnSpPr>
          <p:nvPr/>
        </p:nvCxnSpPr>
        <p:spPr>
          <a:xfrm>
            <a:off x="4352236" y="4011724"/>
            <a:ext cx="2868281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prstDash val="sysDash"/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>
            <a:extLst>
              <a:ext uri="{FF2B5EF4-FFF2-40B4-BE49-F238E27FC236}">
                <a16:creationId xmlns="" xmlns:a16="http://schemas.microsoft.com/office/drawing/2014/main" id="{4277471F-4FE8-374D-884E-98ACADAFB721}"/>
              </a:ext>
            </a:extLst>
          </p:cNvPr>
          <p:cNvGrpSpPr/>
          <p:nvPr/>
        </p:nvGrpSpPr>
        <p:grpSpPr>
          <a:xfrm>
            <a:off x="2013913" y="3932653"/>
            <a:ext cx="1067125" cy="939397"/>
            <a:chOff x="2606905" y="1946015"/>
            <a:chExt cx="1067125" cy="939397"/>
          </a:xfrm>
        </p:grpSpPr>
        <p:pic>
          <p:nvPicPr>
            <p:cNvPr id="78" name="Picture 77">
              <a:extLst>
                <a:ext uri="{FF2B5EF4-FFF2-40B4-BE49-F238E27FC236}">
                  <a16:creationId xmlns="" xmlns:a16="http://schemas.microsoft.com/office/drawing/2014/main" id="{9DEC57B8-6D2D-3D42-BE62-E4A0BD024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06905" y="1946015"/>
              <a:ext cx="1067125" cy="939397"/>
            </a:xfrm>
            <a:prstGeom prst="rect">
              <a:avLst/>
            </a:prstGeom>
          </p:spPr>
        </p:pic>
        <p:sp>
          <p:nvSpPr>
            <p:cNvPr id="79" name="Rectangle 78">
              <a:extLst>
                <a:ext uri="{FF2B5EF4-FFF2-40B4-BE49-F238E27FC236}">
                  <a16:creationId xmlns="" xmlns:a16="http://schemas.microsoft.com/office/drawing/2014/main" id="{6A1E9892-D9AA-A64B-A7CC-33DFABC69C50}"/>
                </a:ext>
              </a:extLst>
            </p:cNvPr>
            <p:cNvSpPr/>
            <p:nvPr/>
          </p:nvSpPr>
          <p:spPr>
            <a:xfrm>
              <a:off x="2718560" y="2168440"/>
              <a:ext cx="8066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/>
                <a:t>C </a:t>
              </a:r>
              <a:r>
                <a:rPr lang="en-US" sz="2000" b="1" dirty="0">
                  <a:sym typeface="Wingdings" pitchFamily="2" charset="2"/>
                </a:rPr>
                <a:t> E</a:t>
              </a:r>
              <a:endParaRPr lang="en-US" sz="2000" b="1" dirty="0"/>
            </a:p>
          </p:txBody>
        </p:sp>
      </p:grpSp>
      <p:sp>
        <p:nvSpPr>
          <p:cNvPr id="80" name="Rounded Rectangle 79">
            <a:extLst>
              <a:ext uri="{FF2B5EF4-FFF2-40B4-BE49-F238E27FC236}">
                <a16:creationId xmlns="" xmlns:a16="http://schemas.microsoft.com/office/drawing/2014/main" id="{55A8FB36-A9E0-D348-A74D-5E03FD9D3894}"/>
              </a:ext>
            </a:extLst>
          </p:cNvPr>
          <p:cNvSpPr/>
          <p:nvPr/>
        </p:nvSpPr>
        <p:spPr>
          <a:xfrm>
            <a:off x="2991812" y="4957620"/>
            <a:ext cx="3932552" cy="8833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Cross Layer Dependency: </a:t>
            </a:r>
            <a:r>
              <a:rPr lang="en-US" sz="2800" dirty="0" err="1">
                <a:solidFill>
                  <a:sysClr val="windowText" lastClr="000000"/>
                </a:solidFill>
              </a:rPr>
              <a:t>iBGP</a:t>
            </a:r>
            <a:r>
              <a:rPr lang="en-US" sz="2800" dirty="0">
                <a:solidFill>
                  <a:sysClr val="windowText" lastClr="000000"/>
                </a:solidFill>
              </a:rPr>
              <a:t> - OSPF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="" xmlns:a16="http://schemas.microsoft.com/office/drawing/2014/main" id="{D29AA3D8-EC0A-DD47-90F7-F9AF05EA8ED0}"/>
              </a:ext>
            </a:extLst>
          </p:cNvPr>
          <p:cNvSpPr/>
          <p:nvPr/>
        </p:nvSpPr>
        <p:spPr>
          <a:xfrm>
            <a:off x="4012199" y="1752404"/>
            <a:ext cx="4181308" cy="2341438"/>
          </a:xfrm>
          <a:custGeom>
            <a:avLst/>
            <a:gdLst>
              <a:gd name="connsiteX0" fmla="*/ 3884892 w 4181308"/>
              <a:gd name="connsiteY0" fmla="*/ 1129341 h 2341438"/>
              <a:gd name="connsiteX1" fmla="*/ 4148128 w 4181308"/>
              <a:gd name="connsiteY1" fmla="*/ 7123 h 2341438"/>
              <a:gd name="connsiteX2" fmla="*/ 3219874 w 4181308"/>
              <a:gd name="connsiteY2" fmla="*/ 699851 h 2341438"/>
              <a:gd name="connsiteX3" fmla="*/ 3316856 w 4181308"/>
              <a:gd name="connsiteY3" fmla="*/ 1683523 h 2341438"/>
              <a:gd name="connsiteX4" fmla="*/ 3538528 w 4181308"/>
              <a:gd name="connsiteY4" fmla="*/ 2251560 h 2341438"/>
              <a:gd name="connsiteX5" fmla="*/ 255001 w 4181308"/>
              <a:gd name="connsiteY5" fmla="*/ 2237705 h 2341438"/>
              <a:gd name="connsiteX6" fmla="*/ 462819 w 4181308"/>
              <a:gd name="connsiteY6" fmla="*/ 1267887 h 234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1308" h="2341438">
                <a:moveTo>
                  <a:pt x="3884892" y="1129341"/>
                </a:moveTo>
                <a:cubicBezTo>
                  <a:pt x="4071928" y="604023"/>
                  <a:pt x="4258964" y="78705"/>
                  <a:pt x="4148128" y="7123"/>
                </a:cubicBezTo>
                <a:cubicBezTo>
                  <a:pt x="4037292" y="-64459"/>
                  <a:pt x="3358419" y="420451"/>
                  <a:pt x="3219874" y="699851"/>
                </a:cubicBezTo>
                <a:cubicBezTo>
                  <a:pt x="3081329" y="979251"/>
                  <a:pt x="3263747" y="1424905"/>
                  <a:pt x="3316856" y="1683523"/>
                </a:cubicBezTo>
                <a:cubicBezTo>
                  <a:pt x="3369965" y="1942141"/>
                  <a:pt x="4048837" y="2159196"/>
                  <a:pt x="3538528" y="2251560"/>
                </a:cubicBezTo>
                <a:cubicBezTo>
                  <a:pt x="3028219" y="2343924"/>
                  <a:pt x="767619" y="2401651"/>
                  <a:pt x="255001" y="2237705"/>
                </a:cubicBezTo>
                <a:cubicBezTo>
                  <a:pt x="-257617" y="2073760"/>
                  <a:pt x="102601" y="1670823"/>
                  <a:pt x="462819" y="126788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Elbow Connector 7">
            <a:extLst>
              <a:ext uri="{FF2B5EF4-FFF2-40B4-BE49-F238E27FC236}">
                <a16:creationId xmlns="" xmlns:a16="http://schemas.microsoft.com/office/drawing/2014/main" id="{C2452EE5-55C1-1649-90DF-57E11EBA1C66}"/>
              </a:ext>
            </a:extLst>
          </p:cNvPr>
          <p:cNvCxnSpPr>
            <a:cxnSpLocks/>
          </p:cNvCxnSpPr>
          <p:nvPr/>
        </p:nvCxnSpPr>
        <p:spPr>
          <a:xfrm>
            <a:off x="10506289" y="2362752"/>
            <a:ext cx="22354" cy="387410"/>
          </a:xfrm>
          <a:prstGeom prst="bentConnector3">
            <a:avLst>
              <a:gd name="adj1" fmla="val 2437456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05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4" grpId="0"/>
      <p:bldP spid="75" grpId="0"/>
      <p:bldP spid="5" grpId="0" animBg="1"/>
      <p:bldP spid="5" grpId="1" animBg="1"/>
      <p:bldP spid="43" grpId="0" animBg="1"/>
      <p:bldP spid="43" grpId="1" animBg="1"/>
      <p:bldP spid="44" grpId="0" animBg="1"/>
      <p:bldP spid="44" grpId="1" animBg="1"/>
      <p:bldP spid="49" grpId="0" animBg="1"/>
      <p:bldP spid="80" grpId="0" animBg="1"/>
      <p:bldP spid="80" grpId="1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CFE883-AE85-FC46-8261-130E8469B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Layer Dependency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C76BC18-E4CB-CB40-9DE0-9F873851A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268BE-A08D-D147-9EF9-6AC46422B03E}" type="slidenum">
              <a:rPr lang="en-US" smtClean="0"/>
              <a:t>8</a:t>
            </a:fld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F3E1E017-997F-174F-94E1-45DFCBB19FF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3707" y="-559844"/>
            <a:ext cx="501651" cy="501651"/>
          </a:xfrm>
          <a:prstGeom prst="rect">
            <a:avLst/>
          </a:prstGeom>
        </p:spPr>
      </p:pic>
      <p:cxnSp>
        <p:nvCxnSpPr>
          <p:cNvPr id="48" name="Straight Arrow Connector 47">
            <a:extLst>
              <a:ext uri="{FF2B5EF4-FFF2-40B4-BE49-F238E27FC236}">
                <a16:creationId xmlns="" xmlns:a16="http://schemas.microsoft.com/office/drawing/2014/main" id="{28A18175-F2D2-9449-ADE7-C2E8039E87DB}"/>
              </a:ext>
            </a:extLst>
          </p:cNvPr>
          <p:cNvCxnSpPr>
            <a:cxnSpLocks/>
            <a:stCxn id="103" idx="2"/>
            <a:endCxn id="58" idx="7"/>
          </p:cNvCxnSpPr>
          <p:nvPr/>
        </p:nvCxnSpPr>
        <p:spPr>
          <a:xfrm flipH="1">
            <a:off x="4181855" y="3250076"/>
            <a:ext cx="119773" cy="198194"/>
          </a:xfrm>
          <a:prstGeom prst="straightConnector1">
            <a:avLst/>
          </a:prstGeom>
          <a:ln w="28575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="" xmlns:a16="http://schemas.microsoft.com/office/drawing/2014/main" id="{BDE9D061-27B5-1947-993B-A63D84988B08}"/>
              </a:ext>
            </a:extLst>
          </p:cNvPr>
          <p:cNvCxnSpPr>
            <a:cxnSpLocks/>
            <a:stCxn id="59" idx="5"/>
            <a:endCxn id="102" idx="0"/>
          </p:cNvCxnSpPr>
          <p:nvPr/>
        </p:nvCxnSpPr>
        <p:spPr>
          <a:xfrm>
            <a:off x="7838372" y="2343375"/>
            <a:ext cx="4473" cy="312319"/>
          </a:xfrm>
          <a:prstGeom prst="straightConnector1">
            <a:avLst/>
          </a:prstGeom>
          <a:ln w="28575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="" xmlns:a16="http://schemas.microsoft.com/office/drawing/2014/main" id="{B3232D53-0608-D64C-9CBF-D22147D1E475}"/>
              </a:ext>
            </a:extLst>
          </p:cNvPr>
          <p:cNvCxnSpPr>
            <a:cxnSpLocks/>
            <a:stCxn id="59" idx="4"/>
            <a:endCxn id="56" idx="0"/>
          </p:cNvCxnSpPr>
          <p:nvPr/>
        </p:nvCxnSpPr>
        <p:spPr>
          <a:xfrm>
            <a:off x="7593164" y="2437772"/>
            <a:ext cx="6167" cy="911138"/>
          </a:xfrm>
          <a:prstGeom prst="straightConnector1">
            <a:avLst/>
          </a:prstGeom>
          <a:ln w="28575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="" xmlns:a16="http://schemas.microsoft.com/office/drawing/2014/main" id="{6E478A1F-91DE-B949-A731-DF44A35C6F1E}"/>
              </a:ext>
            </a:extLst>
          </p:cNvPr>
          <p:cNvCxnSpPr>
            <a:cxnSpLocks/>
            <a:stCxn id="58" idx="6"/>
            <a:endCxn id="56" idx="2"/>
          </p:cNvCxnSpPr>
          <p:nvPr/>
        </p:nvCxnSpPr>
        <p:spPr>
          <a:xfrm flipV="1">
            <a:off x="4280055" y="3669142"/>
            <a:ext cx="2983999" cy="5566"/>
          </a:xfrm>
          <a:prstGeom prst="straightConnector1">
            <a:avLst/>
          </a:prstGeom>
          <a:ln w="28575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="" xmlns:a16="http://schemas.microsoft.com/office/drawing/2014/main" id="{073C3B98-AFFF-1C4C-9372-119E9185EABD}"/>
              </a:ext>
            </a:extLst>
          </p:cNvPr>
          <p:cNvCxnSpPr>
            <a:cxnSpLocks/>
            <a:stCxn id="66" idx="6"/>
            <a:endCxn id="59" idx="2"/>
          </p:cNvCxnSpPr>
          <p:nvPr/>
        </p:nvCxnSpPr>
        <p:spPr>
          <a:xfrm flipV="1">
            <a:off x="4301628" y="2115481"/>
            <a:ext cx="2944759" cy="1598"/>
          </a:xfrm>
          <a:prstGeom prst="straightConnector1">
            <a:avLst/>
          </a:prstGeom>
          <a:ln w="28575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="" xmlns:a16="http://schemas.microsoft.com/office/drawing/2014/main" id="{A82D0328-4B31-0642-832D-504AD0CA64BC}"/>
              </a:ext>
            </a:extLst>
          </p:cNvPr>
          <p:cNvCxnSpPr>
            <a:cxnSpLocks/>
            <a:stCxn id="66" idx="5"/>
            <a:endCxn id="56" idx="1"/>
          </p:cNvCxnSpPr>
          <p:nvPr/>
        </p:nvCxnSpPr>
        <p:spPr>
          <a:xfrm>
            <a:off x="4200059" y="2344973"/>
            <a:ext cx="3162194" cy="1097730"/>
          </a:xfrm>
          <a:prstGeom prst="straightConnector1">
            <a:avLst/>
          </a:prstGeom>
          <a:ln w="28575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ustomShape 6">
            <a:extLst>
              <a:ext uri="{FF2B5EF4-FFF2-40B4-BE49-F238E27FC236}">
                <a16:creationId xmlns="" xmlns:a16="http://schemas.microsoft.com/office/drawing/2014/main" id="{741C500D-00FC-6D4B-AEB8-C95F3A4614C1}"/>
              </a:ext>
            </a:extLst>
          </p:cNvPr>
          <p:cNvSpPr/>
          <p:nvPr/>
        </p:nvSpPr>
        <p:spPr>
          <a:xfrm>
            <a:off x="7264054" y="3348910"/>
            <a:ext cx="670554" cy="640464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  <a:round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CustomShape 9">
            <a:extLst>
              <a:ext uri="{FF2B5EF4-FFF2-40B4-BE49-F238E27FC236}">
                <a16:creationId xmlns="" xmlns:a16="http://schemas.microsoft.com/office/drawing/2014/main" id="{1C0BC1C0-430F-984F-880F-EC5FB39289C1}"/>
              </a:ext>
            </a:extLst>
          </p:cNvPr>
          <p:cNvSpPr/>
          <p:nvPr/>
        </p:nvSpPr>
        <p:spPr>
          <a:xfrm>
            <a:off x="3609501" y="3354476"/>
            <a:ext cx="670554" cy="640464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  <a:round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CustomShape 10">
            <a:extLst>
              <a:ext uri="{FF2B5EF4-FFF2-40B4-BE49-F238E27FC236}">
                <a16:creationId xmlns="" xmlns:a16="http://schemas.microsoft.com/office/drawing/2014/main" id="{70DBD85C-3F8D-534D-98D0-282806C97376}"/>
              </a:ext>
            </a:extLst>
          </p:cNvPr>
          <p:cNvSpPr/>
          <p:nvPr/>
        </p:nvSpPr>
        <p:spPr>
          <a:xfrm>
            <a:off x="7246387" y="1793189"/>
            <a:ext cx="693553" cy="644583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  <a:round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0" tIns="0" rIns="0" bIns="18360" anchor="ctr"/>
          <a:lstStyle/>
          <a:p>
            <a:pPr algn="ctr">
              <a:lnSpc>
                <a:spcPct val="100000"/>
              </a:lnSpc>
            </a:pPr>
            <a:r>
              <a:rPr lang="en-US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</a:t>
            </a:r>
            <a:endParaRPr lang="en-US" sz="1400" dirty="0"/>
          </a:p>
        </p:txBody>
      </p:sp>
      <p:sp>
        <p:nvSpPr>
          <p:cNvPr id="60" name="CustomShape 23">
            <a:extLst>
              <a:ext uri="{FF2B5EF4-FFF2-40B4-BE49-F238E27FC236}">
                <a16:creationId xmlns="" xmlns:a16="http://schemas.microsoft.com/office/drawing/2014/main" id="{49F38703-9EF8-534F-9A46-964B2A11030E}"/>
              </a:ext>
            </a:extLst>
          </p:cNvPr>
          <p:cNvSpPr/>
          <p:nvPr/>
        </p:nvSpPr>
        <p:spPr>
          <a:xfrm>
            <a:off x="7747720" y="1632503"/>
            <a:ext cx="759674" cy="317829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solidFill>
              <a:schemeClr val="accent6"/>
            </a:solidFill>
            <a:rou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iBGP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CustomShape 23">
            <a:extLst>
              <a:ext uri="{FF2B5EF4-FFF2-40B4-BE49-F238E27FC236}">
                <a16:creationId xmlns="" xmlns:a16="http://schemas.microsoft.com/office/drawing/2014/main" id="{A9C1AA5D-2E93-7442-A1FF-EF6BBE37371E}"/>
              </a:ext>
            </a:extLst>
          </p:cNvPr>
          <p:cNvSpPr/>
          <p:nvPr/>
        </p:nvSpPr>
        <p:spPr>
          <a:xfrm>
            <a:off x="7747720" y="3529781"/>
            <a:ext cx="759674" cy="317829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solidFill>
              <a:schemeClr val="accent6"/>
            </a:solidFill>
            <a:rou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iBGP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CustomShape 23">
            <a:extLst>
              <a:ext uri="{FF2B5EF4-FFF2-40B4-BE49-F238E27FC236}">
                <a16:creationId xmlns="" xmlns:a16="http://schemas.microsoft.com/office/drawing/2014/main" id="{43528808-BEB6-8544-A830-A3BC9CBA9419}"/>
              </a:ext>
            </a:extLst>
          </p:cNvPr>
          <p:cNvSpPr/>
          <p:nvPr/>
        </p:nvSpPr>
        <p:spPr>
          <a:xfrm>
            <a:off x="3585372" y="3843666"/>
            <a:ext cx="759674" cy="317829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solidFill>
              <a:schemeClr val="accent6"/>
            </a:solidFill>
            <a:rou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400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eBGP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CustomShape 23">
            <a:extLst>
              <a:ext uri="{FF2B5EF4-FFF2-40B4-BE49-F238E27FC236}">
                <a16:creationId xmlns="" xmlns:a16="http://schemas.microsoft.com/office/drawing/2014/main" id="{C5479CB7-5A85-DC4D-B171-D265971116F4}"/>
              </a:ext>
            </a:extLst>
          </p:cNvPr>
          <p:cNvSpPr/>
          <p:nvPr/>
        </p:nvSpPr>
        <p:spPr>
          <a:xfrm>
            <a:off x="7213327" y="3843666"/>
            <a:ext cx="759674" cy="317829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solidFill>
              <a:schemeClr val="accent6"/>
            </a:solidFill>
            <a:rou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400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eBGP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D8732A8D-ED1C-0C4F-BD31-E19B78D1D44C}"/>
              </a:ext>
            </a:extLst>
          </p:cNvPr>
          <p:cNvSpPr txBox="1"/>
          <p:nvPr/>
        </p:nvSpPr>
        <p:spPr>
          <a:xfrm>
            <a:off x="4973746" y="2862050"/>
            <a:ext cx="331744" cy="246221"/>
          </a:xfrm>
          <a:prstGeom prst="rect">
            <a:avLst/>
          </a:prstGeom>
          <a:ln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66" name="CustomShape 10">
            <a:extLst>
              <a:ext uri="{FF2B5EF4-FFF2-40B4-BE49-F238E27FC236}">
                <a16:creationId xmlns="" xmlns:a16="http://schemas.microsoft.com/office/drawing/2014/main" id="{0305E415-87B3-0C4D-89D0-63742BA56727}"/>
              </a:ext>
            </a:extLst>
          </p:cNvPr>
          <p:cNvSpPr/>
          <p:nvPr/>
        </p:nvSpPr>
        <p:spPr>
          <a:xfrm>
            <a:off x="3608075" y="1794787"/>
            <a:ext cx="693553" cy="644583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  <a:round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0" tIns="0" rIns="0" bIns="18360" anchor="ctr"/>
          <a:lstStyle/>
          <a:p>
            <a:pPr algn="ctr">
              <a:lnSpc>
                <a:spcPct val="100000"/>
              </a:lnSpc>
            </a:pPr>
            <a:r>
              <a:rPr lang="en-US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</a:t>
            </a:r>
            <a:endParaRPr lang="en-US" sz="1400" dirty="0"/>
          </a:p>
        </p:txBody>
      </p:sp>
      <p:sp>
        <p:nvSpPr>
          <p:cNvPr id="67" name="CustomShape 23">
            <a:extLst>
              <a:ext uri="{FF2B5EF4-FFF2-40B4-BE49-F238E27FC236}">
                <a16:creationId xmlns="" xmlns:a16="http://schemas.microsoft.com/office/drawing/2014/main" id="{1947759D-90AB-3441-92E0-F2459A55D898}"/>
              </a:ext>
            </a:extLst>
          </p:cNvPr>
          <p:cNvSpPr/>
          <p:nvPr/>
        </p:nvSpPr>
        <p:spPr>
          <a:xfrm>
            <a:off x="3585372" y="1632503"/>
            <a:ext cx="759674" cy="317829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solidFill>
              <a:schemeClr val="accent6"/>
            </a:solidFill>
            <a:rou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iBGP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CustomShape 23">
            <a:extLst>
              <a:ext uri="{FF2B5EF4-FFF2-40B4-BE49-F238E27FC236}">
                <a16:creationId xmlns="" xmlns:a16="http://schemas.microsoft.com/office/drawing/2014/main" id="{0ADA4370-CB3E-7F43-B7B5-6ECF331B712F}"/>
              </a:ext>
            </a:extLst>
          </p:cNvPr>
          <p:cNvSpPr/>
          <p:nvPr/>
        </p:nvSpPr>
        <p:spPr>
          <a:xfrm>
            <a:off x="6907339" y="3174487"/>
            <a:ext cx="759674" cy="31782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  <a:rou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OSPF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CustomShape 23">
            <a:extLst>
              <a:ext uri="{FF2B5EF4-FFF2-40B4-BE49-F238E27FC236}">
                <a16:creationId xmlns="" xmlns:a16="http://schemas.microsoft.com/office/drawing/2014/main" id="{B8319927-3B68-C142-8876-7A375487F130}"/>
              </a:ext>
            </a:extLst>
          </p:cNvPr>
          <p:cNvSpPr/>
          <p:nvPr/>
        </p:nvSpPr>
        <p:spPr>
          <a:xfrm>
            <a:off x="6898088" y="2257993"/>
            <a:ext cx="759674" cy="31782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  <a:rou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OSPF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CustomShape 23">
            <a:extLst>
              <a:ext uri="{FF2B5EF4-FFF2-40B4-BE49-F238E27FC236}">
                <a16:creationId xmlns="" xmlns:a16="http://schemas.microsoft.com/office/drawing/2014/main" id="{9D2A7B67-EE14-9D4D-A5A5-6202F9FB7369}"/>
              </a:ext>
            </a:extLst>
          </p:cNvPr>
          <p:cNvSpPr/>
          <p:nvPr/>
        </p:nvSpPr>
        <p:spPr>
          <a:xfrm>
            <a:off x="3914993" y="2259591"/>
            <a:ext cx="759674" cy="31782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  <a:rou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OSPF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="" xmlns:a16="http://schemas.microsoft.com/office/drawing/2014/main" id="{CDFDCDC8-AA5E-D840-84B1-27F510E3A82D}"/>
              </a:ext>
            </a:extLst>
          </p:cNvPr>
          <p:cNvCxnSpPr>
            <a:cxnSpLocks/>
            <a:stCxn id="67" idx="3"/>
            <a:endCxn id="60" idx="1"/>
          </p:cNvCxnSpPr>
          <p:nvPr/>
        </p:nvCxnSpPr>
        <p:spPr>
          <a:xfrm>
            <a:off x="4345046" y="1791418"/>
            <a:ext cx="3402674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="" xmlns:a16="http://schemas.microsoft.com/office/drawing/2014/main" id="{DC5E7D14-9735-3E4E-AD26-1EE778778158}"/>
              </a:ext>
            </a:extLst>
          </p:cNvPr>
          <p:cNvCxnSpPr>
            <a:cxnSpLocks/>
            <a:stCxn id="62" idx="0"/>
            <a:endCxn id="60" idx="2"/>
          </p:cNvCxnSpPr>
          <p:nvPr/>
        </p:nvCxnSpPr>
        <p:spPr>
          <a:xfrm flipV="1">
            <a:off x="8127557" y="1950332"/>
            <a:ext cx="0" cy="1579449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="" xmlns:a16="http://schemas.microsoft.com/office/drawing/2014/main" id="{FD53B3C9-25F5-1D4F-BF95-6A8E6B83383E}"/>
              </a:ext>
            </a:extLst>
          </p:cNvPr>
          <p:cNvCxnSpPr>
            <a:cxnSpLocks/>
          </p:cNvCxnSpPr>
          <p:nvPr/>
        </p:nvCxnSpPr>
        <p:spPr>
          <a:xfrm flipH="1">
            <a:off x="4674667" y="2427738"/>
            <a:ext cx="2223420" cy="1598"/>
          </a:xfrm>
          <a:prstGeom prst="straightConnector1">
            <a:avLst/>
          </a:prstGeom>
          <a:solidFill>
            <a:schemeClr val="accent2"/>
          </a:solidFill>
          <a:ln w="19050">
            <a:solidFill>
              <a:schemeClr val="accent2"/>
            </a:solidFill>
            <a:prstDash val="sysDash"/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="" xmlns:a16="http://schemas.microsoft.com/office/drawing/2014/main" id="{864B9D80-7309-6240-AD72-627145D20DDA}"/>
              </a:ext>
            </a:extLst>
          </p:cNvPr>
          <p:cNvCxnSpPr>
            <a:cxnSpLocks/>
            <a:stCxn id="69" idx="2"/>
            <a:endCxn id="68" idx="0"/>
          </p:cNvCxnSpPr>
          <p:nvPr/>
        </p:nvCxnSpPr>
        <p:spPr>
          <a:xfrm>
            <a:off x="7277925" y="2575822"/>
            <a:ext cx="9251" cy="598665"/>
          </a:xfrm>
          <a:prstGeom prst="straightConnector1">
            <a:avLst/>
          </a:prstGeom>
          <a:ln w="19050">
            <a:solidFill>
              <a:schemeClr val="accent2"/>
            </a:solidFill>
            <a:prstDash val="sysDash"/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90034939-65CC-664E-835E-20CED509BAE4}"/>
              </a:ext>
            </a:extLst>
          </p:cNvPr>
          <p:cNvSpPr txBox="1"/>
          <p:nvPr/>
        </p:nvSpPr>
        <p:spPr>
          <a:xfrm>
            <a:off x="7270358" y="2676653"/>
            <a:ext cx="331744" cy="246221"/>
          </a:xfrm>
          <a:prstGeom prst="rect">
            <a:avLst/>
          </a:prstGeom>
          <a:ln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9787430-6E5B-504F-9B82-B2DD2078ED58}"/>
              </a:ext>
            </a:extLst>
          </p:cNvPr>
          <p:cNvSpPr txBox="1"/>
          <p:nvPr/>
        </p:nvSpPr>
        <p:spPr>
          <a:xfrm>
            <a:off x="5862570" y="2105191"/>
            <a:ext cx="331744" cy="246221"/>
          </a:xfrm>
          <a:prstGeom prst="rect">
            <a:avLst/>
          </a:prstGeom>
          <a:ln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</a:rPr>
              <a:t>5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="" xmlns:a16="http://schemas.microsoft.com/office/drawing/2014/main" id="{6901AC6F-313D-C840-8193-AE0F7948B8FE}"/>
              </a:ext>
            </a:extLst>
          </p:cNvPr>
          <p:cNvCxnSpPr>
            <a:cxnSpLocks/>
            <a:stCxn id="63" idx="3"/>
            <a:endCxn id="64" idx="1"/>
          </p:cNvCxnSpPr>
          <p:nvPr/>
        </p:nvCxnSpPr>
        <p:spPr>
          <a:xfrm>
            <a:off x="4345046" y="4002580"/>
            <a:ext cx="2868281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="" xmlns:a16="http://schemas.microsoft.com/office/drawing/2014/main" id="{00D44FAE-BAE5-124B-A7BA-268792C845E1}"/>
              </a:ext>
            </a:extLst>
          </p:cNvPr>
          <p:cNvCxnSpPr>
            <a:cxnSpLocks/>
            <a:stCxn id="70" idx="2"/>
          </p:cNvCxnSpPr>
          <p:nvPr/>
        </p:nvCxnSpPr>
        <p:spPr>
          <a:xfrm>
            <a:off x="4294830" y="2577420"/>
            <a:ext cx="2629534" cy="894022"/>
          </a:xfrm>
          <a:prstGeom prst="straightConnector1">
            <a:avLst/>
          </a:prstGeom>
          <a:solidFill>
            <a:schemeClr val="accent2"/>
          </a:solidFill>
          <a:ln w="19050">
            <a:solidFill>
              <a:schemeClr val="accent2"/>
            </a:solidFill>
            <a:prstDash val="sysDash"/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101" descr="desktop-and-monitor1.png">
            <a:extLst>
              <a:ext uri="{FF2B5EF4-FFF2-40B4-BE49-F238E27FC236}">
                <a16:creationId xmlns="" xmlns:a16="http://schemas.microsoft.com/office/drawing/2014/main" id="{9BFC0C0A-47D0-774F-A5C8-A7F40FF1530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7866" y="2655694"/>
            <a:ext cx="449957" cy="309753"/>
          </a:xfrm>
          <a:prstGeom prst="rect">
            <a:avLst/>
          </a:prstGeom>
        </p:spPr>
      </p:pic>
      <p:pic>
        <p:nvPicPr>
          <p:cNvPr id="103" name="Picture 102" descr="desktop-and-monitor1.png">
            <a:extLst>
              <a:ext uri="{FF2B5EF4-FFF2-40B4-BE49-F238E27FC236}">
                <a16:creationId xmlns="" xmlns:a16="http://schemas.microsoft.com/office/drawing/2014/main" id="{9CD26E34-104B-C246-BA1D-0BA1C296D59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6649" y="2940323"/>
            <a:ext cx="449957" cy="309753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="" xmlns:a16="http://schemas.microsoft.com/office/drawing/2014/main" id="{26AB174A-58A1-B645-96C3-368B867D9015}"/>
              </a:ext>
            </a:extLst>
          </p:cNvPr>
          <p:cNvSpPr txBox="1"/>
          <p:nvPr/>
        </p:nvSpPr>
        <p:spPr>
          <a:xfrm>
            <a:off x="7726376" y="2926531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en-US" baseline="-25000" dirty="0"/>
          </a:p>
        </p:txBody>
      </p:sp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0DE1B74D-C49E-D549-B2E9-2C183CF8B596}"/>
              </a:ext>
            </a:extLst>
          </p:cNvPr>
          <p:cNvSpPr txBox="1"/>
          <p:nvPr/>
        </p:nvSpPr>
        <p:spPr>
          <a:xfrm>
            <a:off x="4349251" y="3181567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  <a:endParaRPr lang="en-US" baseline="-25000" dirty="0"/>
          </a:p>
        </p:txBody>
      </p:sp>
      <p:graphicFrame>
        <p:nvGraphicFramePr>
          <p:cNvPr id="76" name="Table 75">
            <a:extLst>
              <a:ext uri="{FF2B5EF4-FFF2-40B4-BE49-F238E27FC236}">
                <a16:creationId xmlns="" xmlns:a16="http://schemas.microsoft.com/office/drawing/2014/main" id="{19F1EE78-4135-6648-B85C-75B3374070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310855"/>
              </p:ext>
            </p:extLst>
          </p:nvPr>
        </p:nvGraphicFramePr>
        <p:xfrm>
          <a:off x="8684507" y="1714302"/>
          <a:ext cx="1839686" cy="158457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16280">
                  <a:extLst>
                    <a:ext uri="{9D8B030D-6E8A-4147-A177-3AD203B41FA5}">
                      <a16:colId xmlns="" xmlns:a16="http://schemas.microsoft.com/office/drawing/2014/main" val="3373951225"/>
                    </a:ext>
                  </a:extLst>
                </a:gridCol>
                <a:gridCol w="1123406">
                  <a:extLst>
                    <a:ext uri="{9D8B030D-6E8A-4147-A177-3AD203B41FA5}">
                      <a16:colId xmlns="" xmlns:a16="http://schemas.microsoft.com/office/drawing/2014/main" val="266779400"/>
                    </a:ext>
                  </a:extLst>
                </a:gridCol>
              </a:tblGrid>
              <a:tr h="48729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Dst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NextHop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94010706"/>
                  </a:ext>
                </a:extLst>
              </a:tr>
              <a:tr h="326212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06271547"/>
                  </a:ext>
                </a:extLst>
              </a:tr>
              <a:tr h="3262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en-US" sz="1800" b="0" spc="-1" baseline="-25000" dirty="0">
                        <a:solidFill>
                          <a:schemeClr val="bg1"/>
                        </a:solidFill>
                        <a:uFill>
                          <a:solidFill>
                            <a:srgbClr val="FFFFFF"/>
                          </a:solidFill>
                        </a:u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67746380"/>
                  </a:ext>
                </a:extLst>
              </a:tr>
              <a:tr h="3262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67749066"/>
                  </a:ext>
                </a:extLst>
              </a:tr>
            </a:tbl>
          </a:graphicData>
        </a:graphic>
      </p:graphicFrame>
      <p:graphicFrame>
        <p:nvGraphicFramePr>
          <p:cNvPr id="77" name="Table 76">
            <a:extLst>
              <a:ext uri="{FF2B5EF4-FFF2-40B4-BE49-F238E27FC236}">
                <a16:creationId xmlns="" xmlns:a16="http://schemas.microsoft.com/office/drawing/2014/main" id="{286ED568-1BF3-1E49-8909-654904E2D7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44246"/>
              </p:ext>
            </p:extLst>
          </p:nvPr>
        </p:nvGraphicFramePr>
        <p:xfrm>
          <a:off x="7617866" y="4413656"/>
          <a:ext cx="1839686" cy="158457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16280">
                  <a:extLst>
                    <a:ext uri="{9D8B030D-6E8A-4147-A177-3AD203B41FA5}">
                      <a16:colId xmlns="" xmlns:a16="http://schemas.microsoft.com/office/drawing/2014/main" val="3373951225"/>
                    </a:ext>
                  </a:extLst>
                </a:gridCol>
                <a:gridCol w="1123406">
                  <a:extLst>
                    <a:ext uri="{9D8B030D-6E8A-4147-A177-3AD203B41FA5}">
                      <a16:colId xmlns="" xmlns:a16="http://schemas.microsoft.com/office/drawing/2014/main" val="266779400"/>
                    </a:ext>
                  </a:extLst>
                </a:gridCol>
              </a:tblGrid>
              <a:tr h="48729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Dst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NextHop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94010706"/>
                  </a:ext>
                </a:extLst>
              </a:tr>
              <a:tr h="326212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06271547"/>
                  </a:ext>
                </a:extLst>
              </a:tr>
              <a:tr h="3262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en-US" sz="1800" b="0" spc="-1" baseline="-25000" dirty="0">
                        <a:solidFill>
                          <a:schemeClr val="bg1"/>
                        </a:solidFill>
                        <a:uFill>
                          <a:solidFill>
                            <a:srgbClr val="FFFFFF"/>
                          </a:solidFill>
                        </a:u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67746380"/>
                  </a:ext>
                </a:extLst>
              </a:tr>
              <a:tr h="3262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67749066"/>
                  </a:ext>
                </a:extLst>
              </a:tr>
            </a:tbl>
          </a:graphicData>
        </a:graphic>
      </p:graphicFrame>
      <p:graphicFrame>
        <p:nvGraphicFramePr>
          <p:cNvPr id="78" name="Table 77">
            <a:extLst>
              <a:ext uri="{FF2B5EF4-FFF2-40B4-BE49-F238E27FC236}">
                <a16:creationId xmlns="" xmlns:a16="http://schemas.microsoft.com/office/drawing/2014/main" id="{BC352584-44A5-4349-945B-18899962E1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400004"/>
              </p:ext>
            </p:extLst>
          </p:nvPr>
        </p:nvGraphicFramePr>
        <p:xfrm>
          <a:off x="1472264" y="1898664"/>
          <a:ext cx="1839686" cy="121881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16280">
                  <a:extLst>
                    <a:ext uri="{9D8B030D-6E8A-4147-A177-3AD203B41FA5}">
                      <a16:colId xmlns="" xmlns:a16="http://schemas.microsoft.com/office/drawing/2014/main" val="3373951225"/>
                    </a:ext>
                  </a:extLst>
                </a:gridCol>
                <a:gridCol w="1123406">
                  <a:extLst>
                    <a:ext uri="{9D8B030D-6E8A-4147-A177-3AD203B41FA5}">
                      <a16:colId xmlns="" xmlns:a16="http://schemas.microsoft.com/office/drawing/2014/main" val="266779400"/>
                    </a:ext>
                  </a:extLst>
                </a:gridCol>
              </a:tblGrid>
              <a:tr h="48729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Dst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NextHop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94010706"/>
                  </a:ext>
                </a:extLst>
              </a:tr>
              <a:tr h="3262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en-US" sz="1800" b="0" spc="-1" baseline="-25000" dirty="0">
                        <a:solidFill>
                          <a:schemeClr val="bg1"/>
                        </a:solidFill>
                        <a:uFill>
                          <a:solidFill>
                            <a:srgbClr val="FFFFFF"/>
                          </a:solidFill>
                        </a:u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67746380"/>
                  </a:ext>
                </a:extLst>
              </a:tr>
              <a:tr h="3262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67749066"/>
                  </a:ext>
                </a:extLst>
              </a:tr>
            </a:tbl>
          </a:graphicData>
        </a:graphic>
      </p:graphicFrame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7A248BD3-06CF-7F4F-A11A-FF5EB41FBE7F}"/>
              </a:ext>
            </a:extLst>
          </p:cNvPr>
          <p:cNvSpPr/>
          <p:nvPr/>
        </p:nvSpPr>
        <p:spPr>
          <a:xfrm>
            <a:off x="9029833" y="1344970"/>
            <a:ext cx="1149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ROUTER C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C2D2E727-CBCC-3948-9DD3-6BD0CFF8C58C}"/>
              </a:ext>
            </a:extLst>
          </p:cNvPr>
          <p:cNvSpPr/>
          <p:nvPr/>
        </p:nvSpPr>
        <p:spPr>
          <a:xfrm>
            <a:off x="7961218" y="4044324"/>
            <a:ext cx="1149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ROUTER B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B8D56C04-161C-1645-A8F4-D3B1B2841121}"/>
              </a:ext>
            </a:extLst>
          </p:cNvPr>
          <p:cNvSpPr/>
          <p:nvPr/>
        </p:nvSpPr>
        <p:spPr>
          <a:xfrm>
            <a:off x="1801709" y="1564510"/>
            <a:ext cx="1173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ROUTER D</a:t>
            </a:r>
          </a:p>
        </p:txBody>
      </p:sp>
      <p:graphicFrame>
        <p:nvGraphicFramePr>
          <p:cNvPr id="86" name="Table 85">
            <a:extLst>
              <a:ext uri="{FF2B5EF4-FFF2-40B4-BE49-F238E27FC236}">
                <a16:creationId xmlns="" xmlns:a16="http://schemas.microsoft.com/office/drawing/2014/main" id="{EC58A69F-74E8-0243-85F3-FBA145C59A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912337"/>
              </p:ext>
            </p:extLst>
          </p:nvPr>
        </p:nvGraphicFramePr>
        <p:xfrm>
          <a:off x="8681948" y="1711738"/>
          <a:ext cx="1839686" cy="158457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16280">
                  <a:extLst>
                    <a:ext uri="{9D8B030D-6E8A-4147-A177-3AD203B41FA5}">
                      <a16:colId xmlns="" xmlns:a16="http://schemas.microsoft.com/office/drawing/2014/main" val="3373951225"/>
                    </a:ext>
                  </a:extLst>
                </a:gridCol>
                <a:gridCol w="1123406">
                  <a:extLst>
                    <a:ext uri="{9D8B030D-6E8A-4147-A177-3AD203B41FA5}">
                      <a16:colId xmlns="" xmlns:a16="http://schemas.microsoft.com/office/drawing/2014/main" val="266779400"/>
                    </a:ext>
                  </a:extLst>
                </a:gridCol>
              </a:tblGrid>
              <a:tr h="48729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Dst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NextHop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94010706"/>
                  </a:ext>
                </a:extLst>
              </a:tr>
              <a:tr h="326212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06271547"/>
                  </a:ext>
                </a:extLst>
              </a:tr>
              <a:tr h="3262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en-US" sz="1800" b="0" spc="-1" baseline="-25000" dirty="0">
                        <a:solidFill>
                          <a:schemeClr val="bg1"/>
                        </a:solidFill>
                        <a:uFill>
                          <a:solidFill>
                            <a:srgbClr val="FFFFFF"/>
                          </a:solidFill>
                        </a:u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67746380"/>
                  </a:ext>
                </a:extLst>
              </a:tr>
              <a:tr h="3262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67749066"/>
                  </a:ext>
                </a:extLst>
              </a:tr>
            </a:tbl>
          </a:graphicData>
        </a:graphic>
      </p:graphicFrame>
      <p:sp>
        <p:nvSpPr>
          <p:cNvPr id="89" name="Rectangle 88">
            <a:extLst>
              <a:ext uri="{FF2B5EF4-FFF2-40B4-BE49-F238E27FC236}">
                <a16:creationId xmlns="" xmlns:a16="http://schemas.microsoft.com/office/drawing/2014/main" id="{242603EC-A89F-3C48-9ACD-47104C8AD2EE}"/>
              </a:ext>
            </a:extLst>
          </p:cNvPr>
          <p:cNvSpPr/>
          <p:nvPr/>
        </p:nvSpPr>
        <p:spPr>
          <a:xfrm>
            <a:off x="8409711" y="2550331"/>
            <a:ext cx="2403775" cy="3874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99E0909D-93BB-4146-A00C-812467447630}"/>
              </a:ext>
            </a:extLst>
          </p:cNvPr>
          <p:cNvSpPr/>
          <p:nvPr/>
        </p:nvSpPr>
        <p:spPr>
          <a:xfrm>
            <a:off x="1094320" y="1526908"/>
            <a:ext cx="2403775" cy="18220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ightning Bolt 20">
            <a:extLst>
              <a:ext uri="{FF2B5EF4-FFF2-40B4-BE49-F238E27FC236}">
                <a16:creationId xmlns="" xmlns:a16="http://schemas.microsoft.com/office/drawing/2014/main" id="{98E10577-CAD7-1A4B-A001-F62CF807F8CE}"/>
              </a:ext>
            </a:extLst>
          </p:cNvPr>
          <p:cNvSpPr/>
          <p:nvPr/>
        </p:nvSpPr>
        <p:spPr>
          <a:xfrm>
            <a:off x="7023560" y="2632482"/>
            <a:ext cx="457260" cy="498515"/>
          </a:xfrm>
          <a:prstGeom prst="lightningBol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="" xmlns:a16="http://schemas.microsoft.com/office/drawing/2014/main" id="{4857C164-290C-D148-A1B4-674A32A7C611}"/>
              </a:ext>
            </a:extLst>
          </p:cNvPr>
          <p:cNvCxnSpPr>
            <a:cxnSpLocks/>
          </p:cNvCxnSpPr>
          <p:nvPr/>
        </p:nvCxnSpPr>
        <p:spPr>
          <a:xfrm flipH="1">
            <a:off x="4676768" y="2419197"/>
            <a:ext cx="2223420" cy="1598"/>
          </a:xfrm>
          <a:prstGeom prst="straightConnector1">
            <a:avLst/>
          </a:prstGeom>
          <a:solidFill>
            <a:schemeClr val="accent2"/>
          </a:solidFill>
          <a:ln w="57150">
            <a:solidFill>
              <a:schemeClr val="accent2"/>
            </a:solidFill>
            <a:prstDash val="sysDash"/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="" xmlns:a16="http://schemas.microsoft.com/office/drawing/2014/main" id="{4A3932EB-ABC6-BC48-987F-D7CDA9B602C4}"/>
              </a:ext>
            </a:extLst>
          </p:cNvPr>
          <p:cNvCxnSpPr>
            <a:cxnSpLocks/>
          </p:cNvCxnSpPr>
          <p:nvPr/>
        </p:nvCxnSpPr>
        <p:spPr>
          <a:xfrm>
            <a:off x="4296931" y="2568879"/>
            <a:ext cx="2629534" cy="894022"/>
          </a:xfrm>
          <a:prstGeom prst="straightConnector1">
            <a:avLst/>
          </a:prstGeom>
          <a:solidFill>
            <a:schemeClr val="accent2"/>
          </a:solidFill>
          <a:ln w="57150">
            <a:solidFill>
              <a:schemeClr val="accent2"/>
            </a:solidFill>
            <a:prstDash val="sysDash"/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D31B194F-247D-9646-94E1-16F9F2FA4211}"/>
              </a:ext>
            </a:extLst>
          </p:cNvPr>
          <p:cNvSpPr/>
          <p:nvPr/>
        </p:nvSpPr>
        <p:spPr>
          <a:xfrm>
            <a:off x="7755805" y="2769957"/>
            <a:ext cx="275278" cy="196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</a:t>
            </a:r>
          </a:p>
        </p:txBody>
      </p:sp>
      <p:sp>
        <p:nvSpPr>
          <p:cNvPr id="73" name="Freeform 72">
            <a:extLst>
              <a:ext uri="{FF2B5EF4-FFF2-40B4-BE49-F238E27FC236}">
                <a16:creationId xmlns="" xmlns:a16="http://schemas.microsoft.com/office/drawing/2014/main" id="{D8F89346-2BFC-3446-ADD2-62FAF8857D5D}"/>
              </a:ext>
            </a:extLst>
          </p:cNvPr>
          <p:cNvSpPr/>
          <p:nvPr/>
        </p:nvSpPr>
        <p:spPr>
          <a:xfrm>
            <a:off x="3998788" y="1726280"/>
            <a:ext cx="4181308" cy="2341438"/>
          </a:xfrm>
          <a:custGeom>
            <a:avLst/>
            <a:gdLst>
              <a:gd name="connsiteX0" fmla="*/ 3884892 w 4181308"/>
              <a:gd name="connsiteY0" fmla="*/ 1129341 h 2341438"/>
              <a:gd name="connsiteX1" fmla="*/ 4148128 w 4181308"/>
              <a:gd name="connsiteY1" fmla="*/ 7123 h 2341438"/>
              <a:gd name="connsiteX2" fmla="*/ 3219874 w 4181308"/>
              <a:gd name="connsiteY2" fmla="*/ 699851 h 2341438"/>
              <a:gd name="connsiteX3" fmla="*/ 3316856 w 4181308"/>
              <a:gd name="connsiteY3" fmla="*/ 1683523 h 2341438"/>
              <a:gd name="connsiteX4" fmla="*/ 3538528 w 4181308"/>
              <a:gd name="connsiteY4" fmla="*/ 2251560 h 2341438"/>
              <a:gd name="connsiteX5" fmla="*/ 255001 w 4181308"/>
              <a:gd name="connsiteY5" fmla="*/ 2237705 h 2341438"/>
              <a:gd name="connsiteX6" fmla="*/ 462819 w 4181308"/>
              <a:gd name="connsiteY6" fmla="*/ 1267887 h 234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1308" h="2341438">
                <a:moveTo>
                  <a:pt x="3884892" y="1129341"/>
                </a:moveTo>
                <a:cubicBezTo>
                  <a:pt x="4071928" y="604023"/>
                  <a:pt x="4258964" y="78705"/>
                  <a:pt x="4148128" y="7123"/>
                </a:cubicBezTo>
                <a:cubicBezTo>
                  <a:pt x="4037292" y="-64459"/>
                  <a:pt x="3358419" y="420451"/>
                  <a:pt x="3219874" y="699851"/>
                </a:cubicBezTo>
                <a:cubicBezTo>
                  <a:pt x="3081329" y="979251"/>
                  <a:pt x="3263747" y="1424905"/>
                  <a:pt x="3316856" y="1683523"/>
                </a:cubicBezTo>
                <a:cubicBezTo>
                  <a:pt x="3369965" y="1942141"/>
                  <a:pt x="4048837" y="2159196"/>
                  <a:pt x="3538528" y="2251560"/>
                </a:cubicBezTo>
                <a:cubicBezTo>
                  <a:pt x="3028219" y="2343924"/>
                  <a:pt x="767619" y="2401651"/>
                  <a:pt x="255001" y="2237705"/>
                </a:cubicBezTo>
                <a:cubicBezTo>
                  <a:pt x="-257617" y="2073760"/>
                  <a:pt x="102601" y="1670823"/>
                  <a:pt x="462819" y="126788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="" xmlns:a16="http://schemas.microsoft.com/office/drawing/2014/main" id="{DC198333-EBB7-0C40-AB45-EE7B1473F1A2}"/>
              </a:ext>
            </a:extLst>
          </p:cNvPr>
          <p:cNvSpPr/>
          <p:nvPr/>
        </p:nvSpPr>
        <p:spPr>
          <a:xfrm>
            <a:off x="3920836" y="1797188"/>
            <a:ext cx="4180437" cy="1029139"/>
          </a:xfrm>
          <a:custGeom>
            <a:avLst/>
            <a:gdLst>
              <a:gd name="connsiteX0" fmla="*/ 3962400 w 4180437"/>
              <a:gd name="connsiteY0" fmla="*/ 1029139 h 1029139"/>
              <a:gd name="connsiteX1" fmla="*/ 4156364 w 4180437"/>
              <a:gd name="connsiteY1" fmla="*/ 3903 h 1029139"/>
              <a:gd name="connsiteX2" fmla="*/ 3477491 w 4180437"/>
              <a:gd name="connsiteY2" fmla="*/ 668921 h 1029139"/>
              <a:gd name="connsiteX3" fmla="*/ 0 w 4180437"/>
              <a:gd name="connsiteY3" fmla="*/ 447248 h 102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80437" h="1029139">
                <a:moveTo>
                  <a:pt x="3962400" y="1029139"/>
                </a:moveTo>
                <a:cubicBezTo>
                  <a:pt x="4099791" y="546539"/>
                  <a:pt x="4237182" y="63939"/>
                  <a:pt x="4156364" y="3903"/>
                </a:cubicBezTo>
                <a:cubicBezTo>
                  <a:pt x="4075546" y="-56133"/>
                  <a:pt x="4170218" y="595030"/>
                  <a:pt x="3477491" y="668921"/>
                </a:cubicBezTo>
                <a:cubicBezTo>
                  <a:pt x="2784764" y="742812"/>
                  <a:pt x="1392382" y="595030"/>
                  <a:pt x="0" y="447248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4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4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4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43 -0.00532 -0.00299 -0.01042 -0.00429 -0.01551 C -0.00599 -0.02199 -0.00872 -0.03495 -0.00872 -0.03495 C -0.00833 -0.04838 -0.00846 -0.06204 -0.00755 -0.07546 C -0.00677 -0.08935 -0.00286 -0.09005 0.00105 -0.10255 C 0.00261 -0.10694 0.0043 -0.11134 0.00547 -0.11597 C 0.00677 -0.12176 0.00716 -0.12801 0.00873 -0.13356 L 0.01094 -0.1412 C 0.00977 -0.1456 0.00951 -0.15116 0.00756 -0.15463 C 0.00625 -0.15694 0.00404 -0.15694 0.00222 -0.15671 C -0.00338 -0.15579 -0.00872 -0.15278 -0.01406 -0.15092 C -0.01484 -0.14884 -0.01562 -0.14699 -0.01627 -0.14514 C -0.01744 -0.1412 -0.0181 -0.1368 -0.01953 -0.13356 C -0.0207 -0.13102 -0.02252 -0.12986 -0.02395 -0.12778 C -0.02513 -0.12592 -0.02617 -0.12407 -0.02721 -0.12176 C -0.02799 -0.12014 -0.02851 -0.11782 -0.02929 -0.11597 C -0.03073 -0.11319 -0.03229 -0.11111 -0.03372 -0.10833 C -0.0345 -0.10648 -0.03489 -0.10417 -0.0358 -0.10255 C -0.03906 -0.09676 -0.04492 -0.08935 -0.04895 -0.08518 C -0.05104 -0.08287 -0.05325 -0.08148 -0.05547 -0.0794 C -0.05729 -0.07755 -0.05885 -0.075 -0.0608 -0.07361 C -0.06263 -0.07222 -0.06445 -0.07222 -0.06627 -0.07153 C -0.07721 -0.06736 -0.06575 -0.06944 -0.08802 -0.06574 C -0.09205 -0.06528 -0.09596 -0.06435 -0.1 -0.06389 C -0.1069 -0.06319 -0.1138 -0.06273 -0.12057 -0.06204 L -0.13802 -0.05995 C -0.14231 -0.06065 -0.14674 -0.06018 -0.15104 -0.06204 C -0.15338 -0.06296 -0.15534 -0.06597 -0.15755 -0.06782 C -0.15989 -0.06967 -0.16406 -0.07106 -0.16627 -0.07153 C -0.17356 -0.07315 -0.18802 -0.07546 -0.18802 -0.07546 C -0.19791 -0.08079 -0.20091 -0.08194 -0.2108 -0.08912 C -0.22174 -0.09676 -0.20638 -0.08912 -0.22382 -0.09861 C -0.22565 -0.09954 -0.22747 -0.1 -0.22929 -0.10069 C -0.23073 -0.10116 -0.23216 -0.10185 -0.23359 -0.10255 C -0.23476 -0.10301 -0.2358 -0.10417 -0.23698 -0.1044 C -0.24257 -0.10625 -0.24974 -0.10671 -0.25534 -0.10833 C -0.25898 -0.10926 -0.26263 -0.11204 -0.26627 -0.11227 C -0.28359 -0.11319 -0.30104 -0.11227 -0.31836 -0.11227 L -0.31836 -0.11227 " pathEditMode="relative" ptsTypes="AAAAAAAAAAAAAAAAAAAAAAAAAAAAAAAAAAAAAAAA">
                                      <p:cBhvr>
                                        <p:cTn id="3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1" grpId="0" animBg="1"/>
      <p:bldP spid="52" grpId="0" animBg="1"/>
      <p:bldP spid="52" grpId="2" animBg="1"/>
      <p:bldP spid="73" grpId="0" animBg="1"/>
      <p:bldP spid="73" grpId="1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F0493A-9AB9-444C-8E5B-7E5439582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and Minesweeper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FF84C0-19E5-4040-95A5-04ACF1633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4735" y="1579475"/>
            <a:ext cx="4959065" cy="2718785"/>
          </a:xfrm>
        </p:spPr>
        <p:txBody>
          <a:bodyPr>
            <a:normAutofit/>
          </a:bodyPr>
          <a:lstStyle/>
          <a:p>
            <a:r>
              <a:rPr lang="en-US" dirty="0"/>
              <a:t>Minesweeper (SIGCOMM’17)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5" name="Slide Number Placeholder 54">
            <a:extLst>
              <a:ext uri="{FF2B5EF4-FFF2-40B4-BE49-F238E27FC236}">
                <a16:creationId xmlns="" xmlns:a16="http://schemas.microsoft.com/office/drawing/2014/main" id="{FE139779-55BD-B74B-AA8A-5EE8646DC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268BE-A08D-D147-9EF9-6AC46422B03E}" type="slidenum">
              <a:rPr lang="en-US" smtClean="0"/>
              <a:t>9</a:t>
            </a:fld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9ECF73FC-6576-3749-A196-2488E527FEE2}"/>
              </a:ext>
            </a:extLst>
          </p:cNvPr>
          <p:cNvSpPr txBox="1">
            <a:spLocks/>
          </p:cNvSpPr>
          <p:nvPr/>
        </p:nvSpPr>
        <p:spPr>
          <a:xfrm>
            <a:off x="1161534" y="1547231"/>
            <a:ext cx="4959065" cy="2718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ARC (SIGCOMM’16)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60C96EF-16AE-AB48-A150-591D940093EF}"/>
              </a:ext>
            </a:extLst>
          </p:cNvPr>
          <p:cNvGrpSpPr/>
          <p:nvPr/>
        </p:nvGrpSpPr>
        <p:grpSpPr>
          <a:xfrm>
            <a:off x="1421026" y="2217846"/>
            <a:ext cx="2719344" cy="1480623"/>
            <a:chOff x="1161534" y="2193022"/>
            <a:chExt cx="2719344" cy="1480623"/>
          </a:xfrm>
        </p:grpSpPr>
        <p:sp>
          <p:nvSpPr>
            <p:cNvPr id="18" name="CustomShape 9">
              <a:extLst>
                <a:ext uri="{FF2B5EF4-FFF2-40B4-BE49-F238E27FC236}">
                  <a16:creationId xmlns="" xmlns:a16="http://schemas.microsoft.com/office/drawing/2014/main" id="{62A370FA-9B8F-8A43-A560-310BC1148B76}"/>
                </a:ext>
              </a:extLst>
            </p:cNvPr>
            <p:cNvSpPr/>
            <p:nvPr/>
          </p:nvSpPr>
          <p:spPr>
            <a:xfrm>
              <a:off x="1161534" y="3191132"/>
              <a:ext cx="556055" cy="475735"/>
            </a:xfrm>
            <a:prstGeom prst="ellipse">
              <a:avLst/>
            </a:prstGeom>
            <a:solidFill>
              <a:schemeClr val="accent6"/>
            </a:solidFill>
            <a:ln>
              <a:noFill/>
              <a:round/>
            </a:ln>
            <a:effec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en-US" sz="1400" spc="-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E</a:t>
              </a:r>
              <a:r>
                <a:rPr lang="en-US" sz="1400" spc="-1" baseline="-25000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bgp</a:t>
              </a:r>
              <a:endParaRPr lang="en-US" sz="1400" b="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19" name="CustomShape 9">
              <a:extLst>
                <a:ext uri="{FF2B5EF4-FFF2-40B4-BE49-F238E27FC236}">
                  <a16:creationId xmlns="" xmlns:a16="http://schemas.microsoft.com/office/drawing/2014/main" id="{0154889E-E74A-0D45-9C75-EE970087975C}"/>
                </a:ext>
              </a:extLst>
            </p:cNvPr>
            <p:cNvSpPr/>
            <p:nvPr/>
          </p:nvSpPr>
          <p:spPr>
            <a:xfrm>
              <a:off x="2100379" y="3197910"/>
              <a:ext cx="556055" cy="475735"/>
            </a:xfrm>
            <a:prstGeom prst="ellipse">
              <a:avLst/>
            </a:prstGeom>
            <a:solidFill>
              <a:schemeClr val="accent6"/>
            </a:solidFill>
            <a:ln>
              <a:noFill/>
              <a:round/>
            </a:ln>
            <a:effec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en-US" sz="1400" spc="-1" dirty="0" err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B</a:t>
              </a:r>
              <a:r>
                <a:rPr lang="en-US" sz="1400" spc="-1" baseline="-25000" dirty="0" err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bgp</a:t>
              </a:r>
              <a:endParaRPr lang="en-US" sz="1400" b="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20" name="CustomShape 9">
              <a:extLst>
                <a:ext uri="{FF2B5EF4-FFF2-40B4-BE49-F238E27FC236}">
                  <a16:creationId xmlns="" xmlns:a16="http://schemas.microsoft.com/office/drawing/2014/main" id="{7FA87D38-6120-D24B-95EA-D14BBE1B2759}"/>
                </a:ext>
              </a:extLst>
            </p:cNvPr>
            <p:cNvSpPr/>
            <p:nvPr/>
          </p:nvSpPr>
          <p:spPr>
            <a:xfrm>
              <a:off x="2656434" y="2668757"/>
              <a:ext cx="556055" cy="475735"/>
            </a:xfrm>
            <a:prstGeom prst="ellipse">
              <a:avLst/>
            </a:prstGeom>
            <a:solidFill>
              <a:schemeClr val="accent2"/>
            </a:solidFill>
            <a:ln>
              <a:noFill/>
              <a:round/>
            </a:ln>
            <a:effec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en-US" sz="1400" spc="-1" dirty="0" err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B</a:t>
              </a:r>
              <a:r>
                <a:rPr lang="en-US" sz="1400" spc="-1" baseline="-25000" dirty="0" err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ospf</a:t>
              </a:r>
              <a:endParaRPr lang="en-US" sz="1400" b="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21" name="CustomShape 9">
              <a:extLst>
                <a:ext uri="{FF2B5EF4-FFF2-40B4-BE49-F238E27FC236}">
                  <a16:creationId xmlns="" xmlns:a16="http://schemas.microsoft.com/office/drawing/2014/main" id="{D381AD92-960F-F74F-8DBA-C9D2B154A5E9}"/>
                </a:ext>
              </a:extLst>
            </p:cNvPr>
            <p:cNvSpPr/>
            <p:nvPr/>
          </p:nvSpPr>
          <p:spPr>
            <a:xfrm>
              <a:off x="1850744" y="2193022"/>
              <a:ext cx="556055" cy="475735"/>
            </a:xfrm>
            <a:prstGeom prst="ellipse">
              <a:avLst/>
            </a:prstGeom>
            <a:solidFill>
              <a:schemeClr val="accent2"/>
            </a:solidFill>
            <a:ln>
              <a:noFill/>
              <a:round/>
            </a:ln>
            <a:effec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en-US" sz="1400" spc="-1" dirty="0" err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C</a:t>
              </a:r>
              <a:r>
                <a:rPr lang="en-US" sz="1400" spc="-1" baseline="-25000" dirty="0" err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ospf</a:t>
              </a:r>
              <a:endParaRPr lang="en-US" sz="1400" b="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22" name="CustomShape 9">
              <a:extLst>
                <a:ext uri="{FF2B5EF4-FFF2-40B4-BE49-F238E27FC236}">
                  <a16:creationId xmlns="" xmlns:a16="http://schemas.microsoft.com/office/drawing/2014/main" id="{9FD9BF69-0B26-0D47-969A-DD9ACF80F671}"/>
                </a:ext>
              </a:extLst>
            </p:cNvPr>
            <p:cNvSpPr/>
            <p:nvPr/>
          </p:nvSpPr>
          <p:spPr>
            <a:xfrm>
              <a:off x="3324823" y="2210659"/>
              <a:ext cx="556055" cy="475735"/>
            </a:xfrm>
            <a:prstGeom prst="ellipse">
              <a:avLst/>
            </a:prstGeom>
            <a:solidFill>
              <a:schemeClr val="accent2"/>
            </a:solidFill>
            <a:ln>
              <a:noFill/>
              <a:round/>
            </a:ln>
            <a:effec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en-US" sz="1400" spc="-1" dirty="0" err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C</a:t>
              </a:r>
              <a:r>
                <a:rPr lang="en-US" sz="1400" spc="-1" baseline="-25000" dirty="0" err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ospf</a:t>
              </a:r>
              <a:endParaRPr lang="en-US" sz="1400" b="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="" xmlns:a16="http://schemas.microsoft.com/office/drawing/2014/main" id="{62CE5E6A-BE74-8E48-8D2B-4F0C908CC2D6}"/>
                </a:ext>
              </a:extLst>
            </p:cNvPr>
            <p:cNvCxnSpPr>
              <a:stCxn id="18" idx="6"/>
              <a:endCxn id="19" idx="2"/>
            </p:cNvCxnSpPr>
            <p:nvPr/>
          </p:nvCxnSpPr>
          <p:spPr>
            <a:xfrm>
              <a:off x="1717589" y="3429000"/>
              <a:ext cx="382790" cy="6778"/>
            </a:xfrm>
            <a:prstGeom prst="straightConnector1">
              <a:avLst/>
            </a:prstGeom>
            <a:ln>
              <a:solidFill>
                <a:schemeClr val="accent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="" xmlns:a16="http://schemas.microsoft.com/office/drawing/2014/main" id="{9E8CC42A-1286-CE4F-9156-3DAA138ED396}"/>
                </a:ext>
              </a:extLst>
            </p:cNvPr>
            <p:cNvCxnSpPr>
              <a:stCxn id="21" idx="6"/>
              <a:endCxn id="22" idx="2"/>
            </p:cNvCxnSpPr>
            <p:nvPr/>
          </p:nvCxnSpPr>
          <p:spPr>
            <a:xfrm>
              <a:off x="2406799" y="2430890"/>
              <a:ext cx="918024" cy="1763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="" xmlns:a16="http://schemas.microsoft.com/office/drawing/2014/main" id="{DE703271-D055-DE4D-B291-E61BAC407F4D}"/>
                </a:ext>
              </a:extLst>
            </p:cNvPr>
            <p:cNvCxnSpPr>
              <a:stCxn id="21" idx="5"/>
              <a:endCxn id="20" idx="2"/>
            </p:cNvCxnSpPr>
            <p:nvPr/>
          </p:nvCxnSpPr>
          <p:spPr>
            <a:xfrm>
              <a:off x="2325367" y="2599087"/>
              <a:ext cx="331067" cy="30753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="" xmlns:a16="http://schemas.microsoft.com/office/drawing/2014/main" id="{4BA369FC-5AD7-BF48-AA1A-29CD6DBCB15F}"/>
                </a:ext>
              </a:extLst>
            </p:cNvPr>
            <p:cNvCxnSpPr>
              <a:stCxn id="20" idx="6"/>
              <a:endCxn id="22" idx="4"/>
            </p:cNvCxnSpPr>
            <p:nvPr/>
          </p:nvCxnSpPr>
          <p:spPr>
            <a:xfrm flipV="1">
              <a:off x="3212489" y="2686394"/>
              <a:ext cx="390362" cy="22023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C23C94F1-5E32-E547-BA98-32D3B03206DD}"/>
              </a:ext>
            </a:extLst>
          </p:cNvPr>
          <p:cNvSpPr txBox="1"/>
          <p:nvPr/>
        </p:nvSpPr>
        <p:spPr>
          <a:xfrm>
            <a:off x="6443934" y="2132170"/>
            <a:ext cx="2461528" cy="2062101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1828433" hangingPunct="0"/>
            <a:r>
              <a:rPr lang="en-US" sz="1600" dirty="0">
                <a:sym typeface="Helvetica"/>
              </a:rPr>
              <a:t>…….</a:t>
            </a:r>
          </a:p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/>
              <a:t>192.0.0.0 ≤ out.prefix </a:t>
            </a:r>
          </a:p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/>
              <a:t>out.prefix ≤ 192.1.0.0</a:t>
            </a:r>
          </a:p>
          <a:p>
            <a:pPr defTabSz="1828433" hangingPunct="0"/>
            <a:r>
              <a:rPr lang="en-US" sz="1600" dirty="0" err="1"/>
              <a:t>out.valid</a:t>
            </a:r>
            <a:r>
              <a:rPr lang="en-US" sz="1600" dirty="0"/>
              <a:t> ⇒ true</a:t>
            </a:r>
          </a:p>
          <a:p>
            <a:r>
              <a:rPr lang="en-US" sz="1600" dirty="0"/>
              <a:t>best.valid ⇒ out.lp = 120</a:t>
            </a:r>
          </a:p>
          <a:p>
            <a:r>
              <a:rPr lang="en-US" sz="1600" dirty="0"/>
              <a:t>b</a:t>
            </a:r>
            <a:r>
              <a:rPr kumimoji="0" lang="en-US" sz="1600" b="0" i="0" u="none" strike="noStrike" cap="none" spc="0" normalizeH="0" baseline="0" dirty="0">
                <a:ln>
                  <a:noFill/>
                </a:ln>
                <a:effectLst/>
                <a:uFillTx/>
                <a:sym typeface="Helvetica"/>
              </a:rPr>
              <a:t>est.valid </a:t>
            </a:r>
            <a:r>
              <a:rPr lang="en-US" sz="1600" dirty="0"/>
              <a:t>⇒ </a:t>
            </a:r>
            <a:r>
              <a:rPr lang="en-US" sz="1600" dirty="0" err="1"/>
              <a:t>out.ad</a:t>
            </a:r>
            <a:r>
              <a:rPr lang="en-US" sz="1600" dirty="0"/>
              <a:t> = 20</a:t>
            </a:r>
          </a:p>
          <a:p>
            <a:r>
              <a:rPr kumimoji="0" lang="en-US" sz="1600" b="0" i="0" u="none" strike="noStrike" cap="none" spc="0" normalizeH="0" baseline="0" dirty="0">
                <a:ln>
                  <a:noFill/>
                </a:ln>
                <a:effectLst/>
                <a:uFillTx/>
                <a:sym typeface="Helvetica"/>
              </a:rPr>
              <a:t>…….</a:t>
            </a:r>
            <a:endParaRPr lang="en-US" sz="1600" dirty="0">
              <a:sym typeface="Helvetica"/>
            </a:endParaRPr>
          </a:p>
          <a:p>
            <a:endParaRPr kumimoji="0" lang="en-US" sz="1600" b="0" i="0" u="none" strike="noStrike" cap="none" spc="0" normalizeH="0" baseline="0" dirty="0">
              <a:ln>
                <a:noFill/>
              </a:ln>
              <a:effectLst/>
              <a:uFillTx/>
              <a:sym typeface="Helvetica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3064C6E8-6515-8341-BF71-00766C983DAE}"/>
              </a:ext>
            </a:extLst>
          </p:cNvPr>
          <p:cNvSpPr txBox="1"/>
          <p:nvPr/>
        </p:nvSpPr>
        <p:spPr>
          <a:xfrm>
            <a:off x="7565739" y="2483616"/>
            <a:ext cx="2461528" cy="2062101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1828433" hangingPunct="0"/>
            <a:r>
              <a:rPr lang="en-US" sz="1600" dirty="0">
                <a:sym typeface="Helvetica"/>
              </a:rPr>
              <a:t>…….</a:t>
            </a:r>
          </a:p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/>
              <a:t>192.0.0.0 ≤ out.prefix </a:t>
            </a:r>
          </a:p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/>
              <a:t>out.prefix ≤ 192.1.0.0</a:t>
            </a:r>
          </a:p>
          <a:p>
            <a:pPr defTabSz="1828433" hangingPunct="0"/>
            <a:r>
              <a:rPr lang="en-US" sz="1600" dirty="0" err="1"/>
              <a:t>out.valid</a:t>
            </a:r>
            <a:r>
              <a:rPr lang="en-US" sz="1600" dirty="0"/>
              <a:t> ⇒ true</a:t>
            </a:r>
          </a:p>
          <a:p>
            <a:r>
              <a:rPr lang="en-US" sz="1600" dirty="0"/>
              <a:t>best.valid ⇒ out.lp = 120</a:t>
            </a:r>
          </a:p>
          <a:p>
            <a:r>
              <a:rPr lang="en-US" sz="1600" dirty="0"/>
              <a:t>b</a:t>
            </a:r>
            <a:r>
              <a:rPr kumimoji="0" lang="en-US" sz="1600" b="0" i="0" u="none" strike="noStrike" cap="none" spc="0" normalizeH="0" baseline="0" dirty="0">
                <a:ln>
                  <a:noFill/>
                </a:ln>
                <a:effectLst/>
                <a:uFillTx/>
                <a:sym typeface="Helvetica"/>
              </a:rPr>
              <a:t>est.valid </a:t>
            </a:r>
            <a:r>
              <a:rPr lang="en-US" sz="1600" dirty="0"/>
              <a:t>⇒ </a:t>
            </a:r>
            <a:r>
              <a:rPr lang="en-US" sz="1600" dirty="0" err="1"/>
              <a:t>out.ad</a:t>
            </a:r>
            <a:r>
              <a:rPr lang="en-US" sz="1600" dirty="0"/>
              <a:t> = 20</a:t>
            </a:r>
          </a:p>
          <a:p>
            <a:r>
              <a:rPr kumimoji="0" lang="en-US" sz="1600" b="0" i="0" u="none" strike="noStrike" cap="none" spc="0" normalizeH="0" baseline="0" dirty="0">
                <a:ln>
                  <a:noFill/>
                </a:ln>
                <a:effectLst/>
                <a:uFillTx/>
                <a:sym typeface="Helvetica"/>
              </a:rPr>
              <a:t>…….</a:t>
            </a:r>
            <a:endParaRPr lang="en-US" sz="1600" dirty="0">
              <a:sym typeface="Helvetica"/>
            </a:endParaRPr>
          </a:p>
          <a:p>
            <a:endParaRPr kumimoji="0" lang="en-US" sz="1600" b="0" i="0" u="none" strike="noStrike" cap="none" spc="0" normalizeH="0" baseline="0" dirty="0">
              <a:ln>
                <a:noFill/>
              </a:ln>
              <a:effectLst/>
              <a:uFillTx/>
              <a:sym typeface="Helvetica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48D3D168-A03C-D744-8B8E-521458881284}"/>
              </a:ext>
            </a:extLst>
          </p:cNvPr>
          <p:cNvSpPr txBox="1"/>
          <p:nvPr/>
        </p:nvSpPr>
        <p:spPr>
          <a:xfrm>
            <a:off x="8222411" y="2978530"/>
            <a:ext cx="2461528" cy="2062101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1828433" hangingPunct="0"/>
            <a:r>
              <a:rPr lang="en-US" sz="1600" dirty="0">
                <a:sym typeface="Helvetica"/>
              </a:rPr>
              <a:t>…….</a:t>
            </a:r>
          </a:p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/>
              <a:t>192.0.0.0 ≤ out.prefix </a:t>
            </a:r>
          </a:p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/>
              <a:t>out.prefix ≤ 192.1.0.0</a:t>
            </a:r>
          </a:p>
          <a:p>
            <a:pPr defTabSz="1828433" hangingPunct="0"/>
            <a:r>
              <a:rPr lang="en-US" sz="1600" dirty="0" err="1"/>
              <a:t>out.valid</a:t>
            </a:r>
            <a:r>
              <a:rPr lang="en-US" sz="1600" dirty="0"/>
              <a:t> ⇒ true</a:t>
            </a:r>
          </a:p>
          <a:p>
            <a:r>
              <a:rPr lang="en-US" sz="1600" dirty="0"/>
              <a:t>best.valid ⇒ out.lp = 120</a:t>
            </a:r>
          </a:p>
          <a:p>
            <a:r>
              <a:rPr lang="en-US" sz="1600" dirty="0"/>
              <a:t>b</a:t>
            </a:r>
            <a:r>
              <a:rPr kumimoji="0" lang="en-US" sz="1600" b="0" i="0" u="none" strike="noStrike" cap="none" spc="0" normalizeH="0" baseline="0" dirty="0">
                <a:ln>
                  <a:noFill/>
                </a:ln>
                <a:effectLst/>
                <a:uFillTx/>
                <a:sym typeface="Helvetica"/>
              </a:rPr>
              <a:t>est.valid </a:t>
            </a:r>
            <a:r>
              <a:rPr lang="en-US" sz="1600" dirty="0"/>
              <a:t>⇒ </a:t>
            </a:r>
            <a:r>
              <a:rPr lang="en-US" sz="1600" dirty="0" err="1"/>
              <a:t>out.ad</a:t>
            </a:r>
            <a:r>
              <a:rPr lang="en-US" sz="1600" dirty="0"/>
              <a:t> = 20</a:t>
            </a:r>
          </a:p>
          <a:p>
            <a:r>
              <a:rPr kumimoji="0" lang="en-US" sz="1600" b="0" i="0" u="none" strike="noStrike" cap="none" spc="0" normalizeH="0" baseline="0" dirty="0">
                <a:ln>
                  <a:noFill/>
                </a:ln>
                <a:effectLst/>
                <a:uFillTx/>
                <a:sym typeface="Helvetica"/>
              </a:rPr>
              <a:t>…….</a:t>
            </a:r>
            <a:endParaRPr lang="en-US" sz="1600" dirty="0">
              <a:sym typeface="Helvetica"/>
            </a:endParaRPr>
          </a:p>
          <a:p>
            <a:endParaRPr kumimoji="0" lang="en-US" sz="1600" b="0" i="0" u="none" strike="noStrike" cap="none" spc="0" normalizeH="0" baseline="0" dirty="0">
              <a:ln>
                <a:noFill/>
              </a:ln>
              <a:effectLst/>
              <a:uFillTx/>
              <a:sym typeface="Helvetica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="" xmlns:a16="http://schemas.microsoft.com/office/drawing/2014/main" id="{E4DF5928-2FBA-DE44-B775-5BE597CB3FEA}"/>
              </a:ext>
            </a:extLst>
          </p:cNvPr>
          <p:cNvSpPr txBox="1">
            <a:spLocks/>
          </p:cNvSpPr>
          <p:nvPr/>
        </p:nvSpPr>
        <p:spPr>
          <a:xfrm>
            <a:off x="838200" y="3896389"/>
            <a:ext cx="4616670" cy="2718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Insufficient feature coverage</a:t>
            </a:r>
          </a:p>
          <a:p>
            <a:pPr lvl="2"/>
            <a:r>
              <a:rPr lang="en-US" dirty="0"/>
              <a:t>No IBGP, local preference, community, ….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="" xmlns:a16="http://schemas.microsoft.com/office/drawing/2014/main" id="{CC4877DA-ABD2-BC4C-8E10-4FDED3BC8132}"/>
              </a:ext>
            </a:extLst>
          </p:cNvPr>
          <p:cNvSpPr txBox="1">
            <a:spLocks/>
          </p:cNvSpPr>
          <p:nvPr/>
        </p:nvSpPr>
        <p:spPr>
          <a:xfrm>
            <a:off x="6328002" y="5091188"/>
            <a:ext cx="4616670" cy="1146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Poor performance</a:t>
            </a:r>
          </a:p>
          <a:p>
            <a:pPr lvl="2"/>
            <a:r>
              <a:rPr lang="en-US" dirty="0"/>
              <a:t>replicate model for </a:t>
            </a:r>
            <a:r>
              <a:rPr lang="en-US" dirty="0" err="1"/>
              <a:t>iBGP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7" name="Line">
            <a:extLst>
              <a:ext uri="{FF2B5EF4-FFF2-40B4-BE49-F238E27FC236}">
                <a16:creationId xmlns="" xmlns:a16="http://schemas.microsoft.com/office/drawing/2014/main" id="{61518307-50C0-704F-B93F-458F48885BF3}"/>
              </a:ext>
            </a:extLst>
          </p:cNvPr>
          <p:cNvSpPr/>
          <p:nvPr/>
        </p:nvSpPr>
        <p:spPr>
          <a:xfrm flipV="1">
            <a:off x="6097393" y="1408306"/>
            <a:ext cx="21244" cy="5087129"/>
          </a:xfrm>
          <a:prstGeom prst="line">
            <a:avLst/>
          </a:prstGeom>
          <a:ln w="152400">
            <a:solidFill>
              <a:schemeClr val="accent1"/>
            </a:solidFill>
            <a:miter/>
            <a:headEnd type="none"/>
            <a:tailEnd type="none"/>
          </a:ln>
        </p:spPr>
        <p:txBody>
          <a:bodyPr lIns="45719" rIns="45719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33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5" grpId="0" animBg="1"/>
      <p:bldP spid="37" grpId="0" animBg="1"/>
      <p:bldP spid="3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9671</TotalTime>
  <Words>1716</Words>
  <Application>Microsoft Macintosh PowerPoint</Application>
  <PresentationFormat>Widescreen</PresentationFormat>
  <Paragraphs>647</Paragraphs>
  <Slides>26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American Typewriter</vt:lpstr>
      <vt:lpstr>Arial</vt:lpstr>
      <vt:lpstr>Calibri</vt:lpstr>
      <vt:lpstr>Calibri Light</vt:lpstr>
      <vt:lpstr>Helvetica</vt:lpstr>
      <vt:lpstr>SFMono-Regular</vt:lpstr>
      <vt:lpstr>Times New Roman</vt:lpstr>
      <vt:lpstr>Wingdings</vt:lpstr>
      <vt:lpstr>Office Theme</vt:lpstr>
      <vt:lpstr>Tiramisu: Fast Multilayer Network Verification</vt:lpstr>
      <vt:lpstr>Distributed Control Planes</vt:lpstr>
      <vt:lpstr>Router Configurations are Complex</vt:lpstr>
      <vt:lpstr>Configuration Complexity Make Errors Common</vt:lpstr>
      <vt:lpstr>Multiple Network Verification tools</vt:lpstr>
      <vt:lpstr>Performance VS Coverage</vt:lpstr>
      <vt:lpstr>Cross Layer Dependency</vt:lpstr>
      <vt:lpstr>Cross Layer Dependency</vt:lpstr>
      <vt:lpstr>ARC and Minesweeper</vt:lpstr>
      <vt:lpstr>Insights</vt:lpstr>
      <vt:lpstr>Tiramisu Overview</vt:lpstr>
      <vt:lpstr>Tiramisu Overview</vt:lpstr>
      <vt:lpstr>Traffic Propagation Graph (TPG)</vt:lpstr>
      <vt:lpstr>Tiramisu Overview</vt:lpstr>
      <vt:lpstr>TPVP - Tiramisu Path Vector Protocol</vt:lpstr>
      <vt:lpstr>TPVP - Tiramisu Path Vector Protocol</vt:lpstr>
      <vt:lpstr>Tiramisu Overview</vt:lpstr>
      <vt:lpstr>ILPs - Integer Linear Programs</vt:lpstr>
      <vt:lpstr>Tiramisu Overview</vt:lpstr>
      <vt:lpstr>TDFS – Tiramisu Depth First Search</vt:lpstr>
      <vt:lpstr>Tiramisu Overview</vt:lpstr>
      <vt:lpstr>Evaluation</vt:lpstr>
      <vt:lpstr>Evaluation – Tiramisu’s Performance</vt:lpstr>
      <vt:lpstr>Evaluation: Tiramisu vs. Minesweeper (No failures)</vt:lpstr>
      <vt:lpstr>Evaluation: Tiramisu vs. Minesweeper (All failures)</vt:lpstr>
      <vt:lpstr>Summary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Tiramisu: Fast Multilayer Network Verification</dc:title>
  <dc:creator>Archie Abhashkumar</dc:creator>
  <cp:lastModifiedBy>Aaron Gember-Jacobson</cp:lastModifiedBy>
  <cp:revision>508</cp:revision>
  <dcterms:created xsi:type="dcterms:W3CDTF">2020-02-16T06:19:48Z</dcterms:created>
  <dcterms:modified xsi:type="dcterms:W3CDTF">2020-05-01T22:45:44Z</dcterms:modified>
</cp:coreProperties>
</file>