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00" r:id="rId3"/>
    <p:sldId id="271" r:id="rId4"/>
    <p:sldId id="301" r:id="rId5"/>
    <p:sldId id="304" r:id="rId6"/>
    <p:sldId id="305" r:id="rId7"/>
    <p:sldId id="262" r:id="rId8"/>
    <p:sldId id="308" r:id="rId9"/>
    <p:sldId id="294" r:id="rId10"/>
    <p:sldId id="320" r:id="rId11"/>
    <p:sldId id="285" r:id="rId12"/>
    <p:sldId id="310" r:id="rId13"/>
    <p:sldId id="311" r:id="rId14"/>
    <p:sldId id="321" r:id="rId15"/>
    <p:sldId id="299" r:id="rId16"/>
    <p:sldId id="317" r:id="rId17"/>
    <p:sldId id="313" r:id="rId18"/>
    <p:sldId id="314" r:id="rId19"/>
    <p:sldId id="315" r:id="rId20"/>
    <p:sldId id="319" r:id="rId21"/>
    <p:sldId id="322" r:id="rId22"/>
    <p:sldId id="309" r:id="rId23"/>
    <p:sldId id="316" r:id="rId24"/>
    <p:sldId id="31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0177AA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3"/>
    <p:restoredTop sz="83429"/>
  </p:normalViewPr>
  <p:slideViewPr>
    <p:cSldViewPr snapToGrid="0">
      <p:cViewPr varScale="1">
        <p:scale>
          <a:sx n="100" d="100"/>
          <a:sy n="100" d="100"/>
        </p:scale>
        <p:origin x="7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4DCE0-0685-F549-A76D-E4F5205D51C4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E054A-CEBA-0146-AF47-971E7CE69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work on how to more effectively use LLMs to detect errors in network device configurations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439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31D52-1491-61AC-FF70-8B8752AC9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BDDD14-402A-265B-8E8D-139FE3B32B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DAC6A9-3E0A-5472-BABD-723C1E276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891DA-B5C9-8C63-2638-B0F31AF67A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941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6482A-5D27-4F51-0E35-5BC2C90B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98F323-576F-9DBD-DBF6-7503A704EA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7EA80F-880E-33C5-36DA-DC758E32AC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models with complementary strengths in structured code analysis and general-purpose reasoning</a:t>
            </a:r>
          </a:p>
          <a:p>
            <a:r>
              <a:rPr lang="en-US" dirty="0"/>
              <a:t>Misconfigurations that are detect and properly explained by the LLM are true positives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F93AD-B3A9-C409-76DA-2C83C506B6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52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26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Settings on routers, switches, firewalls, etc. that influence how traffic traverses the network</a:t>
            </a:r>
          </a:p>
          <a:p>
            <a:r>
              <a:rPr lang="en-US" dirty="0"/>
              <a:t>Integral to security, performance, and stability</a:t>
            </a:r>
          </a:p>
          <a:p>
            <a:r>
              <a:rPr lang="en-US" dirty="0"/>
              <a:t>Complex: multitude of protocols and filters; hundreds or thousands of lines of sophisticated vendor-specific language</a:t>
            </a:r>
          </a:p>
          <a:p>
            <a:r>
              <a:rPr lang="en-US" dirty="0"/>
              <a:t>Engineers rely on extensive knowledge gained from years of experience and vast vendor documentation to create/update configs</a:t>
            </a:r>
          </a:p>
          <a:p>
            <a:r>
              <a:rPr lang="en-US" dirty="0"/>
              <a:t>Challenging for humans to fully reason about the impact of a change, and even a small error can have a significant negative impact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43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8DCE3-FBF6-C466-60F9-3A562C3C7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2D2836-F17F-CBEC-4711-24D0EA338D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C53EBD-F550-5748-61DC-E93276B249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Researchers and practitioners have developed configuration verifiers to proactively identify misconfigurations</a:t>
            </a:r>
          </a:p>
          <a:p>
            <a:r>
              <a:rPr lang="en-US" dirty="0"/>
              <a:t>Model checkers reason about how the network will function under certain configurations to determine whether specific forwarding policies will be satisfied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B5CEC-012B-807E-C17F-C5F6DDA6A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640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58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0EBB-57FA-566C-C120-9D26109DE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713174-D9D7-66C8-E275-C0C755C7ED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84A10-FBBB-C19C-B50B-540B70478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532DF-8B04-0738-302D-5453A8486E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11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315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`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50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FE054A-CEBA-0146-AF47-971E7CE698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61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557D3-5FB2-167F-078C-F5EE12DA2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2E9DB-B04C-E60A-E5E3-FC2AC925F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FCADA-C3BA-EDA4-DF49-4D49D61A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0670A-A2E4-FA4D-8F36-F5D4E5B600AF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6606B-1B7E-A797-AC44-B40029A1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CFF36-C893-5647-280F-5432CF4B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9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27BE5-4DC6-6DDB-ECA1-B5678B8F4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BD2997-1825-A35F-5ABF-9169D9B96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D2E7A-0343-E845-D915-373904678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EA4E-6465-4A42-AFC1-6FD1440D4346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1FD96-8707-05DD-7830-60F4FE3AC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A9EB1-7DE1-691C-3DCB-8B01C170C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82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D23E88-7EF3-BE7F-8CC8-E4CCD9E697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C8EE1D-787B-1877-B56F-E83DB0A3F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6AFD5-9B9A-01D6-9F31-7760C5B20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071C1-238D-0640-853B-319AD1DAFA02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3FA6F-3917-7E07-0D17-3D3925E94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140FE-4433-1BB5-4676-B196B6D09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6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12660-96E6-152F-F4BC-48926291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21BF9-F026-D1EA-9BE9-7F073D303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DFC80-9BED-83A4-3676-5CE2FD421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7EF8-F39B-6B47-BF34-9C388162BAD2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65E44-B0BB-492F-182B-B397719EC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4FFE2-51FD-D7E2-E992-3855622CE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26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FD852-1318-B3F4-45A3-075AD962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DDF71-FAA4-FDBE-5715-DAF8EEF2B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2EE44-F91A-1421-53FC-3B12904BF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8FAF2-3FEA-E745-87DB-50D1833E88B4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0EFD0-C29D-F423-911F-DAF3A4FE7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D03CA-4FD0-AE5C-B4E1-329F55F8F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5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D7255-1718-875C-D56E-6963ACF6D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14F45-A8CE-832D-A338-2C93D4A0F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AFD163-A7F2-1C80-F965-D99663570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1D797-7F84-AC12-4129-00308F77C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D9091-2AAF-704C-B633-314B8CB07CDD}" type="datetime1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7BDA0-632B-BF79-DC34-60402BF04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27B2DD-0C6B-5E4A-4F0F-8A98F9106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2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A1EF6-E912-624C-9042-0C182C766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39DA8-0DD6-0EFB-614A-5B87C280A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26EC93-7BB1-7854-B87E-4FEDF2878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BB27CC-8B4C-C7B4-B499-894FC7EF2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3D5502-1E38-C34E-3C7C-0C9F64D866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1C6E0B-93A8-1D00-014C-1CB2F9E67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0633-C083-0544-A479-D1ADFFA02009}" type="datetime1">
              <a:rPr lang="en-US" smtClean="0"/>
              <a:t>6/10/26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E8C046-F6B5-6BD0-B26A-986AD1C12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026732-7EF5-7AC4-0137-B14678261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701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8E3B2-32A5-11D7-908C-8F7E6A4B8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A18CE-E648-0480-22CF-A0D78CCCE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0DAC1-D9E8-9A4C-8239-6F707A4F4714}" type="datetime1">
              <a:rPr lang="en-US" smtClean="0"/>
              <a:t>6/10/26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6BF587-B3B0-26D5-1090-A49D26CB1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717CAD-E401-29BD-7EE4-E09EEA6E5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2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EB21F-D9BA-4F98-C95F-D5C4B5B4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423A7-DF81-7143-875F-B384F1A38F35}" type="datetime1">
              <a:rPr lang="en-US" smtClean="0"/>
              <a:t>6/10/26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2914A8-A128-F3A0-5422-9EEF3F0EC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B966E-EC29-C87E-6711-F0CF915F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6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75409-2CBB-4D23-6743-FF86BF3E5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2179D-9340-C030-082D-B30C71584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9DFC29-F2B8-9E2C-1362-A8B45FCB7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CF380-5E5C-37FE-C14C-FF5A2E03C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63E88-0B87-D247-AE94-AA75541FA8DE}" type="datetime1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AEB81E-106C-BC83-7B43-3442527B8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0FACE3-758F-9895-3D5A-EBE003A7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6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DD572-66C6-490D-9634-DF44993AC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A5299C-362E-3663-D4A0-82B9DA104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E54EB-A7BF-0F56-C90B-969C30EF52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9983A-CC09-A341-CD16-8CE358A9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E215A-71BF-5B49-8A22-13E3FEFBE61D}" type="datetime1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A1DB73-FE7B-7B77-EEBE-E9E20B156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E8A34-9D47-B815-2986-448C697F7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04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BE9BD4-8EDF-06C6-5CCC-7E2E89F34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365126"/>
            <a:ext cx="11462657" cy="8513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3322C-6FC9-F792-933B-59AC65E9B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35" y="1314450"/>
            <a:ext cx="11462657" cy="4862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98C5A-3DED-6D90-4DA5-64564021C0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4735" y="63654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8660F8-735C-5D40-BAF6-D496666FE221}" type="datetime1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C2736-EF8E-9116-A6A0-F31928C954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89B7B-5BFC-A7B7-BE5D-AD07B358E0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54192" y="63690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41CC55-E5B1-C140-822C-FE94D4F88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8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9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01A03-20CC-CB14-BE2C-52788FC28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341" y="1118990"/>
            <a:ext cx="10083900" cy="2387600"/>
          </a:xfrm>
        </p:spPr>
        <p:txBody>
          <a:bodyPr>
            <a:normAutofit/>
          </a:bodyPr>
          <a:lstStyle/>
          <a:p>
            <a:r>
              <a:rPr lang="en-US" altLang="en-US" sz="4800" dirty="0"/>
              <a:t>CAP: Detecting Network Device Misconfigurations with</a:t>
            </a:r>
            <a:br>
              <a:rPr lang="en-US" altLang="en-US" sz="4800" dirty="0"/>
            </a:br>
            <a:r>
              <a:rPr lang="en-US" altLang="en-US" sz="4800" dirty="0"/>
              <a:t>Context-Aware Prompting of LLMs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1CDDC-D820-7990-5523-77984C814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0891" y="3927566"/>
            <a:ext cx="10972800" cy="1330234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2">
                    <a:lumMod val="50000"/>
                  </a:schemeClr>
                </a:solidFill>
              </a:rPr>
              <a:t>Xi (Chase) Jiang, </a:t>
            </a:r>
            <a:r>
              <a:rPr lang="en-GB" sz="3200" b="1" u="sng" dirty="0">
                <a:solidFill>
                  <a:schemeClr val="bg2">
                    <a:lumMod val="50000"/>
                  </a:schemeClr>
                </a:solidFill>
              </a:rPr>
              <a:t>Aaron Gember-Jacobson</a:t>
            </a:r>
            <a:r>
              <a:rPr lang="en-GB" sz="3200" dirty="0">
                <a:solidFill>
                  <a:schemeClr val="bg2">
                    <a:lumMod val="50000"/>
                  </a:schemeClr>
                </a:solidFill>
              </a:rPr>
              <a:t>, Nick Feamster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58FFCC-B637-43AA-7263-A2AC9D7BF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24001" b="24001"/>
          <a:stretch/>
        </p:blipFill>
        <p:spPr bwMode="auto">
          <a:xfrm>
            <a:off x="1430581" y="4769518"/>
            <a:ext cx="4147127" cy="121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C204381-5749-22FF-DD18-0560542587A1}"/>
              </a:ext>
            </a:extLst>
          </p:cNvPr>
          <p:cNvGrpSpPr/>
          <p:nvPr/>
        </p:nvGrpSpPr>
        <p:grpSpPr>
          <a:xfrm>
            <a:off x="6537664" y="4939517"/>
            <a:ext cx="4147127" cy="883611"/>
            <a:chOff x="6537664" y="4939517"/>
            <a:chExt cx="4564446" cy="97252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9792CE5-0176-88FA-7384-1A19665AC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537664" y="4942227"/>
              <a:ext cx="1033264" cy="96981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7E4C6E1-C828-58F6-DE13-37B42B7FC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7654056" y="4939517"/>
              <a:ext cx="3448054" cy="972527"/>
            </a:xfrm>
            <a:prstGeom prst="rect">
              <a:avLst/>
            </a:prstGeom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CD779C-FE4E-7BF0-BC88-2012FE8A5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18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84DB2-A237-01CF-A380-63D81DCB5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977DEBB-0CFB-4133-C367-930D7F6FB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talk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CD32C7-92C6-1542-CADC-EC0632BAC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bg2">
                    <a:lumMod val="90000"/>
                  </a:schemeClr>
                </a:solidFill>
              </a:rPr>
              <a:t>Configuration complexity &amp; flawed LLM-based approaches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Our approach: Context-Aware Prompting (CAP)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Context mining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Guided prompting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79B25-EBCF-4AC9-A4C7-AB46681E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D3C353-8354-5810-4F36-2731C73A3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72400" y="2648858"/>
            <a:ext cx="3720192" cy="372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03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ED2F8-795E-18F4-E371-5151399B1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72112-108C-ABDE-7C79-8EC7EE827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>
              <a:solidFill>
                <a:schemeClr val="accent5"/>
              </a:solidFill>
            </a:endParaRPr>
          </a:p>
          <a:p>
            <a:r>
              <a:rPr lang="en-US" sz="3200" dirty="0">
                <a:solidFill>
                  <a:schemeClr val="accent5"/>
                </a:solidFill>
              </a:rPr>
              <a:t>Neighboring</a:t>
            </a:r>
            <a:br>
              <a:rPr lang="en-US" sz="3200" dirty="0">
                <a:solidFill>
                  <a:schemeClr val="accent5"/>
                </a:solidFill>
              </a:rPr>
            </a:br>
            <a:br>
              <a:rPr lang="en-US" sz="3200" dirty="0">
                <a:solidFill>
                  <a:schemeClr val="accent5"/>
                </a:solidFill>
              </a:rPr>
            </a:br>
            <a:endParaRPr lang="en-US" sz="3200" dirty="0">
              <a:solidFill>
                <a:schemeClr val="accent5"/>
              </a:solidFill>
            </a:endParaRPr>
          </a:p>
          <a:p>
            <a:r>
              <a:rPr lang="en-US" sz="3200" dirty="0">
                <a:solidFill>
                  <a:schemeClr val="accent6"/>
                </a:solidFill>
              </a:rPr>
              <a:t>Similar</a:t>
            </a:r>
            <a:br>
              <a:rPr lang="en-US" sz="3200" dirty="0">
                <a:solidFill>
                  <a:schemeClr val="accent6"/>
                </a:solidFill>
              </a:rPr>
            </a:br>
            <a:br>
              <a:rPr lang="en-US" sz="3200" dirty="0">
                <a:solidFill>
                  <a:schemeClr val="accent6"/>
                </a:solidFill>
              </a:rPr>
            </a:br>
            <a:endParaRPr lang="en-US" sz="3200" dirty="0">
              <a:solidFill>
                <a:schemeClr val="accent6"/>
              </a:solidFill>
            </a:endParaRPr>
          </a:p>
          <a:p>
            <a:r>
              <a:rPr lang="en-US" sz="3200" dirty="0">
                <a:solidFill>
                  <a:schemeClr val="accent2"/>
                </a:solidFill>
              </a:rPr>
              <a:t>Referenced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4E8ADC-8A2E-8D0F-290C-9BE4A8D2AD3E}"/>
              </a:ext>
            </a:extLst>
          </p:cNvPr>
          <p:cNvGrpSpPr/>
          <p:nvPr/>
        </p:nvGrpSpPr>
        <p:grpSpPr>
          <a:xfrm>
            <a:off x="3348990" y="1850572"/>
            <a:ext cx="8190956" cy="3692978"/>
            <a:chOff x="1924594" y="1946276"/>
            <a:chExt cx="8190956" cy="369297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FBA10E4-47C0-E1A2-1FE3-9625FF77F8B7}"/>
                </a:ext>
              </a:extLst>
            </p:cNvPr>
            <p:cNvSpPr/>
            <p:nvPr/>
          </p:nvSpPr>
          <p:spPr>
            <a:xfrm>
              <a:off x="1924594" y="1946276"/>
              <a:ext cx="8190956" cy="341675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DC0FFF67-0A12-4752-7F71-3C633DBE9D3A}"/>
                </a:ext>
              </a:extLst>
            </p:cNvPr>
            <p:cNvSpPr txBox="1">
              <a:spLocks/>
            </p:cNvSpPr>
            <p:nvPr/>
          </p:nvSpPr>
          <p:spPr>
            <a:xfrm>
              <a:off x="5874477" y="1946276"/>
              <a:ext cx="4241072" cy="369297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protocols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</a:t>
              </a:r>
              <a:r>
                <a:rPr lang="en-US" sz="12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bgp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group EBGP-PEER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type external;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peer-as 65002;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neighbor 10.0.2.2;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firewall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family ethernet-switching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filter DEMO-FILTER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term ALLOW-INTERNAL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from { source-address 10.0.0.0/16;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then accept;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277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1AB35A7D-0134-3A0A-FECE-0F1DE0C5FA32}"/>
                </a:ext>
              </a:extLst>
            </p:cNvPr>
            <p:cNvSpPr txBox="1">
              <a:spLocks/>
            </p:cNvSpPr>
            <p:nvPr/>
          </p:nvSpPr>
          <p:spPr>
            <a:xfrm>
              <a:off x="1924595" y="1946276"/>
              <a:ext cx="3949882" cy="369297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interfaces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ge-0/0/1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unit 0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family ethernet-switching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interface-mode trunk;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</a:t>
              </a:r>
              <a:r>
                <a:rPr lang="en-US" sz="12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vlan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-members [ 10 20 ];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17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filter { input DEMO-FILTER;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ge-0/0/2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unit 0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family ethernet-switching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interface-mode access;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</a:t>
              </a:r>
              <a:r>
                <a:rPr lang="en-US" sz="12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vlan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-id 10;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filter { input SAMPLE-FILTER; }</a:t>
              </a:r>
              <a:b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</a:b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  <a:endParaRPr lang="en-US" sz="12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A47E45-0273-DD2A-A192-DD8FA29B9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Context mining: types of context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A5E15F-CE86-04C2-97BD-BBDC20CA0525}"/>
              </a:ext>
            </a:extLst>
          </p:cNvPr>
          <p:cNvSpPr/>
          <p:nvPr/>
        </p:nvSpPr>
        <p:spPr>
          <a:xfrm>
            <a:off x="3387340" y="3202577"/>
            <a:ext cx="3614057" cy="226423"/>
          </a:xfrm>
          <a:prstGeom prst="rect">
            <a:avLst/>
          </a:prstGeom>
          <a:solidFill>
            <a:srgbClr val="FFFF00">
              <a:alpha val="25098"/>
            </a:srgb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4E3025-BCDB-C742-3522-5B7004A3FF7F}"/>
              </a:ext>
            </a:extLst>
          </p:cNvPr>
          <p:cNvSpPr/>
          <p:nvPr/>
        </p:nvSpPr>
        <p:spPr>
          <a:xfrm>
            <a:off x="3387340" y="2784566"/>
            <a:ext cx="3614057" cy="409304"/>
          </a:xfrm>
          <a:prstGeom prst="rect">
            <a:avLst/>
          </a:prstGeom>
          <a:solidFill>
            <a:schemeClr val="accent5">
              <a:alpha val="25098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A2CC66-268A-1383-9B80-128DAB08F2FE}"/>
              </a:ext>
            </a:extLst>
          </p:cNvPr>
          <p:cNvSpPr/>
          <p:nvPr/>
        </p:nvSpPr>
        <p:spPr>
          <a:xfrm>
            <a:off x="3388030" y="4757174"/>
            <a:ext cx="3762105" cy="226423"/>
          </a:xfrm>
          <a:prstGeom prst="rect">
            <a:avLst/>
          </a:prstGeom>
          <a:solidFill>
            <a:schemeClr val="accent6">
              <a:alpha val="25098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6DEA78-830B-B94F-FA40-74FBD1B223E2}"/>
              </a:ext>
            </a:extLst>
          </p:cNvPr>
          <p:cNvSpPr/>
          <p:nvPr/>
        </p:nvSpPr>
        <p:spPr>
          <a:xfrm>
            <a:off x="7337912" y="3878698"/>
            <a:ext cx="4153983" cy="1092925"/>
          </a:xfrm>
          <a:prstGeom prst="rect">
            <a:avLst/>
          </a:prstGeom>
          <a:solidFill>
            <a:srgbClr val="FFC000">
              <a:alpha val="25098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DA9EB-DD33-7D34-A9D8-67DDDCB39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6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7B44BA9-05B6-D11C-97AC-FF3A89EDF196}"/>
              </a:ext>
            </a:extLst>
          </p:cNvPr>
          <p:cNvSpPr txBox="1">
            <a:spLocks/>
          </p:cNvSpPr>
          <p:nvPr/>
        </p:nvSpPr>
        <p:spPr>
          <a:xfrm>
            <a:off x="4869220" y="1321012"/>
            <a:ext cx="6525610" cy="311825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0CB053-77E3-8AC9-FFB2-CD1596B0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Context mining: 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EDABE-884E-C84E-0885-C33594568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Challenge: ambiguity</a:t>
            </a:r>
          </a:p>
          <a:p>
            <a:pPr lvl="1"/>
            <a:r>
              <a:rPr lang="en-US" sz="2800" dirty="0"/>
              <a:t>Primitives vs references</a:t>
            </a:r>
            <a:br>
              <a:rPr lang="en-US" sz="2800" dirty="0"/>
            </a:br>
            <a:br>
              <a:rPr lang="en-US" sz="2800" dirty="0"/>
            </a:br>
            <a:endParaRPr lang="en-US" sz="2800" dirty="0"/>
          </a:p>
          <a:p>
            <a:pPr lvl="1"/>
            <a:r>
              <a:rPr lang="en-US" sz="2800" dirty="0"/>
              <a:t>Context-sensitive</a:t>
            </a:r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Solution: leverage LLM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42341-6362-8E30-06B4-B9EA1093F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12</a:t>
            </a:fld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6FD104A-B910-ECBF-D5F9-C487DC43B47E}"/>
              </a:ext>
            </a:extLst>
          </p:cNvPr>
          <p:cNvSpPr/>
          <p:nvPr/>
        </p:nvSpPr>
        <p:spPr>
          <a:xfrm>
            <a:off x="766174" y="5175873"/>
            <a:ext cx="10628655" cy="85729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Classify the terminal value in the line under review as either a pre-defined value that is part of the configuration language or a custom, user-defined identifier.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4E40FC-8A34-02A5-FD3D-B6F4E25CC7C4}"/>
              </a:ext>
            </a:extLst>
          </p:cNvPr>
          <p:cNvSpPr txBox="1">
            <a:spLocks/>
          </p:cNvSpPr>
          <p:nvPr/>
        </p:nvSpPr>
        <p:spPr>
          <a:xfrm>
            <a:off x="4869220" y="1321012"/>
            <a:ext cx="6525610" cy="311825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interface ge-0/0/1</a:t>
            </a:r>
            <a:b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mtu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 2500</a:t>
            </a:r>
            <a:b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  switchport mode access</a:t>
            </a:r>
            <a:b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  switchport access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vlan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 2500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  <a:b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vlan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 2500</a:t>
            </a:r>
            <a:b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  description Printers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!</a:t>
            </a:r>
            <a:b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access-list 2500 permit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ip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 192.168.0.0 0.0.255.255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D18E33-3662-7493-3037-EE392F1B7E71}"/>
              </a:ext>
            </a:extLst>
          </p:cNvPr>
          <p:cNvSpPr/>
          <p:nvPr/>
        </p:nvSpPr>
        <p:spPr>
          <a:xfrm>
            <a:off x="5656442" y="1702712"/>
            <a:ext cx="591670" cy="334320"/>
          </a:xfrm>
          <a:prstGeom prst="rect">
            <a:avLst/>
          </a:prstGeom>
          <a:solidFill>
            <a:srgbClr val="FFFF00">
              <a:alpha val="25098"/>
            </a:srgb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6764BF-67AE-A8DC-D97F-65B1D33AE071}"/>
              </a:ext>
            </a:extLst>
          </p:cNvPr>
          <p:cNvSpPr/>
          <p:nvPr/>
        </p:nvSpPr>
        <p:spPr>
          <a:xfrm>
            <a:off x="8036571" y="2353532"/>
            <a:ext cx="614234" cy="334320"/>
          </a:xfrm>
          <a:prstGeom prst="rect">
            <a:avLst/>
          </a:prstGeom>
          <a:solidFill>
            <a:srgbClr val="FFFF00">
              <a:alpha val="25098"/>
            </a:srgb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5957449B-7F0E-0C9A-989A-C7A915B6E33C}"/>
              </a:ext>
            </a:extLst>
          </p:cNvPr>
          <p:cNvSpPr/>
          <p:nvPr/>
        </p:nvSpPr>
        <p:spPr>
          <a:xfrm>
            <a:off x="6449818" y="2489444"/>
            <a:ext cx="2537417" cy="739588"/>
          </a:xfrm>
          <a:custGeom>
            <a:avLst/>
            <a:gdLst>
              <a:gd name="csX0" fmla="*/ 2286000 w 2537417"/>
              <a:gd name="csY0" fmla="*/ 0 h 739588"/>
              <a:gd name="csX1" fmla="*/ 2326341 w 2537417"/>
              <a:gd name="csY1" fmla="*/ 295836 h 739588"/>
              <a:gd name="csX2" fmla="*/ 0 w 2537417"/>
              <a:gd name="csY2" fmla="*/ 739588 h 7395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537417" h="739588">
                <a:moveTo>
                  <a:pt x="2286000" y="0"/>
                </a:moveTo>
                <a:cubicBezTo>
                  <a:pt x="2496670" y="86285"/>
                  <a:pt x="2707341" y="172571"/>
                  <a:pt x="2326341" y="295836"/>
                </a:cubicBezTo>
                <a:cubicBezTo>
                  <a:pt x="1945341" y="419101"/>
                  <a:pt x="972670" y="579344"/>
                  <a:pt x="0" y="739588"/>
                </a:cubicBezTo>
              </a:path>
            </a:pathLst>
          </a:custGeom>
          <a:noFill/>
          <a:ln w="381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99B8BF-E621-F24A-E136-66D57CBBA87D}"/>
              </a:ext>
            </a:extLst>
          </p:cNvPr>
          <p:cNvSpPr/>
          <p:nvPr/>
        </p:nvSpPr>
        <p:spPr>
          <a:xfrm>
            <a:off x="7393023" y="2353532"/>
            <a:ext cx="1257781" cy="334320"/>
          </a:xfrm>
          <a:prstGeom prst="rect">
            <a:avLst/>
          </a:prstGeom>
          <a:solidFill>
            <a:srgbClr val="FFFF00">
              <a:alpha val="25098"/>
            </a:srgb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3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uiExpand="1" build="p"/>
      <p:bldP spid="7" grpId="1" animBg="1"/>
      <p:bldP spid="8" grpId="1" animBg="1"/>
      <p:bldP spid="16" grpId="0" animBg="1"/>
      <p:bldP spid="1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85DC3-F692-3934-76E5-765F2B33E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Initial prompt to LLM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LLM requests context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Provide context to LLM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LLM’s final analysis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E99A0-D593-F1D9-CDA5-1DA9537E3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Guided prompting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4CEC8B-2F9E-A4E0-4B21-429D4206F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13</a:t>
            </a:fld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9E3F1AF-9032-0017-F15D-65048278A599}"/>
              </a:ext>
            </a:extLst>
          </p:cNvPr>
          <p:cNvSpPr/>
          <p:nvPr/>
        </p:nvSpPr>
        <p:spPr>
          <a:xfrm>
            <a:off x="751735" y="1818237"/>
            <a:ext cx="11045657" cy="3089940"/>
          </a:xfrm>
          <a:prstGeom prst="roundRect">
            <a:avLst>
              <a:gd name="adj" fmla="val 387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 have a line of configuration for a Juniper router and need to determine if there is any misconfiguration:</a:t>
            </a:r>
            <a:b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interfaces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ge-0/0/1unit0familyethernet-switchingfilterinput=DEMO-FILTER</a:t>
            </a:r>
            <a:b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17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Additional contextual information with respect to the configuration line under review can be provided upon request: (1) neighboring configuration lines, (2) similar configuration lines, (3) referenced configuration lines, (4) referenced configuration lines for neighboring configuration lines</a:t>
            </a:r>
            <a:b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b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Respond in a JSON format strictly adhering to the following:</a:t>
            </a:r>
            <a:b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302B442-27CF-5F4E-068F-D1D7A511F519}"/>
              </a:ext>
            </a:extLst>
          </p:cNvPr>
          <p:cNvSpPr/>
          <p:nvPr/>
        </p:nvSpPr>
        <p:spPr>
          <a:xfrm>
            <a:off x="751733" y="2494236"/>
            <a:ext cx="11045657" cy="1538495"/>
          </a:xfrm>
          <a:prstGeom prst="roundRect">
            <a:avLst>
              <a:gd name="adj" fmla="val 836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700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requestedInfo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 [1, 2],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reason: ["Neighboring configuration lines are necessary to confirm if the filter is </a:t>
            </a:r>
            <a:b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appropriate for the configured VLANs", ...]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9466239-2C17-69E4-FF81-5714231130CD}"/>
              </a:ext>
            </a:extLst>
          </p:cNvPr>
          <p:cNvSpPr/>
          <p:nvPr/>
        </p:nvSpPr>
        <p:spPr>
          <a:xfrm>
            <a:off x="751733" y="2981887"/>
            <a:ext cx="11105532" cy="1969989"/>
          </a:xfrm>
          <a:prstGeom prst="roundRect">
            <a:avLst>
              <a:gd name="adj" fmla="val 836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Neighboring configuration lines: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 interfaces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ge-0/0/1unit0familyethernet-switchinginterface-mode=trunk</a:t>
            </a:r>
            <a:b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</a:b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 interfaces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ge-0/0/1unit0familyethernet-switchingvlan-members[0]=10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 interfaces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ge-0/0/1unit0familyethernet-switchingvlan-members[1]=20</a:t>
            </a:r>
            <a:endParaRPr lang="en-US" sz="1700" dirty="0"/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Similar configuration 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 interfaces</a:t>
            </a: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  <a:sym typeface="Wingdings" pitchFamily="2" charset="2"/>
              </a:rPr>
              <a:t>ge-0/0/2unit0familyethernet-switchingfilterinput=SAMPLE-FILTER</a:t>
            </a:r>
            <a:endParaRPr lang="en-US" sz="1700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C1F2509-B8C5-7609-99FE-7856CE838998}"/>
              </a:ext>
            </a:extLst>
          </p:cNvPr>
          <p:cNvSpPr/>
          <p:nvPr/>
        </p:nvSpPr>
        <p:spPr>
          <a:xfrm>
            <a:off x="751733" y="3592038"/>
            <a:ext cx="11105532" cy="1679210"/>
          </a:xfrm>
          <a:prstGeom prst="roundRect">
            <a:avLst>
              <a:gd name="adj" fmla="val 836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misconfigured: true,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parameter: input,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reason: "DEMO-FILTER should only be used for VLAN 10, because the filter is configured </a:t>
            </a:r>
            <a:b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only to allow traffic from the subnet 10.0.0.0/16”</a:t>
            </a:r>
          </a:p>
          <a:p>
            <a:r>
              <a:rPr lang="en-US" sz="17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38722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8F259-D319-49D6-F901-89B5A0B50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514925-D08A-C037-E11A-A16292F98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talk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628F3B-5A3E-E6B9-6840-7701F750E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bg2">
                    <a:lumMod val="90000"/>
                  </a:schemeClr>
                </a:solidFill>
              </a:rPr>
              <a:t>Configuration complexity &amp; flawed LLM-based approaches</a:t>
            </a:r>
          </a:p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bg2">
                    <a:lumMod val="90000"/>
                  </a:schemeClr>
                </a:solidFill>
              </a:rPr>
              <a:t>Our approach: Context-Aware Prompting (CAP)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Context mining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Guided prompting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44BDF6-945C-367A-7B7C-87D5C01DF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22523A-AE5F-B43F-D28A-1CB08F134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72400" y="2648858"/>
            <a:ext cx="3720192" cy="372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83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24DBB-DC7A-5A04-FEE5-F115A89CF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E1937C-A7C1-9BD6-1BFE-CD39C8319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Networks</a:t>
            </a: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Models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04BA1E-98AA-50E0-C5B2-1E641E61B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Evaluation: Setup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1CCFB2-F5C6-C989-90AF-B4DCC9C962D2}"/>
              </a:ext>
            </a:extLst>
          </p:cNvPr>
          <p:cNvGrpSpPr/>
          <p:nvPr/>
        </p:nvGrpSpPr>
        <p:grpSpPr>
          <a:xfrm>
            <a:off x="722277" y="4649064"/>
            <a:ext cx="10464365" cy="449971"/>
            <a:chOff x="707528" y="3324022"/>
            <a:chExt cx="10464365" cy="449971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DB90E7EA-AE22-8228-6753-970623641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7528" y="3339239"/>
              <a:ext cx="1478755" cy="434754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92934FBC-D775-551F-2B35-88A57E98E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88836" y="3358257"/>
              <a:ext cx="1942123" cy="415736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37363C9-99AF-B5DD-0FCD-F9BD120A3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27951" y="3324022"/>
              <a:ext cx="1843942" cy="417047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1EBC7060-3F39-A289-C2CD-F1D4906C6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00224" y="3339837"/>
              <a:ext cx="1758462" cy="405869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5E47CD2A-5333-6D88-3955-3AB1872FF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55548" y="3364342"/>
              <a:ext cx="1927769" cy="409651"/>
            </a:xfrm>
            <a:prstGeom prst="rect">
              <a:avLst/>
            </a:prstGeom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842C2A-70BB-E5FA-0A63-40AF49864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15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4CB581-05FD-42D3-86DF-429CD829D7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277" y="1810586"/>
            <a:ext cx="9316174" cy="172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0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792E1-F236-689F-674E-C3DCE4870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5A5C9E49-514E-14E2-9BE8-C737495E45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6344"/>
          <a:stretch>
            <a:fillRect/>
          </a:stretch>
        </p:blipFill>
        <p:spPr>
          <a:xfrm>
            <a:off x="394609" y="2422003"/>
            <a:ext cx="964291" cy="23241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1E7E3A6-70A3-43FE-3137-43EFC3ED2F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97" r="68591"/>
          <a:stretch>
            <a:fillRect/>
          </a:stretch>
        </p:blipFill>
        <p:spPr>
          <a:xfrm>
            <a:off x="1358900" y="2422003"/>
            <a:ext cx="1229504" cy="23241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C27B72D-92F0-4626-8487-C53147BD90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079" r="34289"/>
          <a:stretch>
            <a:fillRect/>
          </a:stretch>
        </p:blipFill>
        <p:spPr>
          <a:xfrm>
            <a:off x="2588404" y="2422003"/>
            <a:ext cx="2374902" cy="23241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44733A0-417B-4436-08AE-DAA524032A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571" r="-705"/>
          <a:stretch>
            <a:fillRect/>
          </a:stretch>
        </p:blipFill>
        <p:spPr>
          <a:xfrm>
            <a:off x="4963306" y="2422003"/>
            <a:ext cx="2410351" cy="2324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15ED1D-941B-90D0-762C-FE2527239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365126"/>
            <a:ext cx="11857265" cy="851354"/>
          </a:xfrm>
        </p:spPr>
        <p:txBody>
          <a:bodyPr>
            <a:normAutofit/>
          </a:bodyPr>
          <a:lstStyle/>
          <a:p>
            <a:r>
              <a:rPr lang="en-US" dirty="0"/>
              <a:t>Evaluation: Accuracy on synthetic misconfigurations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62034-73A9-E676-CA2D-7F5E4EA08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5" y="1314450"/>
            <a:ext cx="11462657" cy="909565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58 synthetic updates to various components of Internet2 configurations based on real-world misconfigurations reported in prior research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7A6F5-A279-0A83-4F3C-DB22C6118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16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E99281-83C2-149F-A49C-1C40CEF3869D}"/>
              </a:ext>
            </a:extLst>
          </p:cNvPr>
          <p:cNvSpPr/>
          <p:nvPr/>
        </p:nvSpPr>
        <p:spPr>
          <a:xfrm>
            <a:off x="2606718" y="4042025"/>
            <a:ext cx="1099537" cy="280760"/>
          </a:xfrm>
          <a:prstGeom prst="rect">
            <a:avLst/>
          </a:prstGeom>
          <a:solidFill>
            <a:srgbClr val="92D050">
              <a:alpha val="25098"/>
            </a:srgb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D0C5A8-D383-3BDF-7C7B-6AF4E3BF265A}"/>
              </a:ext>
            </a:extLst>
          </p:cNvPr>
          <p:cNvSpPr/>
          <p:nvPr/>
        </p:nvSpPr>
        <p:spPr>
          <a:xfrm>
            <a:off x="2606718" y="3348495"/>
            <a:ext cx="1099537" cy="280760"/>
          </a:xfrm>
          <a:prstGeom prst="rect">
            <a:avLst/>
          </a:prstGeom>
          <a:solidFill>
            <a:srgbClr val="92D050">
              <a:alpha val="25098"/>
            </a:srgb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487F163-446A-67FB-DBAE-019B20D6CAFB}"/>
              </a:ext>
            </a:extLst>
          </p:cNvPr>
          <p:cNvSpPr/>
          <p:nvPr/>
        </p:nvSpPr>
        <p:spPr>
          <a:xfrm>
            <a:off x="2606718" y="4345148"/>
            <a:ext cx="2279505" cy="280760"/>
          </a:xfrm>
          <a:prstGeom prst="rect">
            <a:avLst/>
          </a:prstGeom>
          <a:solidFill>
            <a:srgbClr val="92D050">
              <a:alpha val="25098"/>
            </a:srgb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E577BF-35C3-56C4-0060-2E56388DD37A}"/>
              </a:ext>
            </a:extLst>
          </p:cNvPr>
          <p:cNvSpPr/>
          <p:nvPr/>
        </p:nvSpPr>
        <p:spPr>
          <a:xfrm>
            <a:off x="2606718" y="3657605"/>
            <a:ext cx="2279505" cy="280760"/>
          </a:xfrm>
          <a:prstGeom prst="rect">
            <a:avLst/>
          </a:prstGeom>
          <a:solidFill>
            <a:srgbClr val="92D050">
              <a:alpha val="25098"/>
            </a:srgb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38DB2C8-0213-911A-34CE-BD97A6F9892D}"/>
              </a:ext>
            </a:extLst>
          </p:cNvPr>
          <p:cNvSpPr/>
          <p:nvPr/>
        </p:nvSpPr>
        <p:spPr>
          <a:xfrm>
            <a:off x="3786686" y="4042025"/>
            <a:ext cx="1099537" cy="280760"/>
          </a:xfrm>
          <a:prstGeom prst="rect">
            <a:avLst/>
          </a:prstGeom>
          <a:solidFill>
            <a:srgbClr val="FFFF00">
              <a:alpha val="25098"/>
            </a:srgb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B85EF9-E75B-7CC7-3867-03A7206DAE63}"/>
              </a:ext>
            </a:extLst>
          </p:cNvPr>
          <p:cNvSpPr/>
          <p:nvPr/>
        </p:nvSpPr>
        <p:spPr>
          <a:xfrm>
            <a:off x="3786686" y="3348495"/>
            <a:ext cx="1099537" cy="280760"/>
          </a:xfrm>
          <a:prstGeom prst="rect">
            <a:avLst/>
          </a:prstGeom>
          <a:solidFill>
            <a:srgbClr val="FFFF00">
              <a:alpha val="25098"/>
            </a:srgb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5FDC573-57F1-6E5C-89E5-6016AE7941E0}"/>
              </a:ext>
            </a:extLst>
          </p:cNvPr>
          <p:cNvSpPr/>
          <p:nvPr/>
        </p:nvSpPr>
        <p:spPr>
          <a:xfrm>
            <a:off x="4967040" y="4042025"/>
            <a:ext cx="1099537" cy="280760"/>
          </a:xfrm>
          <a:prstGeom prst="rect">
            <a:avLst/>
          </a:prstGeom>
          <a:solidFill>
            <a:srgbClr val="FF0000">
              <a:alpha val="25098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E62550-580F-CAF1-7851-B75ED8E95685}"/>
              </a:ext>
            </a:extLst>
          </p:cNvPr>
          <p:cNvSpPr/>
          <p:nvPr/>
        </p:nvSpPr>
        <p:spPr>
          <a:xfrm>
            <a:off x="4967040" y="3348495"/>
            <a:ext cx="1099537" cy="280760"/>
          </a:xfrm>
          <a:prstGeom prst="rect">
            <a:avLst/>
          </a:prstGeom>
          <a:solidFill>
            <a:srgbClr val="FF0000">
              <a:alpha val="25098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1FC61B2-7E0F-3237-D5BA-C6F0DC290EC1}"/>
              </a:ext>
            </a:extLst>
          </p:cNvPr>
          <p:cNvSpPr/>
          <p:nvPr/>
        </p:nvSpPr>
        <p:spPr>
          <a:xfrm>
            <a:off x="6149968" y="4042025"/>
            <a:ext cx="1099537" cy="280760"/>
          </a:xfrm>
          <a:prstGeom prst="rect">
            <a:avLst/>
          </a:prstGeom>
          <a:solidFill>
            <a:srgbClr val="FFFF00">
              <a:alpha val="25098"/>
            </a:srgb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5B4BB0F-8A8C-443D-AE9B-EF52416FB50A}"/>
              </a:ext>
            </a:extLst>
          </p:cNvPr>
          <p:cNvSpPr/>
          <p:nvPr/>
        </p:nvSpPr>
        <p:spPr>
          <a:xfrm>
            <a:off x="6149968" y="3348495"/>
            <a:ext cx="1099537" cy="280760"/>
          </a:xfrm>
          <a:prstGeom prst="rect">
            <a:avLst/>
          </a:prstGeom>
          <a:solidFill>
            <a:srgbClr val="92D050">
              <a:alpha val="25098"/>
            </a:srgb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0DD6A47C-732C-B9EC-3715-27604AC6E56B}"/>
              </a:ext>
            </a:extLst>
          </p:cNvPr>
          <p:cNvSpPr txBox="1">
            <a:spLocks/>
          </p:cNvSpPr>
          <p:nvPr/>
        </p:nvSpPr>
        <p:spPr>
          <a:xfrm>
            <a:off x="7581900" y="2321985"/>
            <a:ext cx="4215491" cy="40470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Bef>
                <a:spcPts val="1400"/>
              </a:spcBef>
              <a:buNone/>
            </a:pPr>
            <a:r>
              <a:rPr lang="en-US" dirty="0"/>
              <a:t>👍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Reliably detects 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	misconfigurations 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	involving references</a:t>
            </a:r>
          </a:p>
          <a:p>
            <a:pPr marL="0" indent="0" defTabSz="457200">
              <a:spcBef>
                <a:spcPts val="1400"/>
              </a:spcBef>
              <a:buNone/>
            </a:pPr>
            <a:r>
              <a:rPr lang="en-US" dirty="0"/>
              <a:t>👍 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Minimal spurious 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	misconfigurations</a:t>
            </a:r>
          </a:p>
          <a:p>
            <a:pPr marL="0" indent="0" defTabSz="457200">
              <a:spcBef>
                <a:spcPts val="1400"/>
              </a:spcBef>
              <a:buNone/>
            </a:pPr>
            <a:r>
              <a:rPr lang="en-US" dirty="0"/>
              <a:t>👎 </a:t>
            </a:r>
            <a:r>
              <a:rPr lang="en-US" dirty="0">
                <a:solidFill>
                  <a:srgbClr val="C00000"/>
                </a:solidFill>
              </a:rPr>
              <a:t>	Challenging to detect 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	misconfigurations 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	involving missing lines</a:t>
            </a:r>
          </a:p>
        </p:txBody>
      </p:sp>
    </p:spTree>
    <p:extLst>
      <p:ext uri="{BB962C8B-B14F-4D97-AF65-F5344CB8AC3E}">
        <p14:creationId xmlns:p14="http://schemas.microsoft.com/office/powerpoint/2010/main" val="397074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0" grpId="0" animBg="1"/>
      <p:bldP spid="31" grpId="0" animBg="1"/>
      <p:bldP spid="32" grpId="0" animBg="1"/>
      <p:bldP spid="33" grpId="0" animBg="1"/>
      <p:bldP spid="39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F8A7A-A71F-EB80-160E-F9B5BFC1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365126"/>
            <a:ext cx="11857265" cy="851354"/>
          </a:xfrm>
        </p:spPr>
        <p:txBody>
          <a:bodyPr>
            <a:normAutofit/>
          </a:bodyPr>
          <a:lstStyle/>
          <a:p>
            <a:r>
              <a:rPr lang="en-US" dirty="0"/>
              <a:t>Evaluation: New (false) misconfigurations identified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87886-D3DF-A629-476D-FB5F5E254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7200">
              <a:buNone/>
            </a:pPr>
            <a:r>
              <a:rPr lang="en-US" dirty="0"/>
              <a:t>👍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Identifies 19 previously unknown misconfigurations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	and no false positives in medium campus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0" indent="0" defTabSz="457200">
              <a:buNone/>
            </a:pPr>
            <a:r>
              <a:rPr lang="en-US" dirty="0"/>
              <a:t>👎 </a:t>
            </a:r>
            <a:r>
              <a:rPr lang="en-US" dirty="0">
                <a:solidFill>
                  <a:srgbClr val="C00000"/>
                </a:solidFill>
              </a:rPr>
              <a:t>All reported misconfigurations in large campus are  false positives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138AD-124A-675E-8488-020A5B20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120D61-A5CD-0492-EE4D-C042D3922F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191"/>
          <a:stretch>
            <a:fillRect/>
          </a:stretch>
        </p:blipFill>
        <p:spPr>
          <a:xfrm>
            <a:off x="851808" y="2166703"/>
            <a:ext cx="5958007" cy="14953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3EA7E4-F6FB-AB9A-9195-9715B6BB0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07" y="4585219"/>
            <a:ext cx="8725651" cy="15917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24D6BC2-77FD-100E-A6CC-0812C425B6B5}"/>
              </a:ext>
            </a:extLst>
          </p:cNvPr>
          <p:cNvSpPr/>
          <p:nvPr/>
        </p:nvSpPr>
        <p:spPr>
          <a:xfrm>
            <a:off x="4787153" y="4639007"/>
            <a:ext cx="855454" cy="1497615"/>
          </a:xfrm>
          <a:prstGeom prst="rect">
            <a:avLst/>
          </a:prstGeom>
          <a:solidFill>
            <a:srgbClr val="FF0000">
              <a:alpha val="25098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5E5C0A-4B69-6ED7-F401-7EB79AC510F7}"/>
              </a:ext>
            </a:extLst>
          </p:cNvPr>
          <p:cNvSpPr/>
          <p:nvPr/>
        </p:nvSpPr>
        <p:spPr>
          <a:xfrm>
            <a:off x="5705057" y="4639007"/>
            <a:ext cx="1077863" cy="1497615"/>
          </a:xfrm>
          <a:prstGeom prst="rect">
            <a:avLst/>
          </a:prstGeom>
          <a:solidFill>
            <a:srgbClr val="92D050">
              <a:alpha val="25098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BB334-8683-EA1B-3EDB-9485E7704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DE5A-552F-8A7F-33F6-AD18A6CA0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365126"/>
            <a:ext cx="11857265" cy="851354"/>
          </a:xfrm>
        </p:spPr>
        <p:txBody>
          <a:bodyPr>
            <a:normAutofit/>
          </a:bodyPr>
          <a:lstStyle/>
          <a:p>
            <a:r>
              <a:rPr lang="en-US" dirty="0"/>
              <a:t>Evaluation: Context requested by LLMs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C94E7DB-6087-D1C0-3444-9EDBB8A9C8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48049" t="6388" r="8713"/>
          <a:stretch>
            <a:fillRect/>
          </a:stretch>
        </p:blipFill>
        <p:spPr>
          <a:xfrm>
            <a:off x="1488355" y="2251639"/>
            <a:ext cx="5743723" cy="38017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BDFCE-0473-120A-E945-E87EA75D4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7E9E242-57F4-82D9-DB64-AA23CF103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412078"/>
              </p:ext>
            </p:extLst>
          </p:nvPr>
        </p:nvGraphicFramePr>
        <p:xfrm>
          <a:off x="1488356" y="5823365"/>
          <a:ext cx="5637148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9287">
                  <a:extLst>
                    <a:ext uri="{9D8B030D-6E8A-4147-A177-3AD203B41FA5}">
                      <a16:colId xmlns:a16="http://schemas.microsoft.com/office/drawing/2014/main" val="3226053288"/>
                    </a:ext>
                  </a:extLst>
                </a:gridCol>
                <a:gridCol w="1409287">
                  <a:extLst>
                    <a:ext uri="{9D8B030D-6E8A-4147-A177-3AD203B41FA5}">
                      <a16:colId xmlns:a16="http://schemas.microsoft.com/office/drawing/2014/main" val="2304751084"/>
                    </a:ext>
                  </a:extLst>
                </a:gridCol>
                <a:gridCol w="1409287">
                  <a:extLst>
                    <a:ext uri="{9D8B030D-6E8A-4147-A177-3AD203B41FA5}">
                      <a16:colId xmlns:a16="http://schemas.microsoft.com/office/drawing/2014/main" val="3916133716"/>
                    </a:ext>
                  </a:extLst>
                </a:gridCol>
                <a:gridCol w="1409287">
                  <a:extLst>
                    <a:ext uri="{9D8B030D-6E8A-4147-A177-3AD203B41FA5}">
                      <a16:colId xmlns:a16="http://schemas.microsoft.com/office/drawing/2014/main" val="30688006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Neighboring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Referenced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Referenced by neighbors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Similar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5673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2510016-26D9-DDA1-E41F-3BAB4F6B2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798376"/>
              </p:ext>
            </p:extLst>
          </p:nvPr>
        </p:nvGraphicFramePr>
        <p:xfrm>
          <a:off x="334737" y="2251639"/>
          <a:ext cx="1153619" cy="3571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619">
                  <a:extLst>
                    <a:ext uri="{9D8B030D-6E8A-4147-A177-3AD203B41FA5}">
                      <a16:colId xmlns:a16="http://schemas.microsoft.com/office/drawing/2014/main" val="3226053288"/>
                    </a:ext>
                  </a:extLst>
                </a:gridCol>
              </a:tblGrid>
              <a:tr h="714345"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GPT-4o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56734"/>
                  </a:ext>
                </a:extLst>
              </a:tr>
              <a:tr h="714345"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DeepSeek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836946"/>
                  </a:ext>
                </a:extLst>
              </a:tr>
              <a:tr h="714345"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Claude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754507"/>
                  </a:ext>
                </a:extLst>
              </a:tr>
              <a:tr h="714345"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>
                          <a:solidFill>
                            <a:sysClr val="windowText" lastClr="000000"/>
                          </a:solidFill>
                        </a:rPr>
                        <a:t>Gemini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253980"/>
                  </a:ext>
                </a:extLst>
              </a:tr>
              <a:tr h="714345">
                <a:tc>
                  <a:txBody>
                    <a:bodyPr/>
                    <a:lstStyle/>
                    <a:p>
                      <a:pPr algn="r"/>
                      <a:r>
                        <a:rPr lang="en-US" sz="1600" b="0" dirty="0" err="1">
                          <a:solidFill>
                            <a:sysClr val="windowText" lastClr="000000"/>
                          </a:solidFill>
                        </a:rPr>
                        <a:t>LLaMa</a:t>
                      </a:r>
                      <a:endParaRPr 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006221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ED3001F2-DAB2-492E-41B2-BEBE72183DFC}"/>
              </a:ext>
            </a:extLst>
          </p:cNvPr>
          <p:cNvSpPr/>
          <p:nvPr/>
        </p:nvSpPr>
        <p:spPr>
          <a:xfrm>
            <a:off x="334736" y="2266379"/>
            <a:ext cx="6790768" cy="685068"/>
          </a:xfrm>
          <a:prstGeom prst="rect">
            <a:avLst/>
          </a:prstGeom>
          <a:noFill/>
          <a:ln w="38100"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37E739-AB1F-C8C9-1B24-814799DA5669}"/>
              </a:ext>
            </a:extLst>
          </p:cNvPr>
          <p:cNvSpPr/>
          <p:nvPr/>
        </p:nvSpPr>
        <p:spPr>
          <a:xfrm>
            <a:off x="334736" y="2991788"/>
            <a:ext cx="6790768" cy="13310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277BEC-37CC-6BFC-487C-1FFEBDFA72A2}"/>
              </a:ext>
            </a:extLst>
          </p:cNvPr>
          <p:cNvSpPr/>
          <p:nvPr/>
        </p:nvSpPr>
        <p:spPr>
          <a:xfrm>
            <a:off x="334736" y="4360511"/>
            <a:ext cx="6790768" cy="685068"/>
          </a:xfrm>
          <a:prstGeom prst="rect">
            <a:avLst/>
          </a:prstGeom>
          <a:noFill/>
          <a:ln w="38100"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6AC1001-11BD-2C4B-8EB8-2EDD62BB666F}"/>
              </a:ext>
            </a:extLst>
          </p:cNvPr>
          <p:cNvSpPr/>
          <p:nvPr/>
        </p:nvSpPr>
        <p:spPr>
          <a:xfrm>
            <a:off x="334735" y="5073766"/>
            <a:ext cx="6790768" cy="664822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FC736175-184D-C7A9-6153-6E1BFE163EA5}"/>
              </a:ext>
            </a:extLst>
          </p:cNvPr>
          <p:cNvSpPr/>
          <p:nvPr/>
        </p:nvSpPr>
        <p:spPr>
          <a:xfrm rot="5400000">
            <a:off x="2739264" y="621171"/>
            <a:ext cx="326331" cy="2828152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rgbClr val="FF93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C3EED8A4-2ABD-636A-D1DC-B3583B4EEB5F}"/>
              </a:ext>
            </a:extLst>
          </p:cNvPr>
          <p:cNvSpPr/>
          <p:nvPr/>
        </p:nvSpPr>
        <p:spPr>
          <a:xfrm rot="5400000">
            <a:off x="6250362" y="1323274"/>
            <a:ext cx="326331" cy="1423950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FDCA3707-7E24-437B-B584-D97ACF14FB77}"/>
              </a:ext>
            </a:extLst>
          </p:cNvPr>
          <p:cNvSpPr/>
          <p:nvPr/>
        </p:nvSpPr>
        <p:spPr>
          <a:xfrm rot="16200000">
            <a:off x="4865315" y="5716845"/>
            <a:ext cx="326331" cy="1423950"/>
          </a:xfrm>
          <a:prstGeom prst="leftBrace">
            <a:avLst>
              <a:gd name="adj1" fmla="val 41666"/>
              <a:gd name="adj2" fmla="val 50000"/>
            </a:avLst>
          </a:prstGeom>
          <a:ln w="381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CA74D-F35F-1F93-A3C7-D3B1E16752A8}"/>
              </a:ext>
            </a:extLst>
          </p:cNvPr>
          <p:cNvSpPr txBox="1">
            <a:spLocks/>
          </p:cNvSpPr>
          <p:nvPr/>
        </p:nvSpPr>
        <p:spPr>
          <a:xfrm>
            <a:off x="334735" y="1314450"/>
            <a:ext cx="11462657" cy="664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i="1" dirty="0"/>
              <a:t>Diagnostic signal for models’ internal strategy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6521283-1CCA-47AA-EC6F-D7A4D78E4386}"/>
              </a:ext>
            </a:extLst>
          </p:cNvPr>
          <p:cNvSpPr txBox="1">
            <a:spLocks/>
          </p:cNvSpPr>
          <p:nvPr/>
        </p:nvSpPr>
        <p:spPr>
          <a:xfrm>
            <a:off x="8027896" y="1839845"/>
            <a:ext cx="3546759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7200">
              <a:spcBef>
                <a:spcPts val="1400"/>
              </a:spcBef>
              <a:buNone/>
            </a:pPr>
            <a:r>
              <a:rPr lang="en-US" dirty="0"/>
              <a:t>Does letting models choose context </a:t>
            </a:r>
            <a:br>
              <a:rPr lang="en-US" dirty="0"/>
            </a:br>
            <a:r>
              <a:rPr lang="en-US" dirty="0"/>
              <a:t>(to avoid overload) lead to insufficient context?</a:t>
            </a:r>
          </a:p>
          <a:p>
            <a:pPr marL="0" indent="0" algn="ctr" defTabSz="457200">
              <a:spcBef>
                <a:spcPts val="1400"/>
              </a:spcBef>
              <a:buNone/>
            </a:pPr>
            <a:r>
              <a:rPr lang="en-US" dirty="0"/>
              <a:t>Providing </a:t>
            </a:r>
            <a:r>
              <a:rPr lang="en-US" i="1" dirty="0"/>
              <a:t>all</a:t>
            </a:r>
            <a:r>
              <a:rPr lang="en-US" dirty="0"/>
              <a:t> context</a:t>
            </a:r>
            <a:br>
              <a:rPr lang="en-US" dirty="0"/>
            </a:br>
            <a:r>
              <a:rPr lang="en-US" dirty="0">
                <a:solidFill>
                  <a:srgbClr val="00B050"/>
                </a:solidFill>
              </a:rPr>
              <a:t>reduces GPT-4o’s false positives (by 4x) 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but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</a:rPr>
              <a:t>requires 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3x larger prompts</a:t>
            </a:r>
          </a:p>
        </p:txBody>
      </p:sp>
    </p:spTree>
    <p:extLst>
      <p:ext uri="{BB962C8B-B14F-4D97-AF65-F5344CB8AC3E}">
        <p14:creationId xmlns:p14="http://schemas.microsoft.com/office/powerpoint/2010/main" val="186891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  <p:bldP spid="21" grpId="0" animBg="1"/>
      <p:bldP spid="22" grpId="0" animBg="1"/>
      <p:bldP spid="23" grpId="0" animBg="1"/>
      <p:bldP spid="6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B5CDF-45B1-4851-FE9E-3A7FBD2DD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60CBB3-AAAD-5272-783E-ADFD17C45F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4607" y="2639024"/>
            <a:ext cx="11396485" cy="166172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F769E7-E447-C081-89A2-D09A3260C301}"/>
              </a:ext>
            </a:extLst>
          </p:cNvPr>
          <p:cNvSpPr/>
          <p:nvPr/>
        </p:nvSpPr>
        <p:spPr>
          <a:xfrm>
            <a:off x="10015758" y="2671754"/>
            <a:ext cx="1920603" cy="173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9FB4E6-3B18-D94C-BFDD-58A58285453A}"/>
              </a:ext>
            </a:extLst>
          </p:cNvPr>
          <p:cNvSpPr/>
          <p:nvPr/>
        </p:nvSpPr>
        <p:spPr>
          <a:xfrm>
            <a:off x="4818260" y="2597469"/>
            <a:ext cx="5254464" cy="173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F61946-C676-437F-30F1-E65E10F26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365126"/>
            <a:ext cx="11857265" cy="851354"/>
          </a:xfrm>
        </p:spPr>
        <p:txBody>
          <a:bodyPr>
            <a:normAutofit/>
          </a:bodyPr>
          <a:lstStyle/>
          <a:p>
            <a:r>
              <a:rPr lang="en-US" dirty="0"/>
              <a:t>Evaluation: Comparison with existing verifiers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F681E-DD02-CDB6-85C4-4C9072793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5" y="1314450"/>
            <a:ext cx="11462657" cy="639041"/>
          </a:xfrm>
        </p:spPr>
        <p:txBody>
          <a:bodyPr/>
          <a:lstStyle/>
          <a:p>
            <a:pPr marL="0" indent="0">
              <a:buNone/>
            </a:pPr>
            <a:r>
              <a:rPr lang="en-US" i="1" dirty="0"/>
              <a:t>58 synthetic updates to Internet2 configurations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411B86-BB19-7679-DD3F-6AD5FF07B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19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1C75FC-D98A-17E2-45D9-BFD7FB4C50DB}"/>
              </a:ext>
            </a:extLst>
          </p:cNvPr>
          <p:cNvSpPr/>
          <p:nvPr/>
        </p:nvSpPr>
        <p:spPr>
          <a:xfrm>
            <a:off x="10026979" y="2717000"/>
            <a:ext cx="1686919" cy="993466"/>
          </a:xfrm>
          <a:prstGeom prst="rect">
            <a:avLst/>
          </a:prstGeom>
          <a:solidFill>
            <a:srgbClr val="92D050">
              <a:alpha val="25098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BCA0D7E-F66D-051C-EBC3-35F0FC9CF9B9}"/>
              </a:ext>
            </a:extLst>
          </p:cNvPr>
          <p:cNvSpPr txBox="1">
            <a:spLocks/>
          </p:cNvSpPr>
          <p:nvPr/>
        </p:nvSpPr>
        <p:spPr>
          <a:xfrm>
            <a:off x="394607" y="4991101"/>
            <a:ext cx="6071876" cy="940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Bef>
                <a:spcPts val="1400"/>
              </a:spcBef>
              <a:buNone/>
            </a:pPr>
            <a:r>
              <a:rPr lang="en-US" dirty="0"/>
              <a:t>👍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Significantly higher accuracy than 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	alternative LLM-based approaches 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CDF80111-CCB7-B1F0-6707-B8F75F9B0AAF}"/>
              </a:ext>
            </a:extLst>
          </p:cNvPr>
          <p:cNvSpPr txBox="1">
            <a:spLocks/>
          </p:cNvSpPr>
          <p:nvPr/>
        </p:nvSpPr>
        <p:spPr>
          <a:xfrm>
            <a:off x="6466483" y="4991101"/>
            <a:ext cx="5254465" cy="940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Bef>
                <a:spcPts val="1400"/>
              </a:spcBef>
              <a:buNone/>
            </a:pPr>
            <a:r>
              <a:rPr lang="en-US" dirty="0"/>
              <a:t>👍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Accuracy on par with state-of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	-the-art consistency checkers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E36762-2DBB-C206-DDEB-6E50B7C8DEC7}"/>
              </a:ext>
            </a:extLst>
          </p:cNvPr>
          <p:cNvSpPr/>
          <p:nvPr/>
        </p:nvSpPr>
        <p:spPr>
          <a:xfrm>
            <a:off x="4819649" y="2725311"/>
            <a:ext cx="5175179" cy="985155"/>
          </a:xfrm>
          <a:prstGeom prst="rect">
            <a:avLst/>
          </a:prstGeom>
          <a:solidFill>
            <a:srgbClr val="FF0000">
              <a:alpha val="25098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7EC16D-67C2-13B7-7C10-F39AAD153018}"/>
              </a:ext>
            </a:extLst>
          </p:cNvPr>
          <p:cNvSpPr/>
          <p:nvPr/>
        </p:nvSpPr>
        <p:spPr>
          <a:xfrm>
            <a:off x="3460955" y="2717000"/>
            <a:ext cx="1336375" cy="993466"/>
          </a:xfrm>
          <a:prstGeom prst="rect">
            <a:avLst/>
          </a:prstGeom>
          <a:solidFill>
            <a:srgbClr val="92D050">
              <a:alpha val="25098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0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8" grpId="0" animBg="1"/>
      <p:bldP spid="20" grpId="0" uiExpand="1" build="p"/>
      <p:bldP spid="21" grpId="0" uiExpand="1" build="p"/>
      <p:bldP spid="16" grpId="0" animBg="1"/>
      <p:bldP spid="24" grpId="0" animBg="1"/>
      <p:bldP spid="2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DB413-F5C0-E2FB-F40E-32F09EBFF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configurations are…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F7FFA-FF82-F195-21D4-6D2E25538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/>
          </a:p>
          <a:p>
            <a:r>
              <a:rPr lang="en-US" sz="3200" dirty="0"/>
              <a:t>Integral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Complex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Error prone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75FE74-4456-BCB8-C5D9-06139F8B7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629" y="3602330"/>
            <a:ext cx="1219562" cy="7221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390D2-ABA2-C8A7-6C4A-E1F5B468C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936" y="2253899"/>
            <a:ext cx="1219562" cy="7221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47B9DF-AB92-66A3-74C5-9823C0F9E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216" y="1646380"/>
            <a:ext cx="853763" cy="8537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2C65C0-6A2D-68F3-280D-6A5E86256A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6118" y="3055801"/>
            <a:ext cx="1219562" cy="510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3FC0D4-D9EA-F147-105E-2DB19810B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7105" y="2379144"/>
            <a:ext cx="853763" cy="8537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823114-6A0B-0B8D-DAB2-0530030C4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6887" y="2985033"/>
            <a:ext cx="853763" cy="853763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8E480A7-B3D8-2B30-B1C6-16BD43ACA735}"/>
              </a:ext>
            </a:extLst>
          </p:cNvPr>
          <p:cNvCxnSpPr>
            <a:cxnSpLocks/>
            <a:stCxn id="29" idx="2"/>
            <a:endCxn id="6" idx="1"/>
          </p:cNvCxnSpPr>
          <p:nvPr/>
        </p:nvCxnSpPr>
        <p:spPr>
          <a:xfrm>
            <a:off x="5389842" y="3226560"/>
            <a:ext cx="1052787" cy="73682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FAE71BF-314F-FD57-EE46-1ECAEEFE2348}"/>
              </a:ext>
            </a:extLst>
          </p:cNvPr>
          <p:cNvCxnSpPr>
            <a:cxnSpLocks/>
            <a:stCxn id="29" idx="3"/>
            <a:endCxn id="7" idx="1"/>
          </p:cNvCxnSpPr>
          <p:nvPr/>
        </p:nvCxnSpPr>
        <p:spPr>
          <a:xfrm flipV="1">
            <a:off x="5957193" y="2614954"/>
            <a:ext cx="2185743" cy="182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F6C092-6B28-B368-E6D2-523BCE6485DA}"/>
              </a:ext>
            </a:extLst>
          </p:cNvPr>
          <p:cNvCxnSpPr>
            <a:cxnSpLocks/>
            <a:stCxn id="7" idx="3"/>
            <a:endCxn id="14" idx="1"/>
          </p:cNvCxnSpPr>
          <p:nvPr/>
        </p:nvCxnSpPr>
        <p:spPr>
          <a:xfrm>
            <a:off x="9362498" y="2614954"/>
            <a:ext cx="733620" cy="69629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77EC25A-2536-2A98-1821-D836DB544B9B}"/>
              </a:ext>
            </a:extLst>
          </p:cNvPr>
          <p:cNvCxnSpPr>
            <a:cxnSpLocks/>
            <a:stCxn id="7" idx="2"/>
            <a:endCxn id="6" idx="3"/>
          </p:cNvCxnSpPr>
          <p:nvPr/>
        </p:nvCxnSpPr>
        <p:spPr>
          <a:xfrm flipH="1">
            <a:off x="7662191" y="2976008"/>
            <a:ext cx="1090526" cy="98737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C5D792B3-B0B6-130A-6E37-FA829EBD54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2490" y="2006998"/>
            <a:ext cx="1134703" cy="121956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D4F5C9A-BD3B-5E09-67A0-8D2F04E3D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475" y="2255724"/>
            <a:ext cx="1219562" cy="72210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3631B94-71CE-CA70-ABE5-B7A29D328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65" y="1667779"/>
            <a:ext cx="853763" cy="853763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A517779-C2F6-A2E9-D761-5F85A812CD02}"/>
              </a:ext>
            </a:extLst>
          </p:cNvPr>
          <p:cNvCxnSpPr>
            <a:cxnSpLocks/>
            <a:stCxn id="48" idx="3"/>
            <a:endCxn id="29" idx="1"/>
          </p:cNvCxnSpPr>
          <p:nvPr/>
        </p:nvCxnSpPr>
        <p:spPr>
          <a:xfrm>
            <a:off x="4166037" y="2616779"/>
            <a:ext cx="656453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9" name="Picture 68">
            <a:extLst>
              <a:ext uri="{FF2B5EF4-FFF2-40B4-BE49-F238E27FC236}">
                <a16:creationId xmlns:a16="http://schemas.microsoft.com/office/drawing/2014/main" id="{6C0FDD16-C782-8680-BD65-04B8852DA0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451" y="4738012"/>
            <a:ext cx="1219562" cy="51089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1CD3C638-0211-973C-001A-8D640CF77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9438" y="4061355"/>
            <a:ext cx="853763" cy="853763"/>
          </a:xfrm>
          <a:prstGeom prst="rect">
            <a:avLst/>
          </a:prstGeom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04724DB-C874-A703-47C1-5B0E8380821B}"/>
              </a:ext>
            </a:extLst>
          </p:cNvPr>
          <p:cNvCxnSpPr>
            <a:cxnSpLocks/>
            <a:stCxn id="6" idx="2"/>
            <a:endCxn id="69" idx="1"/>
          </p:cNvCxnSpPr>
          <p:nvPr/>
        </p:nvCxnSpPr>
        <p:spPr>
          <a:xfrm>
            <a:off x="7052410" y="4324439"/>
            <a:ext cx="686041" cy="66902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0" name="Picture 79">
            <a:extLst>
              <a:ext uri="{FF2B5EF4-FFF2-40B4-BE49-F238E27FC236}">
                <a16:creationId xmlns:a16="http://schemas.microsoft.com/office/drawing/2014/main" id="{B6056D3E-5164-2DDD-F9F0-8C8DC8D53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662" y="1673177"/>
            <a:ext cx="853763" cy="853763"/>
          </a:xfrm>
          <a:prstGeom prst="rect">
            <a:avLst/>
          </a:prstGeom>
        </p:spPr>
      </p:pic>
      <p:grpSp>
        <p:nvGrpSpPr>
          <p:cNvPr id="219" name="Group 218">
            <a:extLst>
              <a:ext uri="{FF2B5EF4-FFF2-40B4-BE49-F238E27FC236}">
                <a16:creationId xmlns:a16="http://schemas.microsoft.com/office/drawing/2014/main" id="{8709EA3A-6F53-A903-C261-62EE23EB38A0}"/>
              </a:ext>
            </a:extLst>
          </p:cNvPr>
          <p:cNvGrpSpPr/>
          <p:nvPr/>
        </p:nvGrpSpPr>
        <p:grpSpPr>
          <a:xfrm>
            <a:off x="3434265" y="1614991"/>
            <a:ext cx="8056538" cy="3293444"/>
            <a:chOff x="3449505" y="1232357"/>
            <a:chExt cx="8056538" cy="3293444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E3BA83B3-51CE-D53A-28AB-0C86238E4E1F}"/>
                </a:ext>
              </a:extLst>
            </p:cNvPr>
            <p:cNvGrpSpPr/>
            <p:nvPr/>
          </p:nvGrpSpPr>
          <p:grpSpPr>
            <a:xfrm>
              <a:off x="5206089" y="1283173"/>
              <a:ext cx="853763" cy="853763"/>
              <a:chOff x="3574936" y="4355378"/>
              <a:chExt cx="853763" cy="853763"/>
            </a:xfrm>
          </p:grpSpPr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CD0FADA4-F5A6-4B08-66AF-936EBA1F8C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BC953FDE-F721-0022-5955-A551B7AB29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829E04B2-39A2-44B6-FF13-54DD94058F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34387E6E-9B03-0EF9-5B57-4B5648E187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AEA73870-BA3E-F9B4-B5E0-BE421EA320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24454957-20EC-4015-6FDC-3E8630B7CC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DF9812B0-E9BA-9762-F6AF-115AA71CE4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A0000A72-D301-F7A3-9FBE-BA9EF55EA1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2156382C-92AF-E443-ACD7-247AB03028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5794269D-4577-4B93-C130-B53144860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0CE9DEF9-241F-3FCE-795C-22FAED9941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5BF6E61A-0D69-E46F-6E78-706AE7ECD1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692EA6A5-3C92-6114-9AF9-059530612B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E6EC58F0-9C29-0868-D673-793E2C8BE5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274D8C7D-95CA-2BEA-79FD-4864268A57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E9F02871-023C-07E7-7B06-F3EB18C257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10EA5B93-FA83-3AE9-3D45-026379DDFD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4A508ABE-F6E4-5389-EAC5-5EA0070D3074}"/>
                </a:ext>
              </a:extLst>
            </p:cNvPr>
            <p:cNvGrpSpPr/>
            <p:nvPr/>
          </p:nvGrpSpPr>
          <p:grpSpPr>
            <a:xfrm>
              <a:off x="3449505" y="1270670"/>
              <a:ext cx="853763" cy="853763"/>
              <a:chOff x="3574936" y="4355378"/>
              <a:chExt cx="853763" cy="853763"/>
            </a:xfrm>
          </p:grpSpPr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798A103E-787C-7663-4956-375C8E1B59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FC3917D8-B812-A3D2-BDE7-B37B1A8B2E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EEFCE464-799C-268D-D925-8BFA6691D1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9905AEA6-3638-8EDD-3620-2BFCE52D7A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7F26E3AA-589C-D9C1-9DD1-D08348BAB6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ADE6E432-26E8-D3E2-0188-969337ADCF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1AECB1CE-6457-C3DE-CDED-8FC307FF04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CB20A64A-176A-E6A2-BACA-18D54D04AD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D8928108-7088-0515-AFB3-BA09DDB786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7A758D1C-B7F7-793B-45CB-1C21514262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F5C46152-557C-1EFB-0083-4726E36412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93F6EC01-6537-D9F3-99BC-F20513314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F1AD9CB6-2192-5427-CA1A-6691E2D548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2E8D88D4-35C2-5CC1-FB7C-C09F225EF7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668831CC-DAA4-B694-B096-6A1D82FFE1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6D8442B5-EB90-4B79-38C4-045B289FA3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597C1313-3996-07D4-3469-28638DAA29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45523C5D-1D32-DCA4-1DA9-3F4F3CCEC25D}"/>
                </a:ext>
              </a:extLst>
            </p:cNvPr>
            <p:cNvGrpSpPr/>
            <p:nvPr/>
          </p:nvGrpSpPr>
          <p:grpSpPr>
            <a:xfrm>
              <a:off x="8296757" y="3657907"/>
              <a:ext cx="853763" cy="853763"/>
              <a:chOff x="3574936" y="4355378"/>
              <a:chExt cx="853763" cy="853763"/>
            </a:xfrm>
          </p:grpSpPr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9FECFAA4-7050-268C-2CFC-FFBE1C07A9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EAEE0513-2A60-B371-899C-8C31574697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37524520-AEC9-66B4-6B2F-6F01FF21F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637682C9-1D5A-DA10-29C3-CBC9137AD1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588C9C18-6BB5-E7E5-5823-22530A6261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1DC854C6-FAF8-26DB-1706-B0C6A532A8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74B032ED-0D35-EFB2-9071-0C814465DB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7D88A75F-B253-D221-22AE-1A3FF2F22C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7C7433FD-8E63-AC02-A7C7-1B5F01434A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6DCE266C-205D-6BB8-0677-19D3ACE54C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5C5A093B-386F-4E4A-DE95-C13D12B167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EC78ED50-2E52-0531-D5A8-B291576DC2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2C72A055-AD23-7039-904A-4DC92AF024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FC310093-A5F5-1EDE-284C-9DB08729BA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4C601B90-AF7E-308B-764E-7C45EC2CFE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EFFC63D5-94F5-BCBB-12BF-C1355DB4B4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991544DA-0B23-8D5C-B1C9-938A95996D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0DD75618-CD58-7C1E-6F61-1594F3AAC271}"/>
                </a:ext>
              </a:extLst>
            </p:cNvPr>
            <p:cNvGrpSpPr/>
            <p:nvPr/>
          </p:nvGrpSpPr>
          <p:grpSpPr>
            <a:xfrm>
              <a:off x="6943573" y="2595885"/>
              <a:ext cx="853763" cy="853763"/>
              <a:chOff x="3574936" y="4355378"/>
              <a:chExt cx="853763" cy="853763"/>
            </a:xfrm>
          </p:grpSpPr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57F3BEEC-F695-0183-C98B-D09FCAF878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7D8DC694-0952-D6CC-6A09-4F6DB43158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0998039F-DEB1-E3C0-4740-57795FAC11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052EB83E-7A9E-8F98-B309-77AA341C7D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0E2FBF72-3988-1162-E76F-CE498258E3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6631003B-11E1-B819-72C0-858B918AF8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D8B542CA-E5A8-7A18-D8E8-97F2CF77AD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2B20C517-6559-3DD5-3E61-5ABA5C54D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1A3C7FC2-0339-04D4-7875-6DD087B7CF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EC91EBF8-6C88-1A1E-2F14-F99818E6B6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DD9E72CD-25DA-0CC4-6A7B-FE3B6EAE76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5573752A-788C-6B26-7875-8BD63E63AD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3516969D-154C-F641-AEA4-32B707F727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75660EA4-D621-4E71-3D96-BDB4C00ACF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ACFD8161-7FF5-58F7-4DD5-D4795D8F4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A1D7430A-46F9-BF86-955B-9C502B8214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055802D5-3DBD-1B53-1270-6BCDB2BC12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F5E067CE-531B-3579-F745-68619C58E8DA}"/>
                </a:ext>
              </a:extLst>
            </p:cNvPr>
            <p:cNvGrpSpPr/>
            <p:nvPr/>
          </p:nvGrpSpPr>
          <p:grpSpPr>
            <a:xfrm>
              <a:off x="8684272" y="1260359"/>
              <a:ext cx="853763" cy="853763"/>
              <a:chOff x="3574936" y="4355378"/>
              <a:chExt cx="853763" cy="853763"/>
            </a:xfrm>
          </p:grpSpPr>
          <p:pic>
            <p:nvPicPr>
              <p:cNvPr id="163" name="Picture 162">
                <a:extLst>
                  <a:ext uri="{FF2B5EF4-FFF2-40B4-BE49-F238E27FC236}">
                    <a16:creationId xmlns:a16="http://schemas.microsoft.com/office/drawing/2014/main" id="{493CA4B9-2948-835F-96FD-25B84AE2B8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3D5242A8-0F29-45AD-D5EF-72530D2D14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7E0C3433-099D-2E14-769B-522862D89E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2981150D-D1C8-08A2-1206-EA18460D3E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408F2D8D-D23C-1405-8331-2F808C07F3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AB84F97C-BF6D-F682-E083-10C5E9A3DE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7CA9C122-88C2-6888-26EA-544AEB81DC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AA72D588-DF55-8A79-A2E9-42D4D7248A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8C53FE2E-46B2-8000-59CA-469FE00CC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355FC70D-2A59-DC8B-B7AD-3BE139C0B2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4015DDA3-1B25-7667-365D-37FC8AFFF0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1CD05ADF-7F92-A455-A9C3-49AE47209F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4BFF0840-05E4-DFE3-3CCD-4F3C4738DD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769B6289-9207-9B11-3EAD-CF6782BD7B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F86450D2-937E-1EDE-3CE3-8DC90EC14B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BF1C0879-1FA5-9A69-73D8-7924837579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5BE62FC9-C9E7-8966-1351-F7DB21DB68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C4FAF1E8-CECD-17A9-6291-A71971693DA1}"/>
                </a:ext>
              </a:extLst>
            </p:cNvPr>
            <p:cNvGrpSpPr/>
            <p:nvPr/>
          </p:nvGrpSpPr>
          <p:grpSpPr>
            <a:xfrm>
              <a:off x="10652280" y="1992881"/>
              <a:ext cx="853763" cy="853763"/>
              <a:chOff x="3574936" y="4355378"/>
              <a:chExt cx="853763" cy="853763"/>
            </a:xfrm>
          </p:grpSpPr>
          <p:pic>
            <p:nvPicPr>
              <p:cNvPr id="181" name="Picture 180">
                <a:extLst>
                  <a:ext uri="{FF2B5EF4-FFF2-40B4-BE49-F238E27FC236}">
                    <a16:creationId xmlns:a16="http://schemas.microsoft.com/office/drawing/2014/main" id="{A3F37160-C8DE-A8C2-778C-A0741C4715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B99B2742-1C2E-92D8-65DA-6260176ECF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FC5E80B8-065C-9687-0931-8A7ADD8062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E8B3BECD-15F7-E39F-36B2-3535F050B0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C31C4F79-5BD7-69E3-18BB-F8B5BD59E4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6C3F35BB-EE21-685F-EC54-0AD5FA3E3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BF5A8C43-4BD9-7870-8CB2-8D26DAD17D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1FD5173B-CA7C-61CB-260E-91B52FCAA5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3C1C606C-AC16-D8D7-9D47-011012047F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80D231FB-8B76-8E19-8FCB-FBDE723D2B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A9BA81B4-7AAF-55E5-8448-A9B38ECA3D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60C6473D-6CCA-2FA8-D5AC-A583EFD96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EDDB8D85-79F2-2525-542E-8C0EC49419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277C05E3-7013-8B47-6BA0-E8DEDAA49D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066CED92-7F5A-12FC-6AD8-194269F5A3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C7AF3357-C9F7-7236-3F8A-CC6318415A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DC5D0FE4-8F7A-EEA1-E82A-2CD43EE985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FFD8BA4-5AA2-A195-24F9-6E9F810F96B8}"/>
                </a:ext>
              </a:extLst>
            </p:cNvPr>
            <p:cNvSpPr txBox="1"/>
            <p:nvPr/>
          </p:nvSpPr>
          <p:spPr>
            <a:xfrm>
              <a:off x="3560450" y="1232357"/>
              <a:ext cx="631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BGP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DDEEC50F-A19D-C32C-58C5-ACB235A715BF}"/>
                </a:ext>
              </a:extLst>
            </p:cNvPr>
            <p:cNvSpPr txBox="1"/>
            <p:nvPr/>
          </p:nvSpPr>
          <p:spPr>
            <a:xfrm>
              <a:off x="5259607" y="1570136"/>
              <a:ext cx="7553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OSPF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E715E046-F63E-5D05-8390-6C65B46A8202}"/>
                </a:ext>
              </a:extLst>
            </p:cNvPr>
            <p:cNvSpPr txBox="1"/>
            <p:nvPr/>
          </p:nvSpPr>
          <p:spPr>
            <a:xfrm>
              <a:off x="5326643" y="1247597"/>
              <a:ext cx="631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BGP</a:t>
              </a: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83B24AB7-44C3-9366-4CE8-417E94E5399E}"/>
                </a:ext>
              </a:extLst>
            </p:cNvPr>
            <p:cNvSpPr txBox="1"/>
            <p:nvPr/>
          </p:nvSpPr>
          <p:spPr>
            <a:xfrm>
              <a:off x="8725429" y="1551556"/>
              <a:ext cx="7553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OSPF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85EE9897-D825-0889-B650-BF4618D745BE}"/>
                </a:ext>
              </a:extLst>
            </p:cNvPr>
            <p:cNvSpPr txBox="1"/>
            <p:nvPr/>
          </p:nvSpPr>
          <p:spPr>
            <a:xfrm>
              <a:off x="6999450" y="2909265"/>
              <a:ext cx="7553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OSPF</a:t>
              </a: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95C7CDC2-9587-91D4-26FD-0EFDA5114AD3}"/>
                </a:ext>
              </a:extLst>
            </p:cNvPr>
            <p:cNvSpPr txBox="1"/>
            <p:nvPr/>
          </p:nvSpPr>
          <p:spPr>
            <a:xfrm>
              <a:off x="6999450" y="3104054"/>
              <a:ext cx="7593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VLAN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67798DFC-9293-80FF-BE0F-834FAA2019D0}"/>
                </a:ext>
              </a:extLst>
            </p:cNvPr>
            <p:cNvSpPr txBox="1"/>
            <p:nvPr/>
          </p:nvSpPr>
          <p:spPr>
            <a:xfrm>
              <a:off x="8370738" y="4156469"/>
              <a:ext cx="7593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VLAN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F4F8DC46-1ACC-1DE7-2023-096AB8FD443E}"/>
                </a:ext>
              </a:extLst>
            </p:cNvPr>
            <p:cNvSpPr txBox="1"/>
            <p:nvPr/>
          </p:nvSpPr>
          <p:spPr>
            <a:xfrm>
              <a:off x="8752440" y="1762893"/>
              <a:ext cx="7593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VLAN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3CC425D2-C7F4-BAE0-6958-93017B8B2315}"/>
                </a:ext>
              </a:extLst>
            </p:cNvPr>
            <p:cNvSpPr txBox="1"/>
            <p:nvPr/>
          </p:nvSpPr>
          <p:spPr>
            <a:xfrm>
              <a:off x="10711074" y="2489681"/>
              <a:ext cx="7593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VLAN</a:t>
              </a:r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59449AD7-B827-A521-20BC-3517ED8917E1}"/>
              </a:ext>
            </a:extLst>
          </p:cNvPr>
          <p:cNvGrpSpPr/>
          <p:nvPr/>
        </p:nvGrpSpPr>
        <p:grpSpPr>
          <a:xfrm>
            <a:off x="7205940" y="2668072"/>
            <a:ext cx="737257" cy="2272232"/>
            <a:chOff x="7205940" y="2668072"/>
            <a:chExt cx="737257" cy="2272232"/>
          </a:xfrm>
        </p:grpSpPr>
        <p:pic>
          <p:nvPicPr>
            <p:cNvPr id="216" name="Picture 215">
              <a:extLst>
                <a:ext uri="{FF2B5EF4-FFF2-40B4-BE49-F238E27FC236}">
                  <a16:creationId xmlns:a16="http://schemas.microsoft.com/office/drawing/2014/main" id="{5B3E12D0-5905-F11C-587C-F123A2E3C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00019" y="2668072"/>
              <a:ext cx="643178" cy="643178"/>
            </a:xfrm>
            <a:prstGeom prst="rect">
              <a:avLst/>
            </a:prstGeom>
          </p:spPr>
        </p:pic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E4C0BEF7-4564-F908-105B-064B93910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9800000">
              <a:off x="7205940" y="4502528"/>
              <a:ext cx="437776" cy="437776"/>
            </a:xfrm>
            <a:prstGeom prst="rect">
              <a:avLst/>
            </a:prstGeom>
          </p:spPr>
        </p:pic>
      </p:grpSp>
      <p:sp>
        <p:nvSpPr>
          <p:cNvPr id="226" name="Slide Number Placeholder 225">
            <a:extLst>
              <a:ext uri="{FF2B5EF4-FFF2-40B4-BE49-F238E27FC236}">
                <a16:creationId xmlns:a16="http://schemas.microsoft.com/office/drawing/2014/main" id="{6D324CB3-47E3-0DF3-DD2C-B30C53C6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2</a:t>
            </a:fld>
            <a:endParaRPr lang="en-US"/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8B7851EA-5806-C408-6953-42A578F6418B}"/>
              </a:ext>
            </a:extLst>
          </p:cNvPr>
          <p:cNvGrpSpPr/>
          <p:nvPr/>
        </p:nvGrpSpPr>
        <p:grpSpPr>
          <a:xfrm>
            <a:off x="2781886" y="3745707"/>
            <a:ext cx="3442934" cy="3034293"/>
            <a:chOff x="2781886" y="3745707"/>
            <a:chExt cx="3442934" cy="3034293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A74CD387-8B34-CDAF-FE81-B719AD6FD7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1886" y="3745707"/>
              <a:ext cx="2302318" cy="2438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7" name="Picture 4">
              <a:extLst>
                <a:ext uri="{FF2B5EF4-FFF2-40B4-BE49-F238E27FC236}">
                  <a16:creationId xmlns:a16="http://schemas.microsoft.com/office/drawing/2014/main" id="{2EF35772-5615-89F1-346B-1BB1FAC5E2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3805" y="4461183"/>
              <a:ext cx="2581015" cy="2318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1491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2E295-D639-A6A8-713E-B1729ADD3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844A1-9B2A-E1FC-CE2E-9E518489D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LLM-based configuration verification avoids the high-manual effort, shallow analyses, and lack of explanations with classic verifiers</a:t>
            </a:r>
          </a:p>
          <a:p>
            <a:r>
              <a:rPr lang="en-US" dirty="0"/>
              <a:t>Context-Aware Prompting (CAP) enables an LLM to reason about network configurations like a human expert</a:t>
            </a:r>
          </a:p>
          <a:p>
            <a:pPr lvl="1"/>
            <a:r>
              <a:rPr lang="en-US" dirty="0"/>
              <a:t>Identify potentially relevant neighboring, similar, and referenced configuration</a:t>
            </a:r>
          </a:p>
          <a:p>
            <a:pPr lvl="1"/>
            <a:r>
              <a:rPr lang="en-US" dirty="0"/>
              <a:t>Prompt the LLM to specify the context it needs</a:t>
            </a:r>
          </a:p>
          <a:p>
            <a:r>
              <a:rPr lang="en-US" dirty="0"/>
              <a:t>CAP accurately identifies misconfigurations involving references, and LLMs that request similar configuration produce fewer false positives</a:t>
            </a:r>
          </a:p>
          <a:p>
            <a:r>
              <a:rPr lang="en-US" dirty="0"/>
              <a:t>Further work is needed to accurately detect missing configuration and broaden the context available to LLMs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3477C6-32EF-F873-5956-3D73A948B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27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BE66A-AB40-C2B2-E80E-A5DC2D4D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79FA4-BF1D-4C6A-2EAA-F3662C1F4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254570-B244-B764-477D-AEA5B8B9C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55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0BACD-09C0-D012-EB4A-B28CBB921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Context mining: configuration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87EB6-60EA-777B-2136-0E1156B85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8745C0-91F6-B77A-82C4-FDA256EAA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965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C8C70-665F-91B2-99F2-7D461EB2F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6B44E-0DED-0AB9-14D7-47EFE4D7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365126"/>
            <a:ext cx="11857265" cy="851354"/>
          </a:xfrm>
        </p:spPr>
        <p:txBody>
          <a:bodyPr>
            <a:normAutofit/>
          </a:bodyPr>
          <a:lstStyle/>
          <a:p>
            <a:r>
              <a:rPr lang="en-US" dirty="0"/>
              <a:t>Evaluation: Accuracy on know real misconfigurations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81F1C-154E-EA17-F98E-169D852AE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8B548-1DCB-9507-F3C2-38E7C982F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06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8F373-15B2-E2BB-F4C1-D1DC501C2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591D2-9B4C-2C2B-118C-8212A1B73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Ensemble of LLMs</a:t>
            </a:r>
          </a:p>
          <a:p>
            <a:r>
              <a:rPr lang="en-US" dirty="0"/>
              <a:t>Additional forms of context — e.g. historical evolution, </a:t>
            </a:r>
            <a:br>
              <a:rPr lang="en-US" dirty="0"/>
            </a:br>
            <a:r>
              <a:rPr lang="en-US" dirty="0"/>
              <a:t>operator intent, runtime data</a:t>
            </a:r>
          </a:p>
          <a:p>
            <a:r>
              <a:rPr lang="en-US" dirty="0"/>
              <a:t>Agent-based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41E44-5C8A-1BDE-2299-64755F41B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9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FE273-15EB-1740-9658-F9CA82CAB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BDCC466-016E-21A8-D4B7-747FA22AB76E}"/>
              </a:ext>
            </a:extLst>
          </p:cNvPr>
          <p:cNvSpPr txBox="1">
            <a:spLocks/>
          </p:cNvSpPr>
          <p:nvPr/>
        </p:nvSpPr>
        <p:spPr>
          <a:xfrm>
            <a:off x="6096000" y="1314450"/>
            <a:ext cx="5701391" cy="9378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Consistency checkers</a:t>
            </a:r>
            <a:br>
              <a:rPr lang="en-US" sz="3200" dirty="0"/>
            </a:br>
            <a:r>
              <a:rPr lang="en-US" dirty="0"/>
              <a:t>Minerals, </a:t>
            </a:r>
            <a:r>
              <a:rPr lang="en-US" dirty="0" err="1"/>
              <a:t>SelfStarter</a:t>
            </a:r>
            <a:r>
              <a:rPr lang="en-US" dirty="0"/>
              <a:t>, </a:t>
            </a:r>
            <a:r>
              <a:rPr lang="en-US" dirty="0" err="1"/>
              <a:t>Diffy</a:t>
            </a:r>
            <a:r>
              <a:rPr lang="en-US" dirty="0"/>
              <a:t>, etc.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2E370-7E22-4955-00D9-832F096BA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6" y="1314450"/>
            <a:ext cx="5989864" cy="937861"/>
          </a:xfrm>
        </p:spPr>
        <p:txBody>
          <a:bodyPr>
            <a:normAutofit/>
          </a:bodyPr>
          <a:lstStyle/>
          <a:p>
            <a:r>
              <a:rPr lang="en-US" sz="3200" dirty="0"/>
              <a:t>Model checkers</a:t>
            </a:r>
            <a:br>
              <a:rPr lang="en-US" sz="3200" dirty="0"/>
            </a:br>
            <a:r>
              <a:rPr lang="en-US" dirty="0"/>
              <a:t>Batfish, Minesweeper, Plankton, etc. </a:t>
            </a:r>
            <a:endParaRPr lang="en-US" sz="3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EC88EC-7AAE-C68F-8E8B-4157A6AE7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configuration verifiers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B7B3B6D9-8F94-2640-F730-1D8F66A710AB}"/>
              </a:ext>
            </a:extLst>
          </p:cNvPr>
          <p:cNvGrpSpPr/>
          <p:nvPr/>
        </p:nvGrpSpPr>
        <p:grpSpPr>
          <a:xfrm>
            <a:off x="7224279" y="2450709"/>
            <a:ext cx="3444832" cy="1285734"/>
            <a:chOff x="967427" y="3389820"/>
            <a:chExt cx="2768044" cy="103313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B608E80-712A-CC6A-05A7-328F91F3467D}"/>
                </a:ext>
              </a:extLst>
            </p:cNvPr>
            <p:cNvGrpSpPr/>
            <p:nvPr/>
          </p:nvGrpSpPr>
          <p:grpSpPr>
            <a:xfrm>
              <a:off x="967427" y="3389820"/>
              <a:ext cx="2768044" cy="1033133"/>
              <a:chOff x="648181" y="1639845"/>
              <a:chExt cx="3443720" cy="128532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71847936-25F3-FF18-3549-7D010B6BC1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760695" y="1639845"/>
                <a:ext cx="1204087" cy="1204088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A2A85F9-F450-5F5A-A2B5-898DF242DC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2887814" y="1639845"/>
                <a:ext cx="1204087" cy="1204088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90A2235-D469-32C0-52AA-E9E7DCA077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648181" y="1644107"/>
                <a:ext cx="1204087" cy="1204088"/>
              </a:xfrm>
              <a:prstGeom prst="rect">
                <a:avLst/>
              </a:prstGeom>
            </p:spPr>
          </p:pic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85CA5B61-C78B-31A6-25A0-8E8558B853FB}"/>
                  </a:ext>
                </a:extLst>
              </p:cNvPr>
              <p:cNvCxnSpPr/>
              <p:nvPr/>
            </p:nvCxnSpPr>
            <p:spPr>
              <a:xfrm>
                <a:off x="1979272" y="2207164"/>
                <a:ext cx="768094" cy="0"/>
              </a:xfrm>
              <a:prstGeom prst="line">
                <a:avLst/>
              </a:prstGeom>
              <a:ln w="762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2549036-B700-A51F-F40C-5CD41AE351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2317943" y="1922864"/>
                <a:ext cx="1002301" cy="1002301"/>
              </a:xfrm>
              <a:prstGeom prst="rect">
                <a:avLst/>
              </a:prstGeom>
            </p:spPr>
          </p:pic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81DEED7-4515-212E-3035-1F85F0F259A7}"/>
                  </a:ext>
                </a:extLst>
              </p:cNvPr>
              <p:cNvCxnSpPr/>
              <p:nvPr/>
            </p:nvCxnSpPr>
            <p:spPr>
              <a:xfrm>
                <a:off x="866178" y="1922864"/>
                <a:ext cx="768094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63FD61E5-5F1C-C847-32ED-86F18B761E52}"/>
                  </a:ext>
                </a:extLst>
              </p:cNvPr>
              <p:cNvCxnSpPr/>
              <p:nvPr/>
            </p:nvCxnSpPr>
            <p:spPr>
              <a:xfrm>
                <a:off x="1979272" y="1922864"/>
                <a:ext cx="768094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4A1E6A25-44AC-8473-C29F-884772548954}"/>
                  </a:ext>
                </a:extLst>
              </p:cNvPr>
              <p:cNvCxnSpPr/>
              <p:nvPr/>
            </p:nvCxnSpPr>
            <p:spPr>
              <a:xfrm>
                <a:off x="3105811" y="1922864"/>
                <a:ext cx="768094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F0FAF710-1E80-1267-74CB-996AB11AACB3}"/>
                  </a:ext>
                </a:extLst>
              </p:cNvPr>
              <p:cNvCxnSpPr/>
              <p:nvPr/>
            </p:nvCxnSpPr>
            <p:spPr>
              <a:xfrm>
                <a:off x="866178" y="2217068"/>
                <a:ext cx="768094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A1118F2-D03A-118E-13CD-2F2D20FE05A6}"/>
                  </a:ext>
                </a:extLst>
              </p:cNvPr>
              <p:cNvCxnSpPr/>
              <p:nvPr/>
            </p:nvCxnSpPr>
            <p:spPr>
              <a:xfrm>
                <a:off x="866178" y="2521610"/>
                <a:ext cx="768094" cy="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E29F7EBD-7A68-8E20-97FC-235F51884E16}"/>
                  </a:ext>
                </a:extLst>
              </p:cNvPr>
              <p:cNvCxnSpPr/>
              <p:nvPr/>
            </p:nvCxnSpPr>
            <p:spPr>
              <a:xfrm>
                <a:off x="1979272" y="2521610"/>
                <a:ext cx="768094" cy="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918476D-8BA8-1F96-FF11-AA9250B4B40C}"/>
                  </a:ext>
                </a:extLst>
              </p:cNvPr>
              <p:cNvCxnSpPr/>
              <p:nvPr/>
            </p:nvCxnSpPr>
            <p:spPr>
              <a:xfrm>
                <a:off x="3105811" y="2521610"/>
                <a:ext cx="768094" cy="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085EBD89-C6CE-C9A9-A3D8-3D815A53FAB3}"/>
                  </a:ext>
                </a:extLst>
              </p:cNvPr>
              <p:cNvCxnSpPr/>
              <p:nvPr/>
            </p:nvCxnSpPr>
            <p:spPr>
              <a:xfrm>
                <a:off x="3105811" y="2217068"/>
                <a:ext cx="768094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8EF74328-7160-BE9C-7EDC-34BE40E2F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818027" y="3620736"/>
              <a:ext cx="365695" cy="365695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DEB7BC-5B53-A4F1-AD20-6BEF868D6618}"/>
              </a:ext>
            </a:extLst>
          </p:cNvPr>
          <p:cNvGrpSpPr/>
          <p:nvPr/>
        </p:nvGrpSpPr>
        <p:grpSpPr>
          <a:xfrm>
            <a:off x="6830678" y="4168893"/>
            <a:ext cx="4274626" cy="914400"/>
            <a:chOff x="4938374" y="3399208"/>
            <a:chExt cx="4274626" cy="914400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82F8C350-6D52-3C28-E219-47732B365946}"/>
                </a:ext>
              </a:extLst>
            </p:cNvPr>
            <p:cNvSpPr/>
            <p:nvPr/>
          </p:nvSpPr>
          <p:spPr>
            <a:xfrm>
              <a:off x="4938374" y="3399208"/>
              <a:ext cx="4274626" cy="9144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</a:rPr>
                <a:t>Neglects semantics and</a:t>
              </a:r>
              <a:br>
                <a:rPr lang="en-US" sz="2400" b="1" dirty="0">
                  <a:solidFill>
                    <a:schemeClr val="bg1"/>
                  </a:solidFill>
                </a:rPr>
              </a:br>
              <a:r>
                <a:rPr lang="en-US" sz="2400" b="1" dirty="0">
                  <a:solidFill>
                    <a:schemeClr val="bg1"/>
                  </a:solidFill>
                </a:rPr>
                <a:t>intentional deviations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028DE9D-7879-1D95-4F05-4F39310EF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4980929" y="3440784"/>
              <a:ext cx="834021" cy="834021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28B07DB-CC88-26F5-5519-23E67D009487}"/>
              </a:ext>
            </a:extLst>
          </p:cNvPr>
          <p:cNvGrpSpPr/>
          <p:nvPr/>
        </p:nvGrpSpPr>
        <p:grpSpPr>
          <a:xfrm>
            <a:off x="1345248" y="2395762"/>
            <a:ext cx="3757827" cy="1332129"/>
            <a:chOff x="1384235" y="1723607"/>
            <a:chExt cx="3107154" cy="110146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B5FEABB-3CB4-EF8C-882A-8D7BA519E1CC}"/>
                </a:ext>
              </a:extLst>
            </p:cNvPr>
            <p:cNvGrpSpPr/>
            <p:nvPr/>
          </p:nvGrpSpPr>
          <p:grpSpPr>
            <a:xfrm>
              <a:off x="1384235" y="1723607"/>
              <a:ext cx="459040" cy="494229"/>
              <a:chOff x="1670827" y="4423861"/>
              <a:chExt cx="919498" cy="989985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0714140F-E16A-E304-E5F7-A4F32C60C32D}"/>
                  </a:ext>
                </a:extLst>
              </p:cNvPr>
              <p:cNvGrpSpPr/>
              <p:nvPr/>
            </p:nvGrpSpPr>
            <p:grpSpPr>
              <a:xfrm>
                <a:off x="1670827" y="4423861"/>
                <a:ext cx="642659" cy="642660"/>
                <a:chOff x="725408" y="4608934"/>
                <a:chExt cx="1145237" cy="1204088"/>
              </a:xfrm>
            </p:grpSpPr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0448B60D-C381-5A26-B07D-287F18B600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725408" y="4608934"/>
                  <a:ext cx="1145237" cy="1204088"/>
                </a:xfrm>
                <a:prstGeom prst="rect">
                  <a:avLst/>
                </a:prstGeom>
              </p:spPr>
            </p:pic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88BF2CB3-FD47-BD9F-6DC5-5EAFAE3AE481}"/>
                    </a:ext>
                  </a:extLst>
                </p:cNvPr>
                <p:cNvCxnSpPr/>
                <p:nvPr/>
              </p:nvCxnSpPr>
              <p:spPr>
                <a:xfrm>
                  <a:off x="913981" y="4887691"/>
                  <a:ext cx="768094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48DB8B3B-1A9A-2495-E7D1-8802650D322B}"/>
                    </a:ext>
                  </a:extLst>
                </p:cNvPr>
                <p:cNvCxnSpPr/>
                <p:nvPr/>
              </p:nvCxnSpPr>
              <p:spPr>
                <a:xfrm>
                  <a:off x="913981" y="5181895"/>
                  <a:ext cx="768094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C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C229BC5E-86C7-BCAD-08BC-168CE17AD82C}"/>
                    </a:ext>
                  </a:extLst>
                </p:cNvPr>
                <p:cNvCxnSpPr/>
                <p:nvPr/>
              </p:nvCxnSpPr>
              <p:spPr>
                <a:xfrm>
                  <a:off x="913981" y="5486437"/>
                  <a:ext cx="768094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0B0F0"/>
                  </a:solidFill>
                  <a:prstDash val="solid"/>
                  <a:miter lim="800000"/>
                </a:ln>
                <a:effectLst/>
              </p:spPr>
            </p:cxn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E03F1D13-9B22-F59C-5B3E-84195FDB064C}"/>
                  </a:ext>
                </a:extLst>
              </p:cNvPr>
              <p:cNvGrpSpPr/>
              <p:nvPr/>
            </p:nvGrpSpPr>
            <p:grpSpPr>
              <a:xfrm>
                <a:off x="1825010" y="4604673"/>
                <a:ext cx="642659" cy="642660"/>
                <a:chOff x="1837922" y="4604672"/>
                <a:chExt cx="1145237" cy="1204088"/>
              </a:xfrm>
            </p:grpSpPr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F9D83F10-9EF4-5351-0789-5BC381892D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1837922" y="4604672"/>
                  <a:ext cx="1145237" cy="1204088"/>
                </a:xfrm>
                <a:prstGeom prst="rect">
                  <a:avLst/>
                </a:prstGeom>
              </p:spPr>
            </p:pic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1FFDC20C-8255-93D4-A58A-B170F0BFB091}"/>
                    </a:ext>
                  </a:extLst>
                </p:cNvPr>
                <p:cNvCxnSpPr/>
                <p:nvPr/>
              </p:nvCxnSpPr>
              <p:spPr>
                <a:xfrm>
                  <a:off x="2027075" y="5171991"/>
                  <a:ext cx="768094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7030A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105F466C-F22C-8147-F7B0-E2A5EA65F945}"/>
                    </a:ext>
                  </a:extLst>
                </p:cNvPr>
                <p:cNvCxnSpPr/>
                <p:nvPr/>
              </p:nvCxnSpPr>
              <p:spPr>
                <a:xfrm>
                  <a:off x="2027075" y="4887691"/>
                  <a:ext cx="768094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ADC85406-C2FE-269D-A71E-1C5435CEBD77}"/>
                    </a:ext>
                  </a:extLst>
                </p:cNvPr>
                <p:cNvCxnSpPr/>
                <p:nvPr/>
              </p:nvCxnSpPr>
              <p:spPr>
                <a:xfrm>
                  <a:off x="2027075" y="5486437"/>
                  <a:ext cx="768094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0B0F0"/>
                  </a:solidFill>
                  <a:prstDash val="solid"/>
                  <a:miter lim="800000"/>
                </a:ln>
                <a:effectLst/>
              </p:spPr>
            </p:cxn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680D6C83-78A2-F454-BF37-32478315C47C}"/>
                  </a:ext>
                </a:extLst>
              </p:cNvPr>
              <p:cNvGrpSpPr/>
              <p:nvPr/>
            </p:nvGrpSpPr>
            <p:grpSpPr>
              <a:xfrm>
                <a:off x="1947666" y="4771186"/>
                <a:ext cx="642659" cy="642660"/>
                <a:chOff x="2965041" y="4604672"/>
                <a:chExt cx="1145237" cy="1204088"/>
              </a:xfrm>
            </p:grpSpPr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1270DAFB-1106-9959-A2A2-61D47B2CEA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/>
                <a:stretch/>
              </p:blipFill>
              <p:spPr>
                <a:xfrm>
                  <a:off x="2965041" y="4604672"/>
                  <a:ext cx="1145237" cy="1204088"/>
                </a:xfrm>
                <a:prstGeom prst="rect">
                  <a:avLst/>
                </a:prstGeom>
              </p:spPr>
            </p:pic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E34E9545-4DFA-0BB9-81B8-310CAE2DF698}"/>
                    </a:ext>
                  </a:extLst>
                </p:cNvPr>
                <p:cNvCxnSpPr/>
                <p:nvPr/>
              </p:nvCxnSpPr>
              <p:spPr>
                <a:xfrm>
                  <a:off x="3153614" y="4887691"/>
                  <a:ext cx="768094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DC71DE3D-47CC-E968-7FE0-B45BA6A8848B}"/>
                    </a:ext>
                  </a:extLst>
                </p:cNvPr>
                <p:cNvCxnSpPr/>
                <p:nvPr/>
              </p:nvCxnSpPr>
              <p:spPr>
                <a:xfrm>
                  <a:off x="3153614" y="5486437"/>
                  <a:ext cx="768094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00B0F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E791C0E1-DA0A-28A4-7056-2251DDF52B10}"/>
                    </a:ext>
                  </a:extLst>
                </p:cNvPr>
                <p:cNvCxnSpPr/>
                <p:nvPr/>
              </p:nvCxnSpPr>
              <p:spPr>
                <a:xfrm>
                  <a:off x="3153614" y="5181895"/>
                  <a:ext cx="768094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C000"/>
                  </a:solidFill>
                  <a:prstDash val="solid"/>
                  <a:miter lim="800000"/>
                </a:ln>
                <a:effectLst/>
              </p:spPr>
            </p:cxn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6FE25F6-1200-1344-BB8D-5D201EC29F82}"/>
                </a:ext>
              </a:extLst>
            </p:cNvPr>
            <p:cNvGrpSpPr/>
            <p:nvPr/>
          </p:nvGrpSpPr>
          <p:grpSpPr>
            <a:xfrm>
              <a:off x="2476531" y="1736174"/>
              <a:ext cx="1035544" cy="963325"/>
              <a:chOff x="1884226" y="4847166"/>
              <a:chExt cx="1035544" cy="963325"/>
            </a:xfrm>
          </p:grpSpPr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EB3B4309-D621-CB34-61FA-029CACE537AD}"/>
                  </a:ext>
                </a:extLst>
              </p:cNvPr>
              <p:cNvSpPr/>
              <p:nvPr/>
            </p:nvSpPr>
            <p:spPr>
              <a:xfrm>
                <a:off x="1884226" y="4847166"/>
                <a:ext cx="1035544" cy="963325"/>
              </a:xfrm>
              <a:prstGeom prst="roundRect">
                <a:avLst/>
              </a:prstGeom>
              <a:ln/>
              <a:effectLst>
                <a:outerShdw dist="38100" dir="5400000" algn="t" rotWithShape="0">
                  <a:schemeClr val="bg2">
                    <a:lumMod val="50000"/>
                    <a:alpha val="40000"/>
                  </a:schemeClr>
                </a:outerShdw>
              </a:effectLst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5C3892E-CFAF-EF15-368B-3632A3C2A1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2020356" y="4957128"/>
                <a:ext cx="763283" cy="763283"/>
              </a:xfrm>
              <a:prstGeom prst="rect">
                <a:avLst/>
              </a:prstGeom>
            </p:spPr>
          </p:pic>
        </p:grpSp>
        <p:sp>
          <p:nvSpPr>
            <p:cNvPr id="27" name="Right Arrow 26">
              <a:extLst>
                <a:ext uri="{FF2B5EF4-FFF2-40B4-BE49-F238E27FC236}">
                  <a16:creationId xmlns:a16="http://schemas.microsoft.com/office/drawing/2014/main" id="{A1D77F6A-0DDE-8796-E176-1AA22A868BC6}"/>
                </a:ext>
              </a:extLst>
            </p:cNvPr>
            <p:cNvSpPr/>
            <p:nvPr/>
          </p:nvSpPr>
          <p:spPr>
            <a:xfrm rot="20700000">
              <a:off x="3584146" y="1978346"/>
              <a:ext cx="442060" cy="164391"/>
            </a:xfrm>
            <a:prstGeom prst="rightArrow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ight Arrow 27">
              <a:extLst>
                <a:ext uri="{FF2B5EF4-FFF2-40B4-BE49-F238E27FC236}">
                  <a16:creationId xmlns:a16="http://schemas.microsoft.com/office/drawing/2014/main" id="{BEC32202-2569-524D-20C6-EB417A01C4BB}"/>
                </a:ext>
              </a:extLst>
            </p:cNvPr>
            <p:cNvSpPr/>
            <p:nvPr/>
          </p:nvSpPr>
          <p:spPr>
            <a:xfrm rot="900000">
              <a:off x="1931960" y="1959394"/>
              <a:ext cx="442060" cy="164391"/>
            </a:xfrm>
            <a:prstGeom prst="rightArrow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ight Arrow 28">
              <a:extLst>
                <a:ext uri="{FF2B5EF4-FFF2-40B4-BE49-F238E27FC236}">
                  <a16:creationId xmlns:a16="http://schemas.microsoft.com/office/drawing/2014/main" id="{BBDA8A83-2D53-951C-903B-92AD49ED81AB}"/>
                </a:ext>
              </a:extLst>
            </p:cNvPr>
            <p:cNvSpPr/>
            <p:nvPr/>
          </p:nvSpPr>
          <p:spPr>
            <a:xfrm rot="900000">
              <a:off x="3595742" y="2351818"/>
              <a:ext cx="442060" cy="164391"/>
            </a:xfrm>
            <a:prstGeom prst="rightArrow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2D8EA76-2428-B4EC-8F6A-91F6E8CFE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4098277" y="1759302"/>
              <a:ext cx="393112" cy="393112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15842EB-4848-82F9-8C3B-FF0CB6234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4109408" y="2309370"/>
              <a:ext cx="370849" cy="370849"/>
            </a:xfrm>
            <a:prstGeom prst="rect">
              <a:avLst/>
            </a:prstGeom>
          </p:spPr>
        </p:pic>
        <p:sp>
          <p:nvSpPr>
            <p:cNvPr id="32" name="Right Arrow 31">
              <a:extLst>
                <a:ext uri="{FF2B5EF4-FFF2-40B4-BE49-F238E27FC236}">
                  <a16:creationId xmlns:a16="http://schemas.microsoft.com/office/drawing/2014/main" id="{30049EBA-944A-B552-96B8-F3CC216B41BC}"/>
                </a:ext>
              </a:extLst>
            </p:cNvPr>
            <p:cNvSpPr/>
            <p:nvPr/>
          </p:nvSpPr>
          <p:spPr>
            <a:xfrm rot="20700000">
              <a:off x="1916593" y="2363777"/>
              <a:ext cx="442060" cy="164391"/>
            </a:xfrm>
            <a:prstGeom prst="rightArrow">
              <a:avLst/>
            </a:prstGeom>
            <a:solidFill>
              <a:sysClr val="windowText" lastClr="000000"/>
            </a:solidFill>
            <a:ln w="12700" cap="flat" cmpd="sng" algn="ctr">
              <a:solidFill>
                <a:sysClr val="windowText" lastClr="000000">
                  <a:shade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7CB6A84-48FA-CAD2-8CD8-028E756F61F0}"/>
                </a:ext>
              </a:extLst>
            </p:cNvPr>
            <p:cNvGrpSpPr/>
            <p:nvPr/>
          </p:nvGrpSpPr>
          <p:grpSpPr>
            <a:xfrm>
              <a:off x="1401254" y="2346927"/>
              <a:ext cx="534013" cy="478149"/>
              <a:chOff x="2731342" y="2683113"/>
              <a:chExt cx="708854" cy="634699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F5B173E5-A1D2-CDBB-BCE2-3AE968561B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2731342" y="2683113"/>
                <a:ext cx="494110" cy="486863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C385A9B5-1A9E-E9F9-8EC1-69DD463D3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2838006" y="2757028"/>
                <a:ext cx="494110" cy="486863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A3DC4308-57B5-6742-2963-2EC31960C3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2946086" y="2830949"/>
                <a:ext cx="494110" cy="486863"/>
              </a:xfrm>
              <a:prstGeom prst="rect">
                <a:avLst/>
              </a:prstGeom>
            </p:spPr>
          </p:pic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91692EC-8B63-6691-FA52-F3A0238C3F07}"/>
              </a:ext>
            </a:extLst>
          </p:cNvPr>
          <p:cNvGrpSpPr/>
          <p:nvPr/>
        </p:nvGrpSpPr>
        <p:grpSpPr>
          <a:xfrm>
            <a:off x="786325" y="4207696"/>
            <a:ext cx="5142527" cy="914400"/>
            <a:chOff x="4758658" y="1798021"/>
            <a:chExt cx="5142527" cy="914400"/>
          </a:xfrm>
        </p:grpSpPr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A82AA476-3171-195A-9EB2-F8C81C06416B}"/>
                </a:ext>
              </a:extLst>
            </p:cNvPr>
            <p:cNvSpPr/>
            <p:nvPr/>
          </p:nvSpPr>
          <p:spPr>
            <a:xfrm>
              <a:off x="4758658" y="1798021"/>
              <a:ext cx="5142527" cy="9144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</a:rPr>
                <a:t>High manual effort to correctly define models and policies</a:t>
              </a: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2D22443B-6503-A27F-7FC4-039944068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4816454" y="1839597"/>
              <a:ext cx="834021" cy="83402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F8B002F-A98B-F0A0-CED5-51E99790AE6F}"/>
              </a:ext>
            </a:extLst>
          </p:cNvPr>
          <p:cNvGrpSpPr/>
          <p:nvPr/>
        </p:nvGrpSpPr>
        <p:grpSpPr>
          <a:xfrm>
            <a:off x="3958687" y="5469851"/>
            <a:ext cx="4252001" cy="914400"/>
            <a:chOff x="4938374" y="3399208"/>
            <a:chExt cx="4252001" cy="914400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E281C495-2775-2B2D-5552-7415BF8F60F2}"/>
                </a:ext>
              </a:extLst>
            </p:cNvPr>
            <p:cNvSpPr/>
            <p:nvPr/>
          </p:nvSpPr>
          <p:spPr>
            <a:xfrm>
              <a:off x="4938374" y="3399208"/>
              <a:ext cx="4252001" cy="9144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</a:rPr>
                <a:t>Outputs are not intuitive </a:t>
              </a:r>
              <a:br>
                <a:rPr lang="en-US" sz="2400" b="1" dirty="0">
                  <a:solidFill>
                    <a:schemeClr val="bg1"/>
                  </a:solidFill>
                </a:rPr>
              </a:br>
              <a:r>
                <a:rPr lang="en-US" sz="2400" b="1" dirty="0">
                  <a:solidFill>
                    <a:schemeClr val="bg1"/>
                  </a:solidFill>
                </a:rPr>
                <a:t>for human engineers</a:t>
              </a:r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C2F4F160-1D70-E425-B032-EAF6BBBE9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4980929" y="3440784"/>
              <a:ext cx="834021" cy="834021"/>
            </a:xfrm>
            <a:prstGeom prst="rect">
              <a:avLst/>
            </a:prstGeom>
          </p:spPr>
        </p:pic>
      </p:grpSp>
      <p:sp>
        <p:nvSpPr>
          <p:cNvPr id="58" name="Slide Number Placeholder 57">
            <a:extLst>
              <a:ext uri="{FF2B5EF4-FFF2-40B4-BE49-F238E27FC236}">
                <a16:creationId xmlns:a16="http://schemas.microsoft.com/office/drawing/2014/main" id="{E87EE989-9CC5-229E-FAAF-ACBFDD87C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1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87683-6A81-221B-24E7-BD5BDF519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LLMs are promising…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6DEC6-90C8-3244-64AF-DA6EDCB94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/>
          </a:p>
          <a:p>
            <a:r>
              <a:rPr lang="en-US" sz="3200" dirty="0"/>
              <a:t>Extensive pre-training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Context-aware reasoning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Natural language explanations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797A3-E20A-F15A-B9E6-A20F347B5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4</a:t>
            </a:fld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0FB1B4E-F23F-1557-E7A6-AA8F47DC6765}"/>
              </a:ext>
            </a:extLst>
          </p:cNvPr>
          <p:cNvGrpSpPr/>
          <p:nvPr/>
        </p:nvGrpSpPr>
        <p:grpSpPr>
          <a:xfrm>
            <a:off x="4692650" y="1314450"/>
            <a:ext cx="3962400" cy="1420966"/>
            <a:chOff x="4705350" y="1579716"/>
            <a:chExt cx="3962400" cy="1420966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4BECDE8-B874-23A3-AF72-593380D81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58050" y="1579716"/>
              <a:ext cx="800100" cy="8001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8E926B8-CF3E-EE95-56F6-F17A4DE9B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10450" y="1732116"/>
              <a:ext cx="800100" cy="8001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FB0B232-409B-DD1E-79CC-576B8045F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62850" y="1884516"/>
              <a:ext cx="800100" cy="80010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7ADC83E-F478-C6F2-B680-DF074C5EA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15250" y="2036916"/>
              <a:ext cx="800100" cy="8001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A7C519C-A062-AC3C-5937-D127B91CF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67650" y="2189316"/>
              <a:ext cx="800100" cy="8001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F02CB60-841C-24D0-D62E-E7E9226E9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00800" y="1579716"/>
              <a:ext cx="800100" cy="8001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DE0B8F3-6E28-4937-CF4A-68A5E2C7B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53200" y="1732116"/>
              <a:ext cx="800100" cy="8001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F957155-2E3D-C062-C93E-615CBA8BA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05600" y="1884516"/>
              <a:ext cx="800100" cy="8001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9071310-1AAE-6C62-AC53-3BEE197E4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036916"/>
              <a:ext cx="800100" cy="8001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B94005C-EFF6-70EF-237D-985F8407D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62600" y="1584632"/>
              <a:ext cx="800100" cy="80010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AA18E3C-BDD5-2C4B-0747-D9B306671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15000" y="1737032"/>
              <a:ext cx="800100" cy="80010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0A9D7F8-F5D2-5530-CB78-5F79C6EE7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67400" y="1889432"/>
              <a:ext cx="800100" cy="80010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CF47F9B-D86F-0EB6-376A-53CFA4342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19800" y="2041832"/>
              <a:ext cx="800100" cy="800100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694B44E-AC5E-D50C-4631-7E7D52F57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05350" y="1584632"/>
              <a:ext cx="800100" cy="800100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4926E7C-681F-E189-5D61-A487B5488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57750" y="1737032"/>
              <a:ext cx="800100" cy="800100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E16D7334-01CC-8B87-03FC-AC3E821E4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0150" y="1889432"/>
              <a:ext cx="800100" cy="8001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9B3ABD5-6CFD-700D-884C-2B9F66BCF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62550" y="2041832"/>
              <a:ext cx="800100" cy="80010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73FB536-9D2D-D055-3BB3-40FA3DFD9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14950" y="2194232"/>
              <a:ext cx="800100" cy="80010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D30620F-7ACE-EA78-0DF7-B690DD6BE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5050" y="2179791"/>
              <a:ext cx="809625" cy="809625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283D0477-6D69-4B23-E80A-31E08CF39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59600" y="2200582"/>
              <a:ext cx="800100" cy="800100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754D84D-2814-0C98-BC84-555A8248998B}"/>
              </a:ext>
            </a:extLst>
          </p:cNvPr>
          <p:cNvGrpSpPr/>
          <p:nvPr/>
        </p:nvGrpSpPr>
        <p:grpSpPr>
          <a:xfrm>
            <a:off x="6211990" y="4054629"/>
            <a:ext cx="2676320" cy="2286000"/>
            <a:chOff x="7051880" y="4028922"/>
            <a:chExt cx="2676320" cy="22860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5A7BC966-F0A0-46B9-8A45-ABCA7D649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47000" y="4333722"/>
              <a:ext cx="1981200" cy="1981200"/>
            </a:xfrm>
            <a:prstGeom prst="rect">
              <a:avLst/>
            </a:prstGeom>
          </p:spPr>
        </p:pic>
        <p:sp>
          <p:nvSpPr>
            <p:cNvPr id="48" name="Rounded Rectangular Callout 47">
              <a:extLst>
                <a:ext uri="{FF2B5EF4-FFF2-40B4-BE49-F238E27FC236}">
                  <a16:creationId xmlns:a16="http://schemas.microsoft.com/office/drawing/2014/main" id="{C1DC9901-72AA-6FE9-7881-FF39AF7B2A7B}"/>
                </a:ext>
              </a:extLst>
            </p:cNvPr>
            <p:cNvSpPr/>
            <p:nvPr/>
          </p:nvSpPr>
          <p:spPr>
            <a:xfrm>
              <a:off x="7051880" y="4028922"/>
              <a:ext cx="1466850" cy="736318"/>
            </a:xfrm>
            <a:prstGeom prst="wedgeRoundRectCallout">
              <a:avLst>
                <a:gd name="adj1" fmla="val 26000"/>
                <a:gd name="adj2" fmla="val 80047"/>
                <a:gd name="adj3" fmla="val 16667"/>
              </a:avLst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The error is caused by…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528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6E6B32-897A-6A0B-0DB3-DA525366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92880"/>
            <a:ext cx="10515600" cy="1621155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How do we </a:t>
            </a:r>
            <a:r>
              <a:rPr lang="en-US" sz="4800" i="1" dirty="0"/>
              <a:t>effectively</a:t>
            </a:r>
            <a:r>
              <a:rPr lang="en-US" sz="4800" dirty="0"/>
              <a:t> use LLMs</a:t>
            </a:r>
            <a:br>
              <a:rPr lang="en-US" sz="4800" dirty="0"/>
            </a:br>
            <a:r>
              <a:rPr lang="en-US" sz="4800" dirty="0"/>
              <a:t>for configuration verification?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386AA-B120-1E65-7DC8-6949D794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630DA0-6BA8-342E-21E6-25809C17A5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66"/>
          <a:stretch>
            <a:fillRect/>
          </a:stretch>
        </p:blipFill>
        <p:spPr bwMode="auto">
          <a:xfrm>
            <a:off x="5011420" y="504525"/>
            <a:ext cx="1938020" cy="36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030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CA8FAB8-4164-97AC-C9F5-ECAA2313A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talk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280080-83D9-FC00-4D61-FC847ADF46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Configuration complexity &amp; flawed LLM-based approaches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Our approach: Context-Aware Prompting (CAP)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Context mining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Guided prompting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Evaluation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CFBD0-6BD4-85C5-127B-61EDBDFF5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CCBB70-6CAD-C546-2339-6B57306BA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72400" y="2648858"/>
            <a:ext cx="3720192" cy="372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933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6608C-48AF-58F0-F152-A5EE4166E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33">
            <a:extLst>
              <a:ext uri="{FF2B5EF4-FFF2-40B4-BE49-F238E27FC236}">
                <a16:creationId xmlns:a16="http://schemas.microsoft.com/office/drawing/2014/main" id="{90DFFC54-9D84-3D2A-C665-92856ADC1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6" y="1314450"/>
            <a:ext cx="2940778" cy="4862513"/>
          </a:xfrm>
        </p:spPr>
        <p:txBody>
          <a:bodyPr>
            <a:normAutofit/>
          </a:bodyPr>
          <a:lstStyle/>
          <a:p>
            <a:endParaRPr lang="en-US" sz="3200" dirty="0"/>
          </a:p>
          <a:p>
            <a:r>
              <a:rPr lang="en-US" sz="3200" dirty="0"/>
              <a:t>Structural</a:t>
            </a:r>
          </a:p>
          <a:p>
            <a:pPr lvl="1"/>
            <a:r>
              <a:rPr lang="en-US" sz="2800" dirty="0"/>
              <a:t>Nesting</a:t>
            </a:r>
          </a:p>
          <a:p>
            <a:pPr lvl="1"/>
            <a:r>
              <a:rPr lang="en-US" sz="2800" dirty="0"/>
              <a:t>References</a:t>
            </a:r>
          </a:p>
          <a:p>
            <a:pPr lvl="1"/>
            <a:r>
              <a:rPr lang="en-US" sz="2800" dirty="0"/>
              <a:t>Length</a:t>
            </a:r>
          </a:p>
          <a:p>
            <a:pPr marL="457200" lvl="1" indent="0">
              <a:buNone/>
            </a:pPr>
            <a:endParaRPr lang="en-US" sz="2800" dirty="0"/>
          </a:p>
          <a:p>
            <a:r>
              <a:rPr lang="en-US" sz="3200" dirty="0"/>
              <a:t>Semantic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DAEB565-DD0A-155F-9CE8-918685B9B500}"/>
              </a:ext>
            </a:extLst>
          </p:cNvPr>
          <p:cNvGrpSpPr/>
          <p:nvPr/>
        </p:nvGrpSpPr>
        <p:grpSpPr>
          <a:xfrm>
            <a:off x="3348990" y="1850572"/>
            <a:ext cx="8190956" cy="3692978"/>
            <a:chOff x="1924594" y="1946276"/>
            <a:chExt cx="8190956" cy="369297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B125779-EFF1-15E2-2645-03704DA9DAD7}"/>
                </a:ext>
              </a:extLst>
            </p:cNvPr>
            <p:cNvSpPr/>
            <p:nvPr/>
          </p:nvSpPr>
          <p:spPr>
            <a:xfrm>
              <a:off x="1924594" y="1946276"/>
              <a:ext cx="8190956" cy="3473899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85088B1-07FF-14C7-9DC0-C35E2B5AF301}"/>
                </a:ext>
              </a:extLst>
            </p:cNvPr>
            <p:cNvSpPr txBox="1">
              <a:spLocks/>
            </p:cNvSpPr>
            <p:nvPr/>
          </p:nvSpPr>
          <p:spPr>
            <a:xfrm>
              <a:off x="5874477" y="1946276"/>
              <a:ext cx="4241072" cy="369297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protocols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</a:t>
              </a:r>
              <a:r>
                <a:rPr lang="en-US" sz="12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bgp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group EBGP-PEER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type external;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peer-as 65002;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neighbor 10.0.2.2;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firewall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family ethernet-switching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filter DEMO-FILTER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term ALLOW-INTERNAL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from { source-address 10.0.0.0/16;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then accept;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277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</a:p>
          </p:txBody>
        </p:sp>
        <p:sp>
          <p:nvSpPr>
            <p:cNvPr id="35" name="Content Placeholder 2">
              <a:extLst>
                <a:ext uri="{FF2B5EF4-FFF2-40B4-BE49-F238E27FC236}">
                  <a16:creationId xmlns:a16="http://schemas.microsoft.com/office/drawing/2014/main" id="{ADEC558C-7C93-92EE-F185-7AA484E268DD}"/>
                </a:ext>
              </a:extLst>
            </p:cNvPr>
            <p:cNvSpPr txBox="1">
              <a:spLocks/>
            </p:cNvSpPr>
            <p:nvPr/>
          </p:nvSpPr>
          <p:spPr>
            <a:xfrm>
              <a:off x="1924595" y="1946276"/>
              <a:ext cx="3949882" cy="369297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interfaces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ge-0/0/1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unit 0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family ethernet-switching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interface-mode trunk;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</a:t>
              </a:r>
              <a:r>
                <a:rPr lang="en-US" sz="12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vlan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-members [ 10 20 ];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17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filter { input DEMO-FILTER;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ge-0/0/2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unit 0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family ethernet-switching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interface-mode access;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</a:t>
              </a:r>
              <a:r>
                <a:rPr lang="en-US" sz="12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vlan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-id 10;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filter { input SAMPLE-FILTER;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  <a:endParaRPr lang="en-US" sz="12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FF0372-8868-D3EE-4C59-837292D4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Configuration complexity</a:t>
            </a:r>
            <a:endParaRPr lang="en-US" sz="40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94766AB-D8D2-B492-7D78-152581B417E9}"/>
              </a:ext>
            </a:extLst>
          </p:cNvPr>
          <p:cNvSpPr/>
          <p:nvPr/>
        </p:nvSpPr>
        <p:spPr>
          <a:xfrm>
            <a:off x="7272745" y="4966522"/>
            <a:ext cx="531223" cy="25680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87B4059-435D-F2F7-0E81-53AB4266BDDD}"/>
              </a:ext>
            </a:extLst>
          </p:cNvPr>
          <p:cNvGrpSpPr/>
          <p:nvPr/>
        </p:nvGrpSpPr>
        <p:grpSpPr>
          <a:xfrm>
            <a:off x="6874121" y="3333296"/>
            <a:ext cx="4983144" cy="866558"/>
            <a:chOff x="5449725" y="3429000"/>
            <a:chExt cx="4983144" cy="866558"/>
          </a:xfrm>
        </p:grpSpPr>
        <p:cxnSp>
          <p:nvCxnSpPr>
            <p:cNvPr id="22" name="Curved Connector 21">
              <a:extLst>
                <a:ext uri="{FF2B5EF4-FFF2-40B4-BE49-F238E27FC236}">
                  <a16:creationId xmlns:a16="http://schemas.microsoft.com/office/drawing/2014/main" id="{E8D9114E-7794-5DC4-3510-A2B3FABE7C58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>
              <a:off x="5449725" y="3461666"/>
              <a:ext cx="1104020" cy="833892"/>
            </a:xfrm>
            <a:prstGeom prst="curvedConnector3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2C894C1-375A-C033-AFF1-097575019287}"/>
                </a:ext>
              </a:extLst>
            </p:cNvPr>
            <p:cNvCxnSpPr>
              <a:cxnSpLocks/>
            </p:cNvCxnSpPr>
            <p:nvPr/>
          </p:nvCxnSpPr>
          <p:spPr>
            <a:xfrm>
              <a:off x="8368937" y="3429000"/>
              <a:ext cx="2063932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1E6A1B9-B44E-6B86-B5AE-BB034AA4B713}"/>
              </a:ext>
            </a:extLst>
          </p:cNvPr>
          <p:cNvGrpSpPr/>
          <p:nvPr/>
        </p:nvGrpSpPr>
        <p:grpSpPr>
          <a:xfrm>
            <a:off x="3719650" y="2127204"/>
            <a:ext cx="4487694" cy="2359443"/>
            <a:chOff x="2295254" y="2222908"/>
            <a:chExt cx="4487694" cy="2359443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C16C085-0FA2-9E13-8736-A5DAD25319CC}"/>
                </a:ext>
              </a:extLst>
            </p:cNvPr>
            <p:cNvSpPr/>
            <p:nvPr/>
          </p:nvSpPr>
          <p:spPr>
            <a:xfrm>
              <a:off x="2295254" y="2222908"/>
              <a:ext cx="102919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85277F6-BE27-465D-4F52-8C93FE4CC4B4}"/>
                </a:ext>
              </a:extLst>
            </p:cNvPr>
            <p:cNvSpPr/>
            <p:nvPr/>
          </p:nvSpPr>
          <p:spPr>
            <a:xfrm>
              <a:off x="2465072" y="2462397"/>
              <a:ext cx="102919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1E4FEFA-0FF2-F80F-B726-A6DD53BB971D}"/>
                </a:ext>
              </a:extLst>
            </p:cNvPr>
            <p:cNvSpPr/>
            <p:nvPr/>
          </p:nvSpPr>
          <p:spPr>
            <a:xfrm>
              <a:off x="2648599" y="2688278"/>
              <a:ext cx="93563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C08C778-C549-BFD5-DA24-61853EB47C59}"/>
                </a:ext>
              </a:extLst>
            </p:cNvPr>
            <p:cNvSpPr/>
            <p:nvPr/>
          </p:nvSpPr>
          <p:spPr>
            <a:xfrm>
              <a:off x="2800352" y="2915723"/>
              <a:ext cx="93563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78AFDC6-2455-CC76-2374-C2E5C8DA5517}"/>
                </a:ext>
              </a:extLst>
            </p:cNvPr>
            <p:cNvSpPr/>
            <p:nvPr/>
          </p:nvSpPr>
          <p:spPr>
            <a:xfrm>
              <a:off x="2460716" y="4036207"/>
              <a:ext cx="102919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0F1702D-FDEE-7CF3-B05A-ED6340E7D7F3}"/>
                </a:ext>
              </a:extLst>
            </p:cNvPr>
            <p:cNvSpPr/>
            <p:nvPr/>
          </p:nvSpPr>
          <p:spPr>
            <a:xfrm>
              <a:off x="2634238" y="4242716"/>
              <a:ext cx="102919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4BFED04-D105-A1E2-3999-F027177CF528}"/>
                </a:ext>
              </a:extLst>
            </p:cNvPr>
            <p:cNvSpPr/>
            <p:nvPr/>
          </p:nvSpPr>
          <p:spPr>
            <a:xfrm>
              <a:off x="2817123" y="4469139"/>
              <a:ext cx="102919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143CFC2-9223-F998-11B6-AE5DE1DB1480}"/>
                </a:ext>
              </a:extLst>
            </p:cNvPr>
            <p:cNvSpPr/>
            <p:nvPr/>
          </p:nvSpPr>
          <p:spPr>
            <a:xfrm>
              <a:off x="6340393" y="2280605"/>
              <a:ext cx="102919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168035E-AE2D-C99D-F485-CDFBD8C179BF}"/>
                </a:ext>
              </a:extLst>
            </p:cNvPr>
            <p:cNvSpPr/>
            <p:nvPr/>
          </p:nvSpPr>
          <p:spPr>
            <a:xfrm>
              <a:off x="6501502" y="2502675"/>
              <a:ext cx="102919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EA11E80-5C25-7ED0-D3FB-13CADAE8401A}"/>
                </a:ext>
              </a:extLst>
            </p:cNvPr>
            <p:cNvSpPr/>
            <p:nvPr/>
          </p:nvSpPr>
          <p:spPr>
            <a:xfrm>
              <a:off x="6680029" y="2707328"/>
              <a:ext cx="102919" cy="113212"/>
            </a:xfrm>
            <a:custGeom>
              <a:avLst/>
              <a:gdLst>
                <a:gd name="csX0" fmla="*/ 0 w 87085"/>
                <a:gd name="csY0" fmla="*/ 0 h 95794"/>
                <a:gd name="csX1" fmla="*/ 0 w 87085"/>
                <a:gd name="csY1" fmla="*/ 95794 h 95794"/>
                <a:gd name="csX2" fmla="*/ 87085 w 87085"/>
                <a:gd name="csY2" fmla="*/ 95794 h 957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87085" h="95794">
                  <a:moveTo>
                    <a:pt x="0" y="0"/>
                  </a:moveTo>
                  <a:lnTo>
                    <a:pt x="0" y="95794"/>
                  </a:lnTo>
                  <a:lnTo>
                    <a:pt x="87085" y="95794"/>
                  </a:ln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9DCE104B-AA06-337D-14D5-82E9877AA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7</a:t>
            </a:fld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A6A086D-67C5-F61D-1E46-FA1F458F2EE3}"/>
              </a:ext>
            </a:extLst>
          </p:cNvPr>
          <p:cNvGrpSpPr/>
          <p:nvPr/>
        </p:nvGrpSpPr>
        <p:grpSpPr>
          <a:xfrm>
            <a:off x="4325390" y="2119973"/>
            <a:ext cx="5537813" cy="1116845"/>
            <a:chOff x="4325390" y="2119973"/>
            <a:chExt cx="5537813" cy="1116845"/>
          </a:xfrm>
        </p:grpSpPr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C79C1845-A6E8-F350-F1ED-1E767CD21D54}"/>
                </a:ext>
              </a:extLst>
            </p:cNvPr>
            <p:cNvSpPr/>
            <p:nvPr/>
          </p:nvSpPr>
          <p:spPr>
            <a:xfrm>
              <a:off x="4325390" y="2777422"/>
              <a:ext cx="2013076" cy="449502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1A358BC7-ED8B-D44D-300D-3CD50B61CE12}"/>
                </a:ext>
              </a:extLst>
            </p:cNvPr>
            <p:cNvSpPr/>
            <p:nvPr/>
          </p:nvSpPr>
          <p:spPr>
            <a:xfrm>
              <a:off x="7816248" y="2119973"/>
              <a:ext cx="2046955" cy="1116845"/>
            </a:xfrm>
            <a:prstGeom prst="roundRect">
              <a:avLst>
                <a:gd name="adj" fmla="val 9443"/>
              </a:avLst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59CFBCB-F348-0F99-2EAF-0CB90CB6D5BB}"/>
              </a:ext>
            </a:extLst>
          </p:cNvPr>
          <p:cNvGrpSpPr/>
          <p:nvPr/>
        </p:nvGrpSpPr>
        <p:grpSpPr>
          <a:xfrm>
            <a:off x="4325390" y="3227003"/>
            <a:ext cx="7129055" cy="1777239"/>
            <a:chOff x="4325390" y="3227003"/>
            <a:chExt cx="7129055" cy="1777239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1AD29D11-4B8A-0783-12F2-5AB126773378}"/>
                </a:ext>
              </a:extLst>
            </p:cNvPr>
            <p:cNvSpPr/>
            <p:nvPr/>
          </p:nvSpPr>
          <p:spPr>
            <a:xfrm>
              <a:off x="8006991" y="3854143"/>
              <a:ext cx="3447454" cy="1150099"/>
            </a:xfrm>
            <a:prstGeom prst="roundRect">
              <a:avLst>
                <a:gd name="adj" fmla="val 9652"/>
              </a:avLst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39BE12E9-6B89-6083-4791-EDAC86A30D4C}"/>
                </a:ext>
              </a:extLst>
            </p:cNvPr>
            <p:cNvSpPr/>
            <p:nvPr/>
          </p:nvSpPr>
          <p:spPr>
            <a:xfrm>
              <a:off x="4325390" y="3227003"/>
              <a:ext cx="2548731" cy="277917"/>
            </a:xfrm>
            <a:prstGeom prst="roundRect">
              <a:avLst>
                <a:gd name="adj" fmla="val 31510"/>
              </a:avLst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03BA8DD8-97E0-FF75-05E5-C581B778884A}"/>
                </a:ext>
              </a:extLst>
            </p:cNvPr>
            <p:cNvSpPr/>
            <p:nvPr/>
          </p:nvSpPr>
          <p:spPr>
            <a:xfrm>
              <a:off x="4327666" y="4718189"/>
              <a:ext cx="2683823" cy="277917"/>
            </a:xfrm>
            <a:prstGeom prst="roundRect">
              <a:avLst>
                <a:gd name="adj" fmla="val 31510"/>
              </a:avLst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5324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 bldLvl="2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86E68-039B-CEFF-453E-DA992A80E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Flawed approaches to LLM-based verification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85230-4502-6D06-FE6E-F75EC7EF3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Full configuration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Partitions </a:t>
            </a:r>
            <a:r>
              <a:rPr lang="en-US" dirty="0"/>
              <a:t>(e.g. Ciri)</a:t>
            </a:r>
            <a:br>
              <a:rPr lang="en-US" dirty="0"/>
            </a:b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Chain-of-thought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2A0E2-640C-1171-B921-27662BA3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8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BB1BC76-60F5-718C-2D9E-CC15235A0179}"/>
              </a:ext>
            </a:extLst>
          </p:cNvPr>
          <p:cNvGrpSpPr/>
          <p:nvPr/>
        </p:nvGrpSpPr>
        <p:grpSpPr>
          <a:xfrm>
            <a:off x="5849704" y="1665975"/>
            <a:ext cx="4472167" cy="914400"/>
            <a:chOff x="4758659" y="1798021"/>
            <a:chExt cx="4472167" cy="914400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7875DEC-9F0A-BA51-E02C-1ED43232D444}"/>
                </a:ext>
              </a:extLst>
            </p:cNvPr>
            <p:cNvSpPr/>
            <p:nvPr/>
          </p:nvSpPr>
          <p:spPr>
            <a:xfrm>
              <a:off x="4758659" y="1798021"/>
              <a:ext cx="4472167" cy="9144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</a:rPr>
                <a:t>Exceeds token limits and </a:t>
              </a:r>
              <a:br>
                <a:rPr lang="en-US" sz="2400" b="1" dirty="0">
                  <a:solidFill>
                    <a:schemeClr val="bg1"/>
                  </a:solidFill>
                </a:rPr>
              </a:br>
              <a:r>
                <a:rPr lang="en-US" sz="2400" b="1" dirty="0">
                  <a:solidFill>
                    <a:schemeClr val="bg1"/>
                  </a:solidFill>
                </a:rPr>
                <a:t>causes context overload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EF9AA51-4F61-3D28-D7E5-16DFA9E40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4816454" y="1839597"/>
              <a:ext cx="834021" cy="834021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7149683-1108-7F28-BB3A-831C3A0DFE1A}"/>
              </a:ext>
            </a:extLst>
          </p:cNvPr>
          <p:cNvGrpSpPr/>
          <p:nvPr/>
        </p:nvGrpSpPr>
        <p:grpSpPr>
          <a:xfrm>
            <a:off x="5907500" y="3257475"/>
            <a:ext cx="4910318" cy="914400"/>
            <a:chOff x="4758660" y="1798021"/>
            <a:chExt cx="4910318" cy="91440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4736656-2E37-EA8D-4692-07B2FCD41B47}"/>
                </a:ext>
              </a:extLst>
            </p:cNvPr>
            <p:cNvSpPr/>
            <p:nvPr/>
          </p:nvSpPr>
          <p:spPr>
            <a:xfrm>
              <a:off x="4758660" y="1798021"/>
              <a:ext cx="4910318" cy="9144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</a:rPr>
                <a:t>Fragments context </a:t>
              </a:r>
              <a:r>
                <a:rPr lang="en-US" sz="2400" dirty="0"/>
                <a:t>⇒</a:t>
              </a:r>
              <a:r>
                <a:rPr lang="en-US" sz="2400" b="1" dirty="0">
                  <a:solidFill>
                    <a:schemeClr val="bg1"/>
                  </a:solidFill>
                </a:rPr>
                <a:t> limits consideration of references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BBE86D-9FA8-DBD1-7379-57943B52D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4816454" y="1839597"/>
              <a:ext cx="834021" cy="834021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154DC09-24A1-0177-9F80-63F1FAD0C2E1}"/>
              </a:ext>
            </a:extLst>
          </p:cNvPr>
          <p:cNvGrpSpPr/>
          <p:nvPr/>
        </p:nvGrpSpPr>
        <p:grpSpPr>
          <a:xfrm>
            <a:off x="5922626" y="4848975"/>
            <a:ext cx="5422133" cy="914400"/>
            <a:chOff x="4758657" y="1798021"/>
            <a:chExt cx="5422133" cy="91440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F03584E8-9203-CE68-BB07-0955642243D5}"/>
                </a:ext>
              </a:extLst>
            </p:cNvPr>
            <p:cNvSpPr/>
            <p:nvPr/>
          </p:nvSpPr>
          <p:spPr>
            <a:xfrm>
              <a:off x="4758657" y="1798021"/>
              <a:ext cx="5422133" cy="9144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400" b="1" dirty="0">
                  <a:solidFill>
                    <a:schemeClr val="bg1"/>
                  </a:solidFill>
                </a:rPr>
                <a:t>Reasoning strategy still prone to  </a:t>
              </a:r>
              <a:br>
                <a:rPr lang="en-US" sz="2400" b="1" dirty="0">
                  <a:solidFill>
                    <a:schemeClr val="bg1"/>
                  </a:solidFill>
                </a:rPr>
              </a:br>
              <a:r>
                <a:rPr lang="en-US" sz="2400" b="1" dirty="0">
                  <a:solidFill>
                    <a:schemeClr val="bg1"/>
                  </a:solidFill>
                </a:rPr>
                <a:t>excessive/insufficient context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162603C-680F-9F61-4C99-50B3403E9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4816454" y="1839597"/>
              <a:ext cx="834021" cy="834021"/>
            </a:xfrm>
            <a:prstGeom prst="rect">
              <a:avLst/>
            </a:prstGeom>
          </p:spPr>
        </p:pic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19B617B7-9C2E-7DF9-D5AD-72DF50769BD5}"/>
              </a:ext>
            </a:extLst>
          </p:cNvPr>
          <p:cNvGrpSpPr/>
          <p:nvPr/>
        </p:nvGrpSpPr>
        <p:grpSpPr>
          <a:xfrm>
            <a:off x="677244" y="1743485"/>
            <a:ext cx="4212748" cy="904416"/>
            <a:chOff x="1046887" y="1743351"/>
            <a:chExt cx="4212748" cy="90441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A82B6B7-4830-3F84-9156-A953390C097E}"/>
                </a:ext>
              </a:extLst>
            </p:cNvPr>
            <p:cNvGrpSpPr/>
            <p:nvPr/>
          </p:nvGrpSpPr>
          <p:grpSpPr>
            <a:xfrm>
              <a:off x="1046887" y="1744158"/>
              <a:ext cx="903071" cy="903071"/>
              <a:chOff x="3574936" y="4355378"/>
              <a:chExt cx="853763" cy="853763"/>
            </a:xfrm>
          </p:grpSpPr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0C137CE3-726A-5BA3-CB26-6198DE9B2C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4C1852CF-936C-0A19-8066-C190733817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D6502ABB-6E56-1CAD-44C2-8AB8CEB515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C8DC4760-5AF4-A7E4-E98C-DF3FA5EC7F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5190909F-1127-BBBE-FB6C-327B8F9E9C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3511F586-83DF-03FD-DE6D-0EB70134A9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370702FB-87DB-DAC9-8F09-043C6C8182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7E0B809D-E6B7-7529-6F36-D6FDB078A8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F8005176-9DDF-3D13-2204-433805A4F0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6A2DDE5A-FEA5-524A-DC29-7D8BAB0846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746EAD9D-B44C-D75B-ECF5-84014F5BEE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6C6D5660-BE77-F8DB-3C33-96D455C11E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E9D907BA-11AB-70D3-8FA3-91490F5C3B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9A0BC9A4-8D9B-9350-7AAA-08385613FC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205C6493-A701-A44A-D093-EFA08DA6E1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D0D6F919-CA01-C6AF-A6FC-D1B51D8CD0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6BF65A1B-3400-368C-33F6-460CB033A0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4A8EBB2A-84E6-D9A8-8933-0B3C682E7138}"/>
                </a:ext>
              </a:extLst>
            </p:cNvPr>
            <p:cNvGrpSpPr/>
            <p:nvPr/>
          </p:nvGrpSpPr>
          <p:grpSpPr>
            <a:xfrm>
              <a:off x="1843546" y="1744158"/>
              <a:ext cx="775003" cy="903071"/>
              <a:chOff x="3696011" y="4355378"/>
              <a:chExt cx="732688" cy="853763"/>
            </a:xfrm>
          </p:grpSpPr>
          <p:pic>
            <p:nvPicPr>
              <p:cNvPr id="136" name="Picture 135">
                <a:extLst>
                  <a:ext uri="{FF2B5EF4-FFF2-40B4-BE49-F238E27FC236}">
                    <a16:creationId xmlns:a16="http://schemas.microsoft.com/office/drawing/2014/main" id="{9B18F5F2-5296-333C-D9EB-4CA08CB269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4182"/>
              <a:stretch>
                <a:fillRect/>
              </a:stretch>
            </p:blipFill>
            <p:spPr>
              <a:xfrm>
                <a:off x="3696011" y="4355378"/>
                <a:ext cx="732688" cy="853763"/>
              </a:xfrm>
              <a:prstGeom prst="rect">
                <a:avLst/>
              </a:prstGeom>
            </p:spPr>
          </p:pic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EE500041-DB2E-5835-B00C-AF7F09F853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4CB32B54-E9A2-E423-9231-20B339C855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0DD806A0-B725-60EA-41C7-190B7888FE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46680541-A514-9844-1A66-A45E8424AA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330BC6CB-76E6-388D-1D84-643591D118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75FD631E-F40D-EFE6-9272-7CB530A3A5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3D999B7F-8E95-0BD3-49B7-E694D6527F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F5518EC1-2309-DC21-44E8-98585B2080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4F15A2A4-D22F-98EC-2BF3-2F5F18F464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310E98CF-FFAF-2274-46FA-BB0F575578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99D5EF25-1DEA-2C8C-6E1C-B082AFA5B9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6E05CF62-3A0E-0D15-AB0E-AB3AF93009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id="{34F7CDB5-D2DA-317E-037B-17969647A8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>
                <a:extLst>
                  <a:ext uri="{FF2B5EF4-FFF2-40B4-BE49-F238E27FC236}">
                    <a16:creationId xmlns:a16="http://schemas.microsoft.com/office/drawing/2014/main" id="{D4B129ED-D8D8-1BA3-2A0B-975735C5DC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>
                <a:extLst>
                  <a:ext uri="{FF2B5EF4-FFF2-40B4-BE49-F238E27FC236}">
                    <a16:creationId xmlns:a16="http://schemas.microsoft.com/office/drawing/2014/main" id="{313B000E-CD87-00D5-7604-3713B82D67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id="{A31FE7CE-2CED-1991-94BA-54E5E6B993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5708CC5D-578A-337D-3C51-A47559D99209}"/>
                </a:ext>
              </a:extLst>
            </p:cNvPr>
            <p:cNvGrpSpPr/>
            <p:nvPr/>
          </p:nvGrpSpPr>
          <p:grpSpPr>
            <a:xfrm>
              <a:off x="2512139" y="1744158"/>
              <a:ext cx="775003" cy="903071"/>
              <a:chOff x="3696011" y="4355378"/>
              <a:chExt cx="732688" cy="853763"/>
            </a:xfrm>
          </p:grpSpPr>
          <p:pic>
            <p:nvPicPr>
              <p:cNvPr id="154" name="Picture 153">
                <a:extLst>
                  <a:ext uri="{FF2B5EF4-FFF2-40B4-BE49-F238E27FC236}">
                    <a16:creationId xmlns:a16="http://schemas.microsoft.com/office/drawing/2014/main" id="{CCA0AF1A-061A-35C3-0157-B519946954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4182"/>
              <a:stretch>
                <a:fillRect/>
              </a:stretch>
            </p:blipFill>
            <p:spPr>
              <a:xfrm>
                <a:off x="3696011" y="4355378"/>
                <a:ext cx="732688" cy="853763"/>
              </a:xfrm>
              <a:prstGeom prst="rect">
                <a:avLst/>
              </a:prstGeom>
            </p:spPr>
          </p:pic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AF704968-EF10-16F4-C088-BC80175032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830D322F-F1C2-432A-C364-42319B4CF7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6B5324E9-C97F-6EB9-7B71-7EF330B57D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D17D7EC9-83CC-EE3A-9E27-3C45BACD03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4D401DA1-C93A-42C2-37B4-E4F51AB0EA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45F2FEB7-7BB2-24DC-4357-7859C8C7DD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A9FA8418-D67F-3827-E01C-E2BF14C39F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7B5C3E5F-3C77-E399-22B0-88A4E0C5C4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B5FAE394-A6B0-333E-FD79-D33C5E084F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C7E85D7B-46C6-17D9-CFCA-5F446BAE92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98812191-74BD-172A-5FDB-71C4879D66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0CBA624B-CBB7-8874-F276-4E45F7CAA2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CAE3A877-3192-2C80-F00F-227EEB27BE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805CB369-CD2D-D343-08C3-663A438377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4D281355-F257-EDE5-AF3C-F7AEF96166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B57A86C5-0CB4-98D6-B836-E604F6F847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C639D9D0-E77B-95CE-7D13-ED724DC186BB}"/>
                </a:ext>
              </a:extLst>
            </p:cNvPr>
            <p:cNvGrpSpPr/>
            <p:nvPr/>
          </p:nvGrpSpPr>
          <p:grpSpPr>
            <a:xfrm>
              <a:off x="3181858" y="1744158"/>
              <a:ext cx="775003" cy="903071"/>
              <a:chOff x="3696011" y="4355378"/>
              <a:chExt cx="732688" cy="853763"/>
            </a:xfrm>
          </p:grpSpPr>
          <p:pic>
            <p:nvPicPr>
              <p:cNvPr id="172" name="Picture 171">
                <a:extLst>
                  <a:ext uri="{FF2B5EF4-FFF2-40B4-BE49-F238E27FC236}">
                    <a16:creationId xmlns:a16="http://schemas.microsoft.com/office/drawing/2014/main" id="{EFA3932F-A733-561A-922D-E7955500D2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4182"/>
              <a:stretch>
                <a:fillRect/>
              </a:stretch>
            </p:blipFill>
            <p:spPr>
              <a:xfrm>
                <a:off x="3696011" y="4355378"/>
                <a:ext cx="732688" cy="853763"/>
              </a:xfrm>
              <a:prstGeom prst="rect">
                <a:avLst/>
              </a:prstGeom>
            </p:spPr>
          </p:pic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EBC9E624-802F-1A57-8614-4EB575714A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C46048FE-6CC5-1A6C-6FA0-419621710B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68FA67F3-D740-6699-4F28-7B3FBDA15B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555B2773-1E70-B8B8-A7B3-9CDC8281A4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4CF1715F-7669-B8BA-F30E-1C9663BE6C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B59CE3ED-2358-CAFD-8016-5AB2A0DB7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511ACCE9-2F37-D933-64C3-B1471049EA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CA393925-4249-219D-DAB3-5647D448BD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D05BDF8E-3B08-9C32-7E7B-FD4EE4ABF4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668C8779-B17E-66D6-2BE3-A26C3075FB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C41C6592-0723-F639-0046-7DBE2BD928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4241065F-C1B6-F2C4-D41E-40163977D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A638736A-F0CF-FE90-C72E-E62674A3A1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D7C2226E-1B19-99BE-1D40-9683706FC3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03F6EF15-15DA-3380-29B2-B1C4E99D79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E1B2DAB2-EF82-7D5B-B679-09A63818D4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68FD3DC9-AA53-0462-4DC5-5B8DD833DC47}"/>
                </a:ext>
              </a:extLst>
            </p:cNvPr>
            <p:cNvGrpSpPr/>
            <p:nvPr/>
          </p:nvGrpSpPr>
          <p:grpSpPr>
            <a:xfrm>
              <a:off x="3850450" y="1744696"/>
              <a:ext cx="775003" cy="903071"/>
              <a:chOff x="3696011" y="4355378"/>
              <a:chExt cx="732688" cy="853763"/>
            </a:xfrm>
          </p:grpSpPr>
          <p:pic>
            <p:nvPicPr>
              <p:cNvPr id="190" name="Picture 189">
                <a:extLst>
                  <a:ext uri="{FF2B5EF4-FFF2-40B4-BE49-F238E27FC236}">
                    <a16:creationId xmlns:a16="http://schemas.microsoft.com/office/drawing/2014/main" id="{390A131D-C6B7-83E4-059A-02B1DAA8BD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4182"/>
              <a:stretch>
                <a:fillRect/>
              </a:stretch>
            </p:blipFill>
            <p:spPr>
              <a:xfrm>
                <a:off x="3696011" y="4355378"/>
                <a:ext cx="732688" cy="853763"/>
              </a:xfrm>
              <a:prstGeom prst="rect">
                <a:avLst/>
              </a:prstGeom>
            </p:spPr>
          </p:pic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365E64A4-B167-5FE0-2685-255DE6FC55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BD9EAEFA-4B65-8A30-573B-56807F0579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79E6B553-0870-1C08-A533-A240C460C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875DDA7E-9F6F-1A2A-7B86-A9AF86B8F4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22C6B4F8-78F4-E157-5CFC-DC14390EDC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25C628D7-6DC6-0DBE-2516-2DB19B1420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1E397AAF-6895-182F-C386-07E3561D4E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05701F3E-921B-9F61-DBC6-1F08CC09A8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2F1AB0CC-48D0-A69D-0CF0-9897863F31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26A0CB60-0E97-4DD9-2D61-736B171071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CD4ECEFA-07C3-4975-6895-ABF23562D9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F368C67D-23AB-8D3D-5550-76ACDE731A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9E5D21CD-144D-2979-3B0B-E2EB6083C0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D0BF17F1-A15D-3BAA-8A01-FF83349ABB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F079C2B3-746B-635B-B13A-076E11E0E6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1DABE3C5-BB6E-0844-0C74-50F725C1D3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B8EA711A-112D-327B-001F-849E56348BA3}"/>
                </a:ext>
              </a:extLst>
            </p:cNvPr>
            <p:cNvGrpSpPr/>
            <p:nvPr/>
          </p:nvGrpSpPr>
          <p:grpSpPr>
            <a:xfrm>
              <a:off x="4484632" y="1743351"/>
              <a:ext cx="775003" cy="903071"/>
              <a:chOff x="3696011" y="4355378"/>
              <a:chExt cx="732688" cy="853763"/>
            </a:xfrm>
          </p:grpSpPr>
          <p:pic>
            <p:nvPicPr>
              <p:cNvPr id="208" name="Picture 207">
                <a:extLst>
                  <a:ext uri="{FF2B5EF4-FFF2-40B4-BE49-F238E27FC236}">
                    <a16:creationId xmlns:a16="http://schemas.microsoft.com/office/drawing/2014/main" id="{1F4E0CC2-C112-6828-E0C1-13DA1A56FE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4182"/>
              <a:stretch>
                <a:fillRect/>
              </a:stretch>
            </p:blipFill>
            <p:spPr>
              <a:xfrm>
                <a:off x="3696011" y="4355378"/>
                <a:ext cx="732688" cy="853763"/>
              </a:xfrm>
              <a:prstGeom prst="rect">
                <a:avLst/>
              </a:prstGeom>
            </p:spPr>
          </p:pic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63E58874-4F51-E917-E8D7-324BE6CBE7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14D8D672-3B46-0E44-3F28-CC4BD2217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1638208A-72C4-B829-CB8D-DA647E73B3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28F95BC4-AF3D-7D14-128D-456B10C708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FD287EB8-934B-BB20-06BA-4D53D71E38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A9D20A31-D218-EA04-4C6C-68F6386E63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>
                <a:extLst>
                  <a:ext uri="{FF2B5EF4-FFF2-40B4-BE49-F238E27FC236}">
                    <a16:creationId xmlns:a16="http://schemas.microsoft.com/office/drawing/2014/main" id="{27A68B82-BB3E-68B8-FC2B-17FF8F3B92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>
                <a:extLst>
                  <a:ext uri="{FF2B5EF4-FFF2-40B4-BE49-F238E27FC236}">
                    <a16:creationId xmlns:a16="http://schemas.microsoft.com/office/drawing/2014/main" id="{0B8C9CF7-67CA-C721-E2A0-241E0FE3F0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23BB7FC5-A308-D5F8-A676-094A209458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518B5E77-124D-2C6B-DEEA-61C91829DE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B8339716-7EA9-AA34-9393-C67FD1EAB6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E40CAC61-EAE9-5280-0750-E009B13561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9CE7997D-CD19-2235-ABD6-9101E2136A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A0A6A95F-EF55-7ACB-A672-4CE23F613D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16064BAE-93FA-6DC4-EF1C-26581C1B53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DDB25551-C936-D37A-EE14-BFE67D0D5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901E7105-BE33-90D3-A76F-0B04349F2601}"/>
              </a:ext>
            </a:extLst>
          </p:cNvPr>
          <p:cNvGrpSpPr/>
          <p:nvPr/>
        </p:nvGrpSpPr>
        <p:grpSpPr>
          <a:xfrm>
            <a:off x="668345" y="3190934"/>
            <a:ext cx="4206335" cy="903071"/>
            <a:chOff x="668345" y="3190934"/>
            <a:chExt cx="4206335" cy="903071"/>
          </a:xfrm>
        </p:grpSpPr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289DDE53-D12C-3316-F1A3-033D4903943F}"/>
                </a:ext>
              </a:extLst>
            </p:cNvPr>
            <p:cNvGrpSpPr/>
            <p:nvPr/>
          </p:nvGrpSpPr>
          <p:grpSpPr>
            <a:xfrm>
              <a:off x="668345" y="3190934"/>
              <a:ext cx="903071" cy="903071"/>
              <a:chOff x="3574936" y="4355378"/>
              <a:chExt cx="853763" cy="853763"/>
            </a:xfrm>
          </p:grpSpPr>
          <p:pic>
            <p:nvPicPr>
              <p:cNvPr id="244" name="Picture 243">
                <a:extLst>
                  <a:ext uri="{FF2B5EF4-FFF2-40B4-BE49-F238E27FC236}">
                    <a16:creationId xmlns:a16="http://schemas.microsoft.com/office/drawing/2014/main" id="{28BEE108-4B56-E27E-7772-37AA3C0B70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82EE525A-8A17-5F54-92F4-DB56E64B75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9CB61B16-61AE-0D55-1653-E8ADD3793E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>
                <a:extLst>
                  <a:ext uri="{FF2B5EF4-FFF2-40B4-BE49-F238E27FC236}">
                    <a16:creationId xmlns:a16="http://schemas.microsoft.com/office/drawing/2014/main" id="{3FC92036-93DB-7D03-6961-1C0A2755D0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id="{7E3DFD17-4D34-92A3-32F7-FBAAD2FC45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D06F1308-29B7-D721-CDD7-AE9BCA3209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FC971077-92B0-A1C3-24E7-2F94370F97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497481A6-2B1B-0699-792B-F59B54F1C5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FD8CBF69-DDBF-7A79-A9BE-814CA6EB23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167F2E6B-79E4-0337-DF50-692ED811C9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43818F78-D582-760B-686F-E25764A601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3B679500-CC94-7DB9-0F67-086A1EAD0F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38E52939-B06E-DB9F-11FF-9C76EF037D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Connector 256">
                <a:extLst>
                  <a:ext uri="{FF2B5EF4-FFF2-40B4-BE49-F238E27FC236}">
                    <a16:creationId xmlns:a16="http://schemas.microsoft.com/office/drawing/2014/main" id="{18DD2F0A-2E08-A072-17E9-B1DA4ABE96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Straight Connector 257">
                <a:extLst>
                  <a:ext uri="{FF2B5EF4-FFF2-40B4-BE49-F238E27FC236}">
                    <a16:creationId xmlns:a16="http://schemas.microsoft.com/office/drawing/2014/main" id="{3EB99DD9-E7CB-A352-49EA-D8FE9B4ECE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083074D4-B0BE-993B-2CBB-6C5A2B2085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419B9D2C-84FD-9C15-9143-1EDA666999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AAE05138-4BE5-0BC2-0CD1-FC6B02FCCBE3}"/>
                </a:ext>
              </a:extLst>
            </p:cNvPr>
            <p:cNvGrpSpPr/>
            <p:nvPr/>
          </p:nvGrpSpPr>
          <p:grpSpPr>
            <a:xfrm>
              <a:off x="1764641" y="3190934"/>
              <a:ext cx="903071" cy="903071"/>
              <a:chOff x="3574936" y="4355378"/>
              <a:chExt cx="853763" cy="853763"/>
            </a:xfrm>
          </p:grpSpPr>
          <p:pic>
            <p:nvPicPr>
              <p:cNvPr id="262" name="Picture 261">
                <a:extLst>
                  <a:ext uri="{FF2B5EF4-FFF2-40B4-BE49-F238E27FC236}">
                    <a16:creationId xmlns:a16="http://schemas.microsoft.com/office/drawing/2014/main" id="{EDD7F0E5-FD99-F0EA-4F20-CCBB275203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C693C980-6872-7921-D1AC-C2792D5E76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991D4FCD-C8D5-E7B1-A211-F6F2205D8A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Straight Connector 264">
                <a:extLst>
                  <a:ext uri="{FF2B5EF4-FFF2-40B4-BE49-F238E27FC236}">
                    <a16:creationId xmlns:a16="http://schemas.microsoft.com/office/drawing/2014/main" id="{D8F1A9E6-3B55-2B87-6841-DAD4439CCB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>
                <a:extLst>
                  <a:ext uri="{FF2B5EF4-FFF2-40B4-BE49-F238E27FC236}">
                    <a16:creationId xmlns:a16="http://schemas.microsoft.com/office/drawing/2014/main" id="{5BF13C9F-0E34-0EC7-AFAD-83782790C1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205C0700-57CF-512E-BDB8-42EDD77219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1CD0CB97-C2BD-74EE-7039-81A5770D85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F5188A74-18F9-7F7C-C851-6A1B437BEE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BE3D5DB2-32D9-10A7-C874-705CB8C182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>
                <a:extLst>
                  <a:ext uri="{FF2B5EF4-FFF2-40B4-BE49-F238E27FC236}">
                    <a16:creationId xmlns:a16="http://schemas.microsoft.com/office/drawing/2014/main" id="{CCD0E118-BDBF-58CC-D307-B49DCA44B0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FE362823-6298-10E5-AD6B-E3FC307D48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B1F02735-0323-8C9C-71DE-85A2DCA2A5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6CC3A476-B4FA-3C40-60FA-CC35C520C5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4A7AB692-BC94-2815-0FD7-E755AFC61C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7834A88F-8736-D90A-92DE-F37CC3AB03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727925AF-0CCF-74D8-4892-A51FDE309C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2A22D255-66B3-6D1B-1A80-F8CFAE10D0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C3CBB973-BA06-B123-3F9C-21BD386790F9}"/>
                </a:ext>
              </a:extLst>
            </p:cNvPr>
            <p:cNvGrpSpPr/>
            <p:nvPr/>
          </p:nvGrpSpPr>
          <p:grpSpPr>
            <a:xfrm>
              <a:off x="2867851" y="3190934"/>
              <a:ext cx="903071" cy="903071"/>
              <a:chOff x="3574936" y="4355378"/>
              <a:chExt cx="853763" cy="853763"/>
            </a:xfrm>
          </p:grpSpPr>
          <p:pic>
            <p:nvPicPr>
              <p:cNvPr id="280" name="Picture 279">
                <a:extLst>
                  <a:ext uri="{FF2B5EF4-FFF2-40B4-BE49-F238E27FC236}">
                    <a16:creationId xmlns:a16="http://schemas.microsoft.com/office/drawing/2014/main" id="{CFF7331B-9CCC-A5A1-C79F-0A438C62D0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281" name="Straight Connector 280">
                <a:extLst>
                  <a:ext uri="{FF2B5EF4-FFF2-40B4-BE49-F238E27FC236}">
                    <a16:creationId xmlns:a16="http://schemas.microsoft.com/office/drawing/2014/main" id="{BE456F51-0E9A-6E95-BEBB-ECFAEAF706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Straight Connector 281">
                <a:extLst>
                  <a:ext uri="{FF2B5EF4-FFF2-40B4-BE49-F238E27FC236}">
                    <a16:creationId xmlns:a16="http://schemas.microsoft.com/office/drawing/2014/main" id="{BF8551BF-0161-E359-4856-C90CDA1DF1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282">
                <a:extLst>
                  <a:ext uri="{FF2B5EF4-FFF2-40B4-BE49-F238E27FC236}">
                    <a16:creationId xmlns:a16="http://schemas.microsoft.com/office/drawing/2014/main" id="{2BBA017F-C0EC-331A-37BF-2B9A470048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:a16="http://schemas.microsoft.com/office/drawing/2014/main" id="{BB46DA68-763F-8AA9-F898-12143EDF5E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284">
                <a:extLst>
                  <a:ext uri="{FF2B5EF4-FFF2-40B4-BE49-F238E27FC236}">
                    <a16:creationId xmlns:a16="http://schemas.microsoft.com/office/drawing/2014/main" id="{99AF3DC5-EAA0-3AEE-57DA-2DAAF57428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285">
                <a:extLst>
                  <a:ext uri="{FF2B5EF4-FFF2-40B4-BE49-F238E27FC236}">
                    <a16:creationId xmlns:a16="http://schemas.microsoft.com/office/drawing/2014/main" id="{D4EE305B-6F04-09A0-B309-29AFE2CC18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286">
                <a:extLst>
                  <a:ext uri="{FF2B5EF4-FFF2-40B4-BE49-F238E27FC236}">
                    <a16:creationId xmlns:a16="http://schemas.microsoft.com/office/drawing/2014/main" id="{EE9E7E53-F0FC-9E7F-B8E1-4513B91569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346C081B-2C38-0EE5-EF0C-21A5B109D3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>
                <a:extLst>
                  <a:ext uri="{FF2B5EF4-FFF2-40B4-BE49-F238E27FC236}">
                    <a16:creationId xmlns:a16="http://schemas.microsoft.com/office/drawing/2014/main" id="{3F7621B5-DF23-389F-5522-62AD8C5538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>
                <a:extLst>
                  <a:ext uri="{FF2B5EF4-FFF2-40B4-BE49-F238E27FC236}">
                    <a16:creationId xmlns:a16="http://schemas.microsoft.com/office/drawing/2014/main" id="{8E5AC187-7976-3417-D7CB-DE75AD51EC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>
                <a:extLst>
                  <a:ext uri="{FF2B5EF4-FFF2-40B4-BE49-F238E27FC236}">
                    <a16:creationId xmlns:a16="http://schemas.microsoft.com/office/drawing/2014/main" id="{6E871D40-2C18-7894-21FB-F8CD5FE01E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>
                <a:extLst>
                  <a:ext uri="{FF2B5EF4-FFF2-40B4-BE49-F238E27FC236}">
                    <a16:creationId xmlns:a16="http://schemas.microsoft.com/office/drawing/2014/main" id="{80C7FF04-33FD-F739-E884-21734CD2A8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292">
                <a:extLst>
                  <a:ext uri="{FF2B5EF4-FFF2-40B4-BE49-F238E27FC236}">
                    <a16:creationId xmlns:a16="http://schemas.microsoft.com/office/drawing/2014/main" id="{3A541973-F342-F0FD-50A9-006586EC77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293">
                <a:extLst>
                  <a:ext uri="{FF2B5EF4-FFF2-40B4-BE49-F238E27FC236}">
                    <a16:creationId xmlns:a16="http://schemas.microsoft.com/office/drawing/2014/main" id="{5AA9B903-D4F9-013C-62B0-17AA73081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>
                <a:extLst>
                  <a:ext uri="{FF2B5EF4-FFF2-40B4-BE49-F238E27FC236}">
                    <a16:creationId xmlns:a16="http://schemas.microsoft.com/office/drawing/2014/main" id="{42EE8081-8B39-38FF-C7CA-763F1C5937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Straight Connector 295">
                <a:extLst>
                  <a:ext uri="{FF2B5EF4-FFF2-40B4-BE49-F238E27FC236}">
                    <a16:creationId xmlns:a16="http://schemas.microsoft.com/office/drawing/2014/main" id="{B78950B5-57DF-753F-6FE2-626EA6FEEA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F509C2E0-87B4-3DDB-B06E-681461C6FCC5}"/>
                </a:ext>
              </a:extLst>
            </p:cNvPr>
            <p:cNvGrpSpPr/>
            <p:nvPr/>
          </p:nvGrpSpPr>
          <p:grpSpPr>
            <a:xfrm>
              <a:off x="3971609" y="3190934"/>
              <a:ext cx="903071" cy="903071"/>
              <a:chOff x="3574936" y="4355378"/>
              <a:chExt cx="853763" cy="853763"/>
            </a:xfrm>
          </p:grpSpPr>
          <p:pic>
            <p:nvPicPr>
              <p:cNvPr id="298" name="Picture 297">
                <a:extLst>
                  <a:ext uri="{FF2B5EF4-FFF2-40B4-BE49-F238E27FC236}">
                    <a16:creationId xmlns:a16="http://schemas.microsoft.com/office/drawing/2014/main" id="{778FD668-FD59-1FD6-727E-463D4939C0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936" y="4355378"/>
                <a:ext cx="853763" cy="853763"/>
              </a:xfrm>
              <a:prstGeom prst="rect">
                <a:avLst/>
              </a:prstGeom>
            </p:spPr>
          </p:pic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E83A993A-D94B-B4E3-4FBE-4BEDB8BF21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86" y="458524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A435A6B7-D401-F973-FEC0-26B24A877C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5" y="469347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71CCF877-71E3-CCD4-81BF-79DB0757C2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8147" y="4799430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559686C1-0DEF-3F7A-3B23-8673397043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469" y="490835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83E9C664-5FE2-9FD6-E857-57F1EC36B1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3" y="500949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F9C50C6B-B911-4098-DB0A-22F4EB20A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921" y="504083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5E221F82-B5F2-AB17-F7C6-7942652ABC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5096701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B2148424-D8A6-8E60-F2FD-690A7F157C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1172" y="4436824"/>
                <a:ext cx="531541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4E1815B1-A7BE-C60B-EAFA-A6509408CA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511464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EDE271C0-65DB-17B8-8B26-EC5E2429D0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476135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48729D83-85CF-39AD-BFBF-C17C46389A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6328" y="4618816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5288BF4F-AD86-6A52-7133-2EFEDBB406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725002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DF898B9E-580F-8966-7D8C-00950B1DCE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7234" y="4830947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FE5E42BC-EFF0-A3F6-FEA6-F54484C59C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487" y="493988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12E30BFB-1331-760F-D414-504B87337B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2352" y="5067303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E1300A3F-E089-0521-0745-2959363025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506" y="5122978"/>
                <a:ext cx="386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1441450B-8AA8-8801-60C1-6BC52D4C9F24}"/>
              </a:ext>
            </a:extLst>
          </p:cNvPr>
          <p:cNvGrpSpPr/>
          <p:nvPr/>
        </p:nvGrpSpPr>
        <p:grpSpPr>
          <a:xfrm>
            <a:off x="729254" y="4693675"/>
            <a:ext cx="4161858" cy="849875"/>
            <a:chOff x="847241" y="4761885"/>
            <a:chExt cx="4161858" cy="781665"/>
          </a:xfrm>
        </p:grpSpPr>
        <p:sp>
          <p:nvSpPr>
            <p:cNvPr id="338" name="Off-page Connector 337">
              <a:extLst>
                <a:ext uri="{FF2B5EF4-FFF2-40B4-BE49-F238E27FC236}">
                  <a16:creationId xmlns:a16="http://schemas.microsoft.com/office/drawing/2014/main" id="{6262A781-D687-A86E-81D5-91740B4062B5}"/>
                </a:ext>
              </a:extLst>
            </p:cNvPr>
            <p:cNvSpPr/>
            <p:nvPr/>
          </p:nvSpPr>
          <p:spPr>
            <a:xfrm rot="16200000">
              <a:off x="1709749" y="4761886"/>
              <a:ext cx="781664" cy="781664"/>
            </a:xfrm>
            <a:prstGeom prst="flowChartOffpageConnector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ff-page Connector 338">
              <a:extLst>
                <a:ext uri="{FF2B5EF4-FFF2-40B4-BE49-F238E27FC236}">
                  <a16:creationId xmlns:a16="http://schemas.microsoft.com/office/drawing/2014/main" id="{05592696-ECEC-4C91-1A80-8296EE8AD2CA}"/>
                </a:ext>
              </a:extLst>
            </p:cNvPr>
            <p:cNvSpPr/>
            <p:nvPr/>
          </p:nvSpPr>
          <p:spPr>
            <a:xfrm rot="16200000">
              <a:off x="2549210" y="4761886"/>
              <a:ext cx="781664" cy="781664"/>
            </a:xfrm>
            <a:prstGeom prst="flowChartOffpageConnecto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ff-page Connector 339">
              <a:extLst>
                <a:ext uri="{FF2B5EF4-FFF2-40B4-BE49-F238E27FC236}">
                  <a16:creationId xmlns:a16="http://schemas.microsoft.com/office/drawing/2014/main" id="{F1E9C5BF-30FD-0673-4E1A-998C51086D31}"/>
                </a:ext>
              </a:extLst>
            </p:cNvPr>
            <p:cNvSpPr/>
            <p:nvPr/>
          </p:nvSpPr>
          <p:spPr>
            <a:xfrm rot="16200000">
              <a:off x="3388322" y="4761886"/>
              <a:ext cx="781664" cy="781664"/>
            </a:xfrm>
            <a:prstGeom prst="flowChartOffpageConnector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ff-page Connector 340">
              <a:extLst>
                <a:ext uri="{FF2B5EF4-FFF2-40B4-BE49-F238E27FC236}">
                  <a16:creationId xmlns:a16="http://schemas.microsoft.com/office/drawing/2014/main" id="{772799FF-AC38-9C0C-371A-E3EF01C2D499}"/>
                </a:ext>
              </a:extLst>
            </p:cNvPr>
            <p:cNvSpPr/>
            <p:nvPr/>
          </p:nvSpPr>
          <p:spPr>
            <a:xfrm rot="16200000">
              <a:off x="4227435" y="4761886"/>
              <a:ext cx="781664" cy="781664"/>
            </a:xfrm>
            <a:prstGeom prst="flowChartOffpageConnector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ff-page Connector 341">
              <a:extLst>
                <a:ext uri="{FF2B5EF4-FFF2-40B4-BE49-F238E27FC236}">
                  <a16:creationId xmlns:a16="http://schemas.microsoft.com/office/drawing/2014/main" id="{0DC7A9F3-46E0-10FB-B6A7-8847FB51C8F5}"/>
                </a:ext>
              </a:extLst>
            </p:cNvPr>
            <p:cNvSpPr/>
            <p:nvPr/>
          </p:nvSpPr>
          <p:spPr>
            <a:xfrm rot="16200000">
              <a:off x="847241" y="4761885"/>
              <a:ext cx="781664" cy="781664"/>
            </a:xfrm>
            <a:prstGeom prst="flowChartOffpageConnector">
              <a:avLst/>
            </a:prstGeom>
            <a:solidFill>
              <a:schemeClr val="bg1"/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263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DED23-8EBE-CF72-EA95-F8CCC7C95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AF2AA4C-6DA9-B404-9C20-86CC1FCE1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70190" y="3180295"/>
            <a:ext cx="1438275" cy="1438275"/>
          </a:xfrm>
          <a:prstGeom prst="rect">
            <a:avLst/>
          </a:prstGeom>
        </p:spPr>
      </p:pic>
      <p:pic>
        <p:nvPicPr>
          <p:cNvPr id="15" name="Content Placeholder 24">
            <a:extLst>
              <a:ext uri="{FF2B5EF4-FFF2-40B4-BE49-F238E27FC236}">
                <a16:creationId xmlns:a16="http://schemas.microsoft.com/office/drawing/2014/main" id="{8E44ABB6-6063-403E-D30A-8037F4925E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462" t="1" r="33983" b="43869"/>
          <a:stretch>
            <a:fillRect/>
          </a:stretch>
        </p:blipFill>
        <p:spPr>
          <a:xfrm>
            <a:off x="1249136" y="2514411"/>
            <a:ext cx="1053737" cy="851354"/>
          </a:xfrm>
          <a:prstGeom prst="rect">
            <a:avLst/>
          </a:prstGeom>
        </p:spPr>
      </p:pic>
      <p:sp>
        <p:nvSpPr>
          <p:cNvPr id="13" name="Triangle 12">
            <a:extLst>
              <a:ext uri="{FF2B5EF4-FFF2-40B4-BE49-F238E27FC236}">
                <a16:creationId xmlns:a16="http://schemas.microsoft.com/office/drawing/2014/main" id="{5E0D5DB4-F699-D983-262E-6CDE60EC3CFC}"/>
              </a:ext>
            </a:extLst>
          </p:cNvPr>
          <p:cNvSpPr/>
          <p:nvPr/>
        </p:nvSpPr>
        <p:spPr>
          <a:xfrm rot="16200000">
            <a:off x="1099363" y="2908661"/>
            <a:ext cx="3376158" cy="1303067"/>
          </a:xfrm>
          <a:prstGeom prst="triangle">
            <a:avLst>
              <a:gd name="adj" fmla="val 497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riangle 2">
            <a:extLst>
              <a:ext uri="{FF2B5EF4-FFF2-40B4-BE49-F238E27FC236}">
                <a16:creationId xmlns:a16="http://schemas.microsoft.com/office/drawing/2014/main" id="{428925D2-08AE-87AD-44D7-23F303C2574D}"/>
              </a:ext>
            </a:extLst>
          </p:cNvPr>
          <p:cNvSpPr/>
          <p:nvPr/>
        </p:nvSpPr>
        <p:spPr>
          <a:xfrm rot="14904794">
            <a:off x="2668835" y="2482210"/>
            <a:ext cx="314194" cy="1498091"/>
          </a:xfrm>
          <a:prstGeom prst="triangle">
            <a:avLst>
              <a:gd name="adj" fmla="val 497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0D407C-259D-A987-61CA-CC362A0FB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Insight: experts focus on </a:t>
            </a:r>
            <a:r>
              <a:rPr lang="en-US" i="1" dirty="0"/>
              <a:t>relevant</a:t>
            </a:r>
            <a:r>
              <a:rPr lang="en-US" dirty="0"/>
              <a:t> configuration</a:t>
            </a:r>
          </a:p>
        </p:txBody>
      </p:sp>
      <p:sp>
        <p:nvSpPr>
          <p:cNvPr id="23" name="Triangle 22">
            <a:extLst>
              <a:ext uri="{FF2B5EF4-FFF2-40B4-BE49-F238E27FC236}">
                <a16:creationId xmlns:a16="http://schemas.microsoft.com/office/drawing/2014/main" id="{612AFE4F-750F-FB2F-C747-34B069C6CDC0}"/>
              </a:ext>
            </a:extLst>
          </p:cNvPr>
          <p:cNvSpPr/>
          <p:nvPr/>
        </p:nvSpPr>
        <p:spPr>
          <a:xfrm rot="15540504">
            <a:off x="2655588" y="2761338"/>
            <a:ext cx="263706" cy="1349560"/>
          </a:xfrm>
          <a:prstGeom prst="triangle">
            <a:avLst>
              <a:gd name="adj" fmla="val 497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70EB345-A21C-3C5B-A576-092B74B9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1CC55-E5B1-C140-822C-FE94D4F88000}" type="slidenum">
              <a:rPr lang="en-US" smtClean="0"/>
              <a:t>9</a:t>
            </a:fld>
            <a:endParaRPr lang="en-US"/>
          </a:p>
        </p:txBody>
      </p:sp>
      <p:sp>
        <p:nvSpPr>
          <p:cNvPr id="21" name="Triangle 20">
            <a:extLst>
              <a:ext uri="{FF2B5EF4-FFF2-40B4-BE49-F238E27FC236}">
                <a16:creationId xmlns:a16="http://schemas.microsoft.com/office/drawing/2014/main" id="{B52D8592-3344-1FE1-2CAF-E973FE614429}"/>
              </a:ext>
            </a:extLst>
          </p:cNvPr>
          <p:cNvSpPr/>
          <p:nvPr/>
        </p:nvSpPr>
        <p:spPr>
          <a:xfrm rot="18023383">
            <a:off x="2445746" y="3144406"/>
            <a:ext cx="1135739" cy="2003950"/>
          </a:xfrm>
          <a:prstGeom prst="triangle">
            <a:avLst>
              <a:gd name="adj" fmla="val 4975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1EA5C00-896C-C908-079A-4A12F4734635}"/>
              </a:ext>
            </a:extLst>
          </p:cNvPr>
          <p:cNvGrpSpPr/>
          <p:nvPr/>
        </p:nvGrpSpPr>
        <p:grpSpPr>
          <a:xfrm>
            <a:off x="3348990" y="1850572"/>
            <a:ext cx="8190956" cy="3692978"/>
            <a:chOff x="1924594" y="1946276"/>
            <a:chExt cx="8190956" cy="369297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727F0F1-A55B-005C-D770-88375A2E4167}"/>
                </a:ext>
              </a:extLst>
            </p:cNvPr>
            <p:cNvSpPr/>
            <p:nvPr/>
          </p:nvSpPr>
          <p:spPr>
            <a:xfrm>
              <a:off x="1924594" y="1946276"/>
              <a:ext cx="8190956" cy="347390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6FB93933-E172-0D91-DEB8-CA70353B7D05}"/>
                </a:ext>
              </a:extLst>
            </p:cNvPr>
            <p:cNvSpPr txBox="1">
              <a:spLocks/>
            </p:cNvSpPr>
            <p:nvPr/>
          </p:nvSpPr>
          <p:spPr>
            <a:xfrm>
              <a:off x="5874477" y="1946276"/>
              <a:ext cx="4241072" cy="369297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protocols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</a:t>
              </a:r>
              <a:r>
                <a:rPr lang="en-US" sz="12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bgp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group EBGP-PEER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type external;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peer-as 65002;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neighbor 10.0.2.2;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firewall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family ethernet-switching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filter DEMO-FILTER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term ALLOW-INTERNAL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from { source-address 10.0.0.0/16;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then accept;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277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</a:p>
          </p:txBody>
        </p:sp>
        <p:sp>
          <p:nvSpPr>
            <p:cNvPr id="19" name="Content Placeholder 2">
              <a:extLst>
                <a:ext uri="{FF2B5EF4-FFF2-40B4-BE49-F238E27FC236}">
                  <a16:creationId xmlns:a16="http://schemas.microsoft.com/office/drawing/2014/main" id="{741FAEDA-AD72-917B-C85A-858175FA4527}"/>
                </a:ext>
              </a:extLst>
            </p:cNvPr>
            <p:cNvSpPr txBox="1">
              <a:spLocks/>
            </p:cNvSpPr>
            <p:nvPr/>
          </p:nvSpPr>
          <p:spPr>
            <a:xfrm>
              <a:off x="1924595" y="1946276"/>
              <a:ext cx="3949882" cy="369297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interfaces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ge-0/0/1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unit 0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family ethernet-switching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interface-mode trunk;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</a:t>
              </a:r>
              <a:r>
                <a:rPr lang="en-US" sz="12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vlan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-members [ 10 20 ];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17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filter { input DEMO-FILTER;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31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ge-0/0/2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32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unit 0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33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family ethernet-switching {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34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interface-mode access;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35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</a:t>
              </a:r>
              <a:r>
                <a:rPr lang="en-US" sz="1200" dirty="0" err="1">
                  <a:latin typeface="Consolas" panose="020B0609020204030204" pitchFamily="49" charset="0"/>
                  <a:cs typeface="Consolas" panose="020B0609020204030204" pitchFamily="49" charset="0"/>
                </a:rPr>
                <a:t>vlan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-id 10;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36</a:t>
              </a:r>
              <a:r>
                <a:rPr lang="en-US" sz="1200" dirty="0">
                  <a:latin typeface="Consolas" panose="020B0609020204030204" pitchFamily="49" charset="0"/>
                  <a:cs typeface="Consolas" panose="020B0609020204030204" pitchFamily="49" charset="0"/>
                </a:rPr>
                <a:t>         filter { input SAMPLE-FILTER; }</a:t>
              </a:r>
            </a:p>
            <a:p>
              <a:pPr marL="0" indent="0">
                <a:lnSpc>
                  <a:spcPct val="120000"/>
                </a:lnSpc>
                <a:spcBef>
                  <a:spcPts val="0"/>
                </a:spcBef>
                <a:buNone/>
              </a:pPr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...</a:t>
              </a:r>
              <a:endParaRPr lang="en-US" sz="1200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DC25F09-C986-EC0B-0499-8B30486F7E0F}"/>
              </a:ext>
            </a:extLst>
          </p:cNvPr>
          <p:cNvSpPr/>
          <p:nvPr/>
        </p:nvSpPr>
        <p:spPr>
          <a:xfrm>
            <a:off x="3374027" y="3209686"/>
            <a:ext cx="3614057" cy="226423"/>
          </a:xfrm>
          <a:prstGeom prst="rect">
            <a:avLst/>
          </a:prstGeom>
          <a:solidFill>
            <a:srgbClr val="FFFF00">
              <a:alpha val="25098"/>
            </a:srgb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8CDB4E-579B-2C12-5AFF-A8A6D4EFE9B8}"/>
              </a:ext>
            </a:extLst>
          </p:cNvPr>
          <p:cNvSpPr/>
          <p:nvPr/>
        </p:nvSpPr>
        <p:spPr>
          <a:xfrm>
            <a:off x="3374027" y="2791673"/>
            <a:ext cx="3614057" cy="409304"/>
          </a:xfrm>
          <a:prstGeom prst="rect">
            <a:avLst/>
          </a:prstGeom>
          <a:solidFill>
            <a:srgbClr val="0070C0">
              <a:alpha val="25098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A62206-5B1B-CDDF-D55F-8DD27721C5A9}"/>
              </a:ext>
            </a:extLst>
          </p:cNvPr>
          <p:cNvSpPr/>
          <p:nvPr/>
        </p:nvSpPr>
        <p:spPr>
          <a:xfrm>
            <a:off x="7342405" y="3866505"/>
            <a:ext cx="4110842" cy="1147040"/>
          </a:xfrm>
          <a:prstGeom prst="rect">
            <a:avLst/>
          </a:prstGeom>
          <a:solidFill>
            <a:srgbClr val="0070C0">
              <a:alpha val="25098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66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3" grpId="0" animBg="1"/>
      <p:bldP spid="21" grpId="0" animBg="1"/>
      <p:bldP spid="7" grpId="0" animBg="1"/>
      <p:bldP spid="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2076</TotalTime>
  <Words>1471</Words>
  <Application>Microsoft Macintosh PowerPoint</Application>
  <PresentationFormat>Widescreen</PresentationFormat>
  <Paragraphs>276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Consolas</vt:lpstr>
      <vt:lpstr>Office Theme</vt:lpstr>
      <vt:lpstr>CAP: Detecting Network Device Misconfigurations with Context-Aware Prompting of LLMs</vt:lpstr>
      <vt:lpstr>Network configurations are…</vt:lpstr>
      <vt:lpstr>Classic configuration verifiers</vt:lpstr>
      <vt:lpstr>LLMs are promising…</vt:lpstr>
      <vt:lpstr>How do we effectively use LLMs for configuration verification?</vt:lpstr>
      <vt:lpstr>Today’s talk</vt:lpstr>
      <vt:lpstr>Configuration complexity</vt:lpstr>
      <vt:lpstr>Flawed approaches to LLM-based verification</vt:lpstr>
      <vt:lpstr>Insight: experts focus on relevant configuration</vt:lpstr>
      <vt:lpstr>Today’s talk</vt:lpstr>
      <vt:lpstr>1. Context mining: types of context</vt:lpstr>
      <vt:lpstr>1. Context mining: references</vt:lpstr>
      <vt:lpstr>2. Guided prompting</vt:lpstr>
      <vt:lpstr>Today’s talk</vt:lpstr>
      <vt:lpstr>Evaluation: Setup</vt:lpstr>
      <vt:lpstr>Evaluation: Accuracy on synthetic misconfigurations</vt:lpstr>
      <vt:lpstr>Evaluation: New (false) misconfigurations identified</vt:lpstr>
      <vt:lpstr>Evaluation: Context requested by LLMs</vt:lpstr>
      <vt:lpstr>Evaluation: Comparison with existing verifiers</vt:lpstr>
      <vt:lpstr>Summary</vt:lpstr>
      <vt:lpstr>PowerPoint Presentation</vt:lpstr>
      <vt:lpstr>1. Context mining: configuration representation</vt:lpstr>
      <vt:lpstr>Evaluation: Accuracy on know real misconfigurations</vt:lpstr>
      <vt:lpstr>Future 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Gember-Jacobson</dc:creator>
  <cp:lastModifiedBy>Aaron Gember-Jacobson</cp:lastModifiedBy>
  <cp:revision>25</cp:revision>
  <dcterms:created xsi:type="dcterms:W3CDTF">2026-05-29T16:51:14Z</dcterms:created>
  <dcterms:modified xsi:type="dcterms:W3CDTF">2026-06-10T18:59:53Z</dcterms:modified>
</cp:coreProperties>
</file>